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2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3.xml" ContentType="application/vnd.openxmlformats-officedocument.drawingml.chartshapes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5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drawings/drawing4.xml" ContentType="application/vnd.openxmlformats-officedocument.drawingml.chartshapes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62"/>
  </p:notesMasterIdLst>
  <p:handoutMasterIdLst>
    <p:handoutMasterId r:id="rId63"/>
  </p:handoutMasterIdLst>
  <p:sldIdLst>
    <p:sldId id="256" r:id="rId3"/>
    <p:sldId id="267" r:id="rId4"/>
    <p:sldId id="1354" r:id="rId5"/>
    <p:sldId id="1355" r:id="rId6"/>
    <p:sldId id="446" r:id="rId7"/>
    <p:sldId id="447" r:id="rId8"/>
    <p:sldId id="450" r:id="rId9"/>
    <p:sldId id="448" r:id="rId10"/>
    <p:sldId id="1356" r:id="rId11"/>
    <p:sldId id="442" r:id="rId12"/>
    <p:sldId id="1357" r:id="rId13"/>
    <p:sldId id="376" r:id="rId14"/>
    <p:sldId id="1368" r:id="rId15"/>
    <p:sldId id="1370" r:id="rId16"/>
    <p:sldId id="1369" r:id="rId17"/>
    <p:sldId id="1379" r:id="rId18"/>
    <p:sldId id="393" r:id="rId19"/>
    <p:sldId id="1389" r:id="rId20"/>
    <p:sldId id="1391" r:id="rId21"/>
    <p:sldId id="1392" r:id="rId22"/>
    <p:sldId id="1393" r:id="rId23"/>
    <p:sldId id="1390" r:id="rId24"/>
    <p:sldId id="441" r:id="rId25"/>
    <p:sldId id="444" r:id="rId26"/>
    <p:sldId id="456" r:id="rId27"/>
    <p:sldId id="1360" r:id="rId28"/>
    <p:sldId id="1358" r:id="rId29"/>
    <p:sldId id="430" r:id="rId30"/>
    <p:sldId id="429" r:id="rId31"/>
    <p:sldId id="428" r:id="rId32"/>
    <p:sldId id="460" r:id="rId33"/>
    <p:sldId id="1359" r:id="rId34"/>
    <p:sldId id="1377" r:id="rId35"/>
    <p:sldId id="1378" r:id="rId36"/>
    <p:sldId id="1386" r:id="rId37"/>
    <p:sldId id="1402" r:id="rId38"/>
    <p:sldId id="1398" r:id="rId39"/>
    <p:sldId id="1395" r:id="rId40"/>
    <p:sldId id="1403" r:id="rId41"/>
    <p:sldId id="1397" r:id="rId42"/>
    <p:sldId id="400" r:id="rId43"/>
    <p:sldId id="431" r:id="rId44"/>
    <p:sldId id="1367" r:id="rId45"/>
    <p:sldId id="413" r:id="rId46"/>
    <p:sldId id="414" r:id="rId47"/>
    <p:sldId id="415" r:id="rId48"/>
    <p:sldId id="416" r:id="rId49"/>
    <p:sldId id="459" r:id="rId50"/>
    <p:sldId id="411" r:id="rId51"/>
    <p:sldId id="412" r:id="rId52"/>
    <p:sldId id="1387" r:id="rId53"/>
    <p:sldId id="1399" r:id="rId54"/>
    <p:sldId id="409" r:id="rId55"/>
    <p:sldId id="1375" r:id="rId56"/>
    <p:sldId id="410" r:id="rId57"/>
    <p:sldId id="1400" r:id="rId58"/>
    <p:sldId id="1380" r:id="rId59"/>
    <p:sldId id="440" r:id="rId60"/>
    <p:sldId id="138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ny Apostolopoulou" initials="PA" lastIdx="2" clrIdx="0">
    <p:extLst>
      <p:ext uri="{19B8F6BF-5375-455C-9EA6-DF929625EA0E}">
        <p15:presenceInfo xmlns:p15="http://schemas.microsoft.com/office/powerpoint/2012/main" userId="S::papostol@metronanalysis.gr::7e655d6e-fa2e-41e6-ae1e-cc90d6ebb8c5" providerId="AD"/>
      </p:ext>
    </p:extLst>
  </p:cmAuthor>
  <p:cmAuthor id="2" name="Stratos Fanaras" initials="SF" lastIdx="5" clrIdx="1">
    <p:extLst>
      <p:ext uri="{19B8F6BF-5375-455C-9EA6-DF929625EA0E}">
        <p15:presenceInfo xmlns:p15="http://schemas.microsoft.com/office/powerpoint/2012/main" userId="S::sfanaras@metronanalysis.gr::02be43e9-0af0-4000-b508-75c64fd2e1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3300"/>
    <a:srgbClr val="006600"/>
    <a:srgbClr val="CCFFFF"/>
    <a:srgbClr val="00FF00"/>
    <a:srgbClr val="66FF66"/>
    <a:srgbClr val="99FF99"/>
    <a:srgbClr val="FFCCFF"/>
    <a:srgbClr val="33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8" autoAdjust="0"/>
    <p:restoredTop sz="95226" autoAdjust="0"/>
  </p:normalViewPr>
  <p:slideViewPr>
    <p:cSldViewPr>
      <p:cViewPr varScale="1">
        <p:scale>
          <a:sx n="91" d="100"/>
          <a:sy n="91" d="100"/>
        </p:scale>
        <p:origin x="224" y="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3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chartUserShapes" Target="../drawings/drawing4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b="1" dirty="0"/>
              <a:t>N=</a:t>
            </a:r>
            <a:r>
              <a:rPr lang="el-GR" sz="1400" b="1" dirty="0"/>
              <a:t>το </a:t>
            </a:r>
            <a:r>
              <a:rPr lang="en-US" sz="1400" b="1" dirty="0"/>
              <a:t>49</a:t>
            </a:r>
            <a:r>
              <a:rPr lang="en-GB" sz="1400" b="1" dirty="0"/>
              <a:t>% </a:t>
            </a:r>
            <a:r>
              <a:rPr lang="el-GR" sz="1400" b="1" baseline="0" dirty="0"/>
              <a:t>του συνόλου του δείγματος που εργάζεται </a:t>
            </a:r>
            <a:endParaRPr lang="en-US" sz="1400" b="1" dirty="0"/>
          </a:p>
        </c:rich>
      </c:tx>
      <c:layout>
        <c:manualLayout>
          <c:xMode val="edge"/>
          <c:yMode val="edge"/>
          <c:x val="0.34099565457087583"/>
          <c:y val="2.1259489686331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E7-4215-8561-995567FB75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E7-4215-8561-995567FB75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E7-4215-8561-995567FB75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E7-4215-8561-995567FB75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E7-4215-8561-995567FB759D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E7-4215-8561-995567FB759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E7-4215-8561-995567FB759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E7-4215-8561-995567FB759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E7-4215-8561-995567FB75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Εργάζομαι κανονικά στον χώρο εργασίας μου</c:v>
                </c:pt>
                <c:pt idx="1">
                  <c:v>Εργάζομαι εξ αποστάσεως (με τηλεργασία)</c:v>
                </c:pt>
                <c:pt idx="2">
                  <c:v>Εργάζομαι με μειωμένο ωράριο/ εκ περιτροπής</c:v>
                </c:pt>
                <c:pt idx="3">
                  <c:v>Δεν εργάζομαι/έκλεισε το κατάστημα ή εταιρεία</c:v>
                </c:pt>
                <c:pt idx="4">
                  <c:v>Δεν εργάζομαι/είμαι σε κανονική άδεια</c:v>
                </c:pt>
                <c:pt idx="5">
                  <c:v>Δεν εργάζομαι/είμαι σε άδεια ειδικού σκοπού</c:v>
                </c:pt>
                <c:pt idx="6">
                  <c:v>Δεν εργάζομαι/είμαι σε αναστολή εργασίας</c:v>
                </c:pt>
                <c:pt idx="7">
                  <c:v>ΔΑ (αυθ.)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63.8</c:v>
                </c:pt>
                <c:pt idx="1">
                  <c:v>21.4</c:v>
                </c:pt>
                <c:pt idx="2">
                  <c:v>3.6</c:v>
                </c:pt>
                <c:pt idx="3">
                  <c:v>1.6</c:v>
                </c:pt>
                <c:pt idx="4">
                  <c:v>1.9</c:v>
                </c:pt>
                <c:pt idx="5">
                  <c:v>0.9</c:v>
                </c:pt>
                <c:pt idx="6">
                  <c:v>5.4</c:v>
                </c:pt>
                <c:pt idx="7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8E7-4215-8561-995567FB7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  <c:max val="7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/>
              <a:t>1</a:t>
            </a:r>
            <a:r>
              <a:rPr lang="el-GR" sz="1400" baseline="30000" dirty="0"/>
              <a:t>η</a:t>
            </a:r>
            <a:r>
              <a:rPr lang="el-GR" sz="1400" baseline="0" dirty="0"/>
              <a:t> αναφορά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E4-4A5A-AEE1-E6EA165123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E4-4A5A-AEE1-E6EA16512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E4-4A5A-AEE1-E6EA16512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E4-4A5A-AEE1-E6EA165123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E4-4A5A-AEE1-E6EA165123B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E4-4A5A-AEE1-E6EA165123B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E4-4A5A-AEE1-E6EA165123B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E4-4A5A-AEE1-E6EA165123B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E4-4A5A-AEE1-E6EA16512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Αβεβαιότητα</c:v>
                </c:pt>
                <c:pt idx="1">
                  <c:v>Ανασφάλεια</c:v>
                </c:pt>
                <c:pt idx="2">
                  <c:v>Άγχος</c:v>
                </c:pt>
                <c:pt idx="3">
                  <c:v>Αισιοδοξία</c:v>
                </c:pt>
                <c:pt idx="4">
                  <c:v>Απογοήτευση</c:v>
                </c:pt>
                <c:pt idx="5">
                  <c:v>Σιγουριά</c:v>
                </c:pt>
                <c:pt idx="6">
                  <c:v>Φόβος</c:v>
                </c:pt>
                <c:pt idx="7">
                  <c:v>Υπερηφάνεια</c:v>
                </c:pt>
                <c:pt idx="8">
                  <c:v>Θυμός</c:v>
                </c:pt>
                <c:pt idx="9">
                  <c:v>Αυτοπεποίθηση</c:v>
                </c:pt>
                <c:pt idx="10">
                  <c:v>Ντροπή</c:v>
                </c:pt>
                <c:pt idx="11">
                  <c:v>Άλλο (αυθ.)</c:v>
                </c:pt>
                <c:pt idx="12">
                  <c:v>Κανένα (αυθ.)</c:v>
                </c:pt>
                <c:pt idx="13">
                  <c:v>ΔΓ/ΔΑ (αυθ.)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25.8</c:v>
                </c:pt>
                <c:pt idx="1">
                  <c:v>15.3</c:v>
                </c:pt>
                <c:pt idx="2">
                  <c:v>13.1</c:v>
                </c:pt>
                <c:pt idx="3">
                  <c:v>11.8</c:v>
                </c:pt>
                <c:pt idx="4">
                  <c:v>7.6</c:v>
                </c:pt>
                <c:pt idx="5">
                  <c:v>5.7</c:v>
                </c:pt>
                <c:pt idx="6">
                  <c:v>5.3</c:v>
                </c:pt>
                <c:pt idx="7">
                  <c:v>4.9000000000000004</c:v>
                </c:pt>
                <c:pt idx="8">
                  <c:v>4.4000000000000004</c:v>
                </c:pt>
                <c:pt idx="9">
                  <c:v>2.4</c:v>
                </c:pt>
                <c:pt idx="10">
                  <c:v>1.4</c:v>
                </c:pt>
                <c:pt idx="11">
                  <c:v>0.8</c:v>
                </c:pt>
                <c:pt idx="12">
                  <c:v>0.5</c:v>
                </c:pt>
                <c:pt idx="1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4-4A5A-AEE1-E6EA16512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/>
              <a:t>Συνολικές Αναφορές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5-44D0-984B-D307003E91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65-44D0-984B-D307003E91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65-44D0-984B-D307003E91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65-44D0-984B-D307003E91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65-44D0-984B-D307003E91A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965-44D0-984B-D307003E91A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965-44D0-984B-D307003E91A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965-44D0-984B-D307003E91A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965-44D0-984B-D307003E91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Αβεβαιότητα</c:v>
                </c:pt>
                <c:pt idx="1">
                  <c:v>Ανασφάλεια</c:v>
                </c:pt>
                <c:pt idx="2">
                  <c:v>Άγχος</c:v>
                </c:pt>
                <c:pt idx="3">
                  <c:v>Αισιοδοξία</c:v>
                </c:pt>
                <c:pt idx="4">
                  <c:v>Απογοήτευση</c:v>
                </c:pt>
                <c:pt idx="5">
                  <c:v>Φόβος</c:v>
                </c:pt>
                <c:pt idx="6">
                  <c:v>Θυμός</c:v>
                </c:pt>
                <c:pt idx="7">
                  <c:v>Σιγουριά</c:v>
                </c:pt>
                <c:pt idx="8">
                  <c:v>Υπερηφάνεια</c:v>
                </c:pt>
                <c:pt idx="9">
                  <c:v>Αυτοπεποίθηση</c:v>
                </c:pt>
                <c:pt idx="10">
                  <c:v>Ντροπή</c:v>
                </c:pt>
                <c:pt idx="11">
                  <c:v>Άλλο (αυθ.)</c:v>
                </c:pt>
                <c:pt idx="12">
                  <c:v>Κανένα (αυθ.)</c:v>
                </c:pt>
                <c:pt idx="13">
                  <c:v>ΔΓ/ΔΑ (αυθ.)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39.6</c:v>
                </c:pt>
                <c:pt idx="1">
                  <c:v>30.8</c:v>
                </c:pt>
                <c:pt idx="2">
                  <c:v>26.3</c:v>
                </c:pt>
                <c:pt idx="3">
                  <c:v>21.7</c:v>
                </c:pt>
                <c:pt idx="4">
                  <c:v>14.8</c:v>
                </c:pt>
                <c:pt idx="5">
                  <c:v>11.8</c:v>
                </c:pt>
                <c:pt idx="6">
                  <c:v>11.5</c:v>
                </c:pt>
                <c:pt idx="7">
                  <c:v>11.2</c:v>
                </c:pt>
                <c:pt idx="8">
                  <c:v>10.3</c:v>
                </c:pt>
                <c:pt idx="9">
                  <c:v>5.9</c:v>
                </c:pt>
                <c:pt idx="10">
                  <c:v>4.2</c:v>
                </c:pt>
                <c:pt idx="11">
                  <c:v>2</c:v>
                </c:pt>
                <c:pt idx="12">
                  <c:v>0.5</c:v>
                </c:pt>
                <c:pt idx="1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965-44D0-984B-D307003E9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Σύνολο δείγματος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809736513295E-2"/>
          <c:y val="0.22071390215901937"/>
          <c:w val="0.84842380526973415"/>
          <c:h val="0.689820509361393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E9-440A-A1B3-127ECB002CF9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E9-440A-A1B3-127ECB002CF9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E9-440A-A1B3-127ECB002CF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E9-440A-A1B3-127ECB002CF9}"/>
              </c:ext>
            </c:extLst>
          </c:dPt>
          <c:dLbls>
            <c:dLbl>
              <c:idx val="0"/>
              <c:layout>
                <c:manualLayout>
                  <c:x val="3.4697015422830296E-2"/>
                  <c:y val="-1.1975254739499393E-2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E9-440A-A1B3-127ECB002CF9}"/>
                </c:ext>
              </c:extLst>
            </c:dLbl>
            <c:dLbl>
              <c:idx val="1"/>
              <c:layout>
                <c:manualLayout>
                  <c:x val="-7.0452370963756936E-2"/>
                  <c:y val="1.2955112328164453E-2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E9-440A-A1B3-127ECB002CF9}"/>
                </c:ext>
              </c:extLst>
            </c:dLbl>
            <c:dLbl>
              <c:idx val="2"/>
              <c:layout>
                <c:manualLayout>
                  <c:x val="2.8999679969223983E-2"/>
                  <c:y val="-2.0192712032530476E-2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E9-440A-A1B3-127ECB002CF9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E9-440A-A1B3-127ECB002C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Αποτελεί μια σοβαρή απειλή</c:v>
                </c:pt>
                <c:pt idx="1">
                  <c:v>Είναι μια συνηθισμένη απλή ασθένεια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80.400000000000006</c:v>
                </c:pt>
                <c:pt idx="1">
                  <c:v>16.7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40A-A1B3-127ECB00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7133847522301107"/>
          <c:y val="9.61987663455054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Αποτελεί μια σοβαρή απειλή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80.400000000000006</c:v>
                </c:pt>
                <c:pt idx="2" formatCode="0">
                  <c:v>78.8</c:v>
                </c:pt>
                <c:pt idx="3" formatCode="0">
                  <c:v>82</c:v>
                </c:pt>
                <c:pt idx="5" formatCode="0">
                  <c:v>62.3</c:v>
                </c:pt>
                <c:pt idx="6" formatCode="0">
                  <c:v>70.8</c:v>
                </c:pt>
                <c:pt idx="7" formatCode="0">
                  <c:v>82</c:v>
                </c:pt>
                <c:pt idx="8" formatCode="0">
                  <c:v>88.2</c:v>
                </c:pt>
                <c:pt idx="9" formatCode="0">
                  <c:v>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6-49B2-96D5-907AC0CE5C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Είναι μια συνηθισμένη απλή ασθένεια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16.7</c:v>
                </c:pt>
                <c:pt idx="2" formatCode="0">
                  <c:v>18.100000000000001</c:v>
                </c:pt>
                <c:pt idx="3" formatCode="0">
                  <c:v>15.3</c:v>
                </c:pt>
                <c:pt idx="5" formatCode="0">
                  <c:v>34.4</c:v>
                </c:pt>
                <c:pt idx="6" formatCode="0">
                  <c:v>23.1</c:v>
                </c:pt>
                <c:pt idx="7" formatCode="0">
                  <c:v>15.6</c:v>
                </c:pt>
                <c:pt idx="8" formatCode="0">
                  <c:v>11.3</c:v>
                </c:pt>
                <c:pt idx="9" formatCode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6-49B2-96D5-907AC0CE5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2.9</c:v>
                </c:pt>
                <c:pt idx="2" formatCode="0">
                  <c:v>3.1</c:v>
                </c:pt>
                <c:pt idx="3" formatCode="0">
                  <c:v>2.7</c:v>
                </c:pt>
                <c:pt idx="5" formatCode="0">
                  <c:v>3.3</c:v>
                </c:pt>
                <c:pt idx="6" formatCode="0">
                  <c:v>6.1</c:v>
                </c:pt>
                <c:pt idx="7" formatCode="0">
                  <c:v>2.4</c:v>
                </c:pt>
                <c:pt idx="8" formatCode="0">
                  <c:v>0.5</c:v>
                </c:pt>
                <c:pt idx="9" formatCode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6-49B2-96D5-907AC0CE5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11013553079889"/>
          <c:w val="0.94183103672623969"/>
          <c:h val="9.4889857146725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Διαχρονικά στοιχεία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2.4766767784338714E-2"/>
          <c:y val="0.15863884275196985"/>
          <c:w val="0.97402786890738846"/>
          <c:h val="0.594554699032310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Αποτελεί μια σοβαρή απειλή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447732280636377E-2"/>
                  <c:y val="-3.396792289257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7-4B93-9BB6-31D38958409E}"/>
                </c:ext>
              </c:extLst>
            </c:dLbl>
            <c:dLbl>
              <c:idx val="1"/>
              <c:layout>
                <c:manualLayout>
                  <c:x val="-3.0429440152266951E-2"/>
                  <c:y val="-5.6426053730635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B7-4B93-9BB6-31D38958409E}"/>
                </c:ext>
              </c:extLst>
            </c:dLbl>
            <c:dLbl>
              <c:idx val="2"/>
              <c:layout>
                <c:manualLayout>
                  <c:x val="-4.6190110560482417E-2"/>
                  <c:y val="-6.7655119149667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B7-4B93-9BB6-31D38958409E}"/>
                </c:ext>
              </c:extLst>
            </c:dLbl>
            <c:dLbl>
              <c:idx val="3"/>
              <c:layout>
                <c:manualLayout>
                  <c:x val="-6.804106567661071E-2"/>
                  <c:y val="-7.3269651859183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B7-4B93-9BB6-31D3895840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Μαρ-21</c:v>
                </c:pt>
                <c:pt idx="1">
                  <c:v>Μάι-21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77</c:v>
                </c:pt>
                <c:pt idx="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B7-4B93-9BB6-31D389584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Είναι μια συνηθισμένη απλή ασθένεια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13166213855054E-2"/>
                  <c:y val="-4.6738829187497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B7-4B93-9BB6-31D3895840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Μαρ-21</c:v>
                </c:pt>
                <c:pt idx="1">
                  <c:v>Μάι-21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20</c:v>
                </c:pt>
                <c:pt idx="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B7-4B93-9BB6-31D389584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2721048721037E-3"/>
          <c:y val="0.90289997245784348"/>
          <c:w val="0.99681542269355727"/>
          <c:h val="9.709985734719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Σύνολο δείγματος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809736513295E-2"/>
          <c:y val="0.22071390215901937"/>
          <c:w val="0.84842380526973415"/>
          <c:h val="0.689820509361393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E9-440A-A1B3-127ECB002CF9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E9-440A-A1B3-127ECB002CF9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E9-440A-A1B3-127ECB002CF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E9-440A-A1B3-127ECB002CF9}"/>
              </c:ext>
            </c:extLst>
          </c:dPt>
          <c:dLbls>
            <c:dLbl>
              <c:idx val="0"/>
              <c:layout>
                <c:manualLayout>
                  <c:x val="-1.4669037789194575E-2"/>
                  <c:y val="-0.30887722667811679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E9-440A-A1B3-127ECB002CF9}"/>
                </c:ext>
              </c:extLst>
            </c:dLbl>
            <c:dLbl>
              <c:idx val="1"/>
              <c:layout>
                <c:manualLayout>
                  <c:x val="0"/>
                  <c:y val="5.5543036270827004E-2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E9-440A-A1B3-127ECB002CF9}"/>
                </c:ext>
              </c:extLst>
            </c:dLbl>
            <c:dLbl>
              <c:idx val="2"/>
              <c:layout>
                <c:manualLayout>
                  <c:x val="-6.0501078266798361E-2"/>
                  <c:y val="3.51716872728427E-2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E9-440A-A1B3-127ECB002CF9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E9-440A-A1B3-127ECB002C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 Τα χειρότερα έχουν περάσει </c:v>
                </c:pt>
                <c:pt idx="1">
                  <c:v>Έρχονται δυσκολότερες ημέρες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68.400000000000006</c:v>
                </c:pt>
                <c:pt idx="1">
                  <c:v>23.8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40A-A1B3-127ECB00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Διαχρονικά</a:t>
            </a:r>
            <a:r>
              <a:rPr lang="el-GR" sz="1400" b="1" baseline="0" dirty="0"/>
              <a:t> στοιχεία</a:t>
            </a:r>
            <a:endParaRPr lang="en-GB" sz="1400" b="1" dirty="0"/>
          </a:p>
        </c:rich>
      </c:tx>
      <c:layout>
        <c:manualLayout>
          <c:xMode val="edge"/>
          <c:yMode val="edge"/>
          <c:x val="0.3524575210929714"/>
          <c:y val="1.6843598128548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 χειρότερα έχουν περάσει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6190110560482577E-2"/>
                  <c:y val="-9.5727782697248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02-439E-8376-E9026C1F4C80}"/>
                </c:ext>
              </c:extLst>
            </c:dLbl>
            <c:dLbl>
              <c:idx val="4"/>
              <c:layout>
                <c:manualLayout>
                  <c:x val="-7.0956878344821298E-2"/>
                  <c:y val="-6.7655119149667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85-451B-87E2-6D3336407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Σεπ-20</c:v>
                </c:pt>
                <c:pt idx="1">
                  <c:v>Δεκ-20</c:v>
                </c:pt>
                <c:pt idx="2">
                  <c:v>Ιαν-21</c:v>
                </c:pt>
                <c:pt idx="3">
                  <c:v>Μάρ-21</c:v>
                </c:pt>
                <c:pt idx="4">
                  <c:v>Μάι-21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39</c:v>
                </c:pt>
                <c:pt idx="2">
                  <c:v>42</c:v>
                </c:pt>
                <c:pt idx="3">
                  <c:v>55</c:v>
                </c:pt>
                <c:pt idx="4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1A-45B7-B545-3576268065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Έρχονται δυσκολότερες μέρες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13166213855054E-2"/>
                  <c:y val="-4.6738829187497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85-4657-9BDC-37BBECE96049}"/>
                </c:ext>
              </c:extLst>
            </c:dLbl>
            <c:dLbl>
              <c:idx val="3"/>
              <c:layout>
                <c:manualLayout>
                  <c:x val="-4.6190110560482577E-2"/>
                  <c:y val="7.8884184568699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2-439E-8376-E9026C1F4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Σεπ-20</c:v>
                </c:pt>
                <c:pt idx="1">
                  <c:v>Δεκ-20</c:v>
                </c:pt>
                <c:pt idx="2">
                  <c:v>Ιαν-21</c:v>
                </c:pt>
                <c:pt idx="3">
                  <c:v>Μάρ-21</c:v>
                </c:pt>
                <c:pt idx="4">
                  <c:v>Μάι-21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73</c:v>
                </c:pt>
                <c:pt idx="1">
                  <c:v>47</c:v>
                </c:pt>
                <c:pt idx="2">
                  <c:v>46</c:v>
                </c:pt>
                <c:pt idx="3">
                  <c:v>36</c:v>
                </c:pt>
                <c:pt idx="4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1A-45B7-B545-357626806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2721048721037E-3"/>
          <c:y val="0.90289997245784348"/>
          <c:w val="0.89999984986653137"/>
          <c:h val="9.709985734719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7133847522301107"/>
          <c:y val="7.21490747591290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 χειρότερα έχουν περάσει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68.400000000000006</c:v>
                </c:pt>
                <c:pt idx="2" formatCode="0">
                  <c:v>71.599999999999994</c:v>
                </c:pt>
                <c:pt idx="3" formatCode="0">
                  <c:v>65.099999999999994</c:v>
                </c:pt>
                <c:pt idx="5" formatCode="0">
                  <c:v>71.8</c:v>
                </c:pt>
                <c:pt idx="6" formatCode="0">
                  <c:v>65</c:v>
                </c:pt>
                <c:pt idx="7" formatCode="0">
                  <c:v>69.599999999999994</c:v>
                </c:pt>
                <c:pt idx="8" formatCode="0">
                  <c:v>68.400000000000006</c:v>
                </c:pt>
                <c:pt idx="9" formatCode="0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6-49B2-96D5-907AC0CE5C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Έρχονται δυσκολότερες ημέρες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23.8</c:v>
                </c:pt>
                <c:pt idx="2" formatCode="0">
                  <c:v>21.4</c:v>
                </c:pt>
                <c:pt idx="3" formatCode="0">
                  <c:v>26.4</c:v>
                </c:pt>
                <c:pt idx="5" formatCode="0">
                  <c:v>25</c:v>
                </c:pt>
                <c:pt idx="6" formatCode="0">
                  <c:v>31.7</c:v>
                </c:pt>
                <c:pt idx="7" formatCode="0">
                  <c:v>22.1</c:v>
                </c:pt>
                <c:pt idx="8" formatCode="0">
                  <c:v>23.7</c:v>
                </c:pt>
                <c:pt idx="9" formatCode="0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6-49B2-96D5-907AC0CE5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7.8</c:v>
                </c:pt>
                <c:pt idx="2" formatCode="0">
                  <c:v>7</c:v>
                </c:pt>
                <c:pt idx="3" formatCode="0">
                  <c:v>8.6</c:v>
                </c:pt>
                <c:pt idx="5" formatCode="0">
                  <c:v>3.3</c:v>
                </c:pt>
                <c:pt idx="6" formatCode="0">
                  <c:v>3.2</c:v>
                </c:pt>
                <c:pt idx="7" formatCode="0">
                  <c:v>8.3000000000000007</c:v>
                </c:pt>
                <c:pt idx="8" formatCode="0">
                  <c:v>7.9</c:v>
                </c:pt>
                <c:pt idx="9" formatCode="0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6-49B2-96D5-907AC0CE5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06932085762573E-2"/>
          <c:y val="0.92675486528101303"/>
          <c:w val="0.89999989516068724"/>
          <c:h val="4.800132816349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Σύνολο δείγματος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809736513295E-2"/>
          <c:y val="0.22071390215901937"/>
          <c:w val="0.84842380526973415"/>
          <c:h val="0.689820509361393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E9-440A-A1B3-127ECB002CF9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E9-440A-A1B3-127ECB002CF9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E9-440A-A1B3-127ECB002CF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E9-440A-A1B3-127ECB002CF9}"/>
              </c:ext>
            </c:extLst>
          </c:dPt>
          <c:dLbls>
            <c:dLbl>
              <c:idx val="0"/>
              <c:layout>
                <c:manualLayout>
                  <c:x val="-1.4669037789194575E-2"/>
                  <c:y val="-0.30887722667811679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E9-440A-A1B3-127ECB002CF9}"/>
                </c:ext>
              </c:extLst>
            </c:dLbl>
            <c:dLbl>
              <c:idx val="1"/>
              <c:layout>
                <c:manualLayout>
                  <c:x val="0"/>
                  <c:y val="5.5543036270827004E-2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E9-440A-A1B3-127ECB002CF9}"/>
                </c:ext>
              </c:extLst>
            </c:dLbl>
            <c:dLbl>
              <c:idx val="2"/>
              <c:layout>
                <c:manualLayout>
                  <c:x val="-6.0501078266798361E-2"/>
                  <c:y val="3.51716872728427E-2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E9-440A-A1B3-127ECB002CF9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E9-440A-A1B3-127ECB002C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Σωστή</c:v>
                </c:pt>
                <c:pt idx="1">
                  <c:v>Λανθασμένη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49.7</c:v>
                </c:pt>
                <c:pt idx="1">
                  <c:v>45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40A-A1B3-127ECB00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7133847522301107"/>
          <c:y val="7.21490747591290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Σωστή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49.7</c:v>
                </c:pt>
                <c:pt idx="2" formatCode="0">
                  <c:v>47.8</c:v>
                </c:pt>
                <c:pt idx="3" formatCode="0">
                  <c:v>51.6</c:v>
                </c:pt>
                <c:pt idx="5" formatCode="0">
                  <c:v>23.5</c:v>
                </c:pt>
                <c:pt idx="6" formatCode="0">
                  <c:v>38.799999999999997</c:v>
                </c:pt>
                <c:pt idx="7" formatCode="0">
                  <c:v>49.3</c:v>
                </c:pt>
                <c:pt idx="8" formatCode="0">
                  <c:v>55.1</c:v>
                </c:pt>
                <c:pt idx="9" formatCode="0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6-49B2-96D5-907AC0CE5C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Λανθασμένη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45</c:v>
                </c:pt>
                <c:pt idx="2" formatCode="0">
                  <c:v>47.7</c:v>
                </c:pt>
                <c:pt idx="3" formatCode="0">
                  <c:v>42.2</c:v>
                </c:pt>
                <c:pt idx="5" formatCode="0">
                  <c:v>73.900000000000006</c:v>
                </c:pt>
                <c:pt idx="6" formatCode="0">
                  <c:v>59.8</c:v>
                </c:pt>
                <c:pt idx="7" formatCode="0">
                  <c:v>45.9</c:v>
                </c:pt>
                <c:pt idx="8" formatCode="0">
                  <c:v>37.5</c:v>
                </c:pt>
                <c:pt idx="9" formatCode="0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6-49B2-96D5-907AC0CE5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5.3</c:v>
                </c:pt>
                <c:pt idx="2" formatCode="0">
                  <c:v>4.5</c:v>
                </c:pt>
                <c:pt idx="3" formatCode="0">
                  <c:v>6.2</c:v>
                </c:pt>
                <c:pt idx="5" formatCode="0">
                  <c:v>2.6</c:v>
                </c:pt>
                <c:pt idx="6" formatCode="0">
                  <c:v>1.4</c:v>
                </c:pt>
                <c:pt idx="7" formatCode="0">
                  <c:v>4.9000000000000004</c:v>
                </c:pt>
                <c:pt idx="8" formatCode="0">
                  <c:v>7.4</c:v>
                </c:pt>
                <c:pt idx="9" formatCode="0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6-49B2-96D5-907AC0CE5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06932085762573E-2"/>
          <c:y val="0.92675486528101303"/>
          <c:w val="0.89999989516068724"/>
          <c:h val="4.800132816349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dirty="0"/>
              <a:t>Αριθμός μελών νοικοκυριού</a:t>
            </a:r>
            <a:endParaRPr lang="en-US" sz="1400" b="1" dirty="0"/>
          </a:p>
        </c:rich>
      </c:tx>
      <c:layout>
        <c:manualLayout>
          <c:xMode val="edge"/>
          <c:yMode val="edge"/>
          <c:x val="0.33267637396085203"/>
          <c:y val="7.1499736051499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E7-4215-8561-995567FB75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E7-4215-8561-995567FB75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E7-4215-8561-995567FB75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E7-4215-8561-995567FB75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E7-4215-8561-995567FB759D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E7-4215-8561-995567FB759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E7-4215-8561-995567FB759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E7-4215-8561-995567FB759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E7-4215-8561-995567FB75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 και άνω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12</c:v>
                </c:pt>
                <c:pt idx="1">
                  <c:v>27</c:v>
                </c:pt>
                <c:pt idx="2">
                  <c:v>22</c:v>
                </c:pt>
                <c:pt idx="3">
                  <c:v>27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8E7-4215-8561-995567FB7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540419432876"/>
          <c:y val="0.11013913446123876"/>
          <c:w val="0.83831269218674398"/>
          <c:h val="0.77386977409609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 Φοράτε μάσκα</c:v>
                </c:pt>
                <c:pt idx="1">
                  <c:v>Πλένετε χέρια</c:v>
                </c:pt>
                <c:pt idx="2">
                  <c:v>Κρατάτε αποστάσεις</c:v>
                </c:pt>
              </c:strCache>
            </c:strRef>
          </c:cat>
          <c:val>
            <c:numRef>
              <c:f>Φύλλο1!$B$2:$B$4</c:f>
              <c:numCache>
                <c:formatCode>0</c:formatCode>
                <c:ptCount val="3"/>
                <c:pt idx="0">
                  <c:v>80</c:v>
                </c:pt>
                <c:pt idx="1">
                  <c:v>75.599999999999994</c:v>
                </c:pt>
                <c:pt idx="2">
                  <c:v>64.599999999999994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4-4DFD-9867-951DF24234DD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Συχνά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 Φοράτε μάσκα</c:v>
                </c:pt>
                <c:pt idx="1">
                  <c:v>Πλένετε χέρια</c:v>
                </c:pt>
                <c:pt idx="2">
                  <c:v>Κρατάτε αποστάσεις</c:v>
                </c:pt>
              </c:strCache>
            </c:strRef>
          </c:cat>
          <c:val>
            <c:numRef>
              <c:f>Φύλλο1!$C$2:$C$4</c:f>
              <c:numCache>
                <c:formatCode>0</c:formatCode>
                <c:ptCount val="3"/>
                <c:pt idx="0">
                  <c:v>14.6</c:v>
                </c:pt>
                <c:pt idx="1">
                  <c:v>21</c:v>
                </c:pt>
                <c:pt idx="2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4-4DFD-9867-951DF24234DD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89125432509501E-3"/>
                  <c:y val="2.9468939802933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08-4F8F-AFF5-61E042ACE5FA}"/>
                </c:ext>
              </c:extLst>
            </c:dLbl>
            <c:dLbl>
              <c:idx val="1"/>
              <c:layout>
                <c:manualLayout>
                  <c:x val="3.1465035353492192E-5"/>
                  <c:y val="7.1083999509708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16-4A92-830D-58D09022C104}"/>
                </c:ext>
              </c:extLst>
            </c:dLbl>
            <c:dLbl>
              <c:idx val="2"/>
              <c:layout>
                <c:manualLayout>
                  <c:x val="-2.1089172743987951E-2"/>
                  <c:y val="2.5197842747207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16-4A92-830D-58D09022C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 Φοράτε μάσκα</c:v>
                </c:pt>
                <c:pt idx="1">
                  <c:v>Πλένετε χέρια</c:v>
                </c:pt>
                <c:pt idx="2">
                  <c:v>Κρατάτε αποστάσεις</c:v>
                </c:pt>
              </c:strCache>
            </c:strRef>
          </c:cat>
          <c:val>
            <c:numRef>
              <c:f>Φύλλο1!$D$2:$D$4</c:f>
              <c:numCache>
                <c:formatCode>0</c:formatCode>
                <c:ptCount val="3"/>
                <c:pt idx="0">
                  <c:v>3</c:v>
                </c:pt>
                <c:pt idx="1">
                  <c:v>2.6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64-4DFD-9867-951DF24234DD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Σπάνια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704634420000542E-3"/>
                  <c:y val="-9.8076826890700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416-4A92-830D-58D09022C104}"/>
                </c:ext>
              </c:extLst>
            </c:dLbl>
            <c:dLbl>
              <c:idx val="1"/>
              <c:layout>
                <c:manualLayout>
                  <c:x val="-1.5889125432509501E-3"/>
                  <c:y val="3.274813635723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08-4F8F-AFF5-61E042ACE5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 Φοράτε μάσκα</c:v>
                </c:pt>
                <c:pt idx="1">
                  <c:v>Πλένετε χέρια</c:v>
                </c:pt>
                <c:pt idx="2">
                  <c:v>Κρατάτε αποστάσεις</c:v>
                </c:pt>
              </c:strCache>
            </c:strRef>
          </c:cat>
          <c:val>
            <c:numRef>
              <c:f>Φύλλο1!$E$2:$E$4</c:f>
              <c:numCache>
                <c:formatCode>General</c:formatCode>
                <c:ptCount val="3"/>
                <c:pt idx="0" formatCode="0">
                  <c:v>1.2</c:v>
                </c:pt>
                <c:pt idx="2" formatCode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4-4DFD-9867-951DF24234DD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Ποτέ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935067043832738E-4"/>
                  <c:y val="-3.621083467799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16-4A92-830D-58D09022C104}"/>
                </c:ext>
              </c:extLst>
            </c:dLbl>
            <c:dLbl>
              <c:idx val="1"/>
              <c:layout>
                <c:manualLayout>
                  <c:x val="-2.0704656439575948E-3"/>
                  <c:y val="-3.274194870747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16-4A92-830D-58D09022C104}"/>
                </c:ext>
              </c:extLst>
            </c:dLbl>
            <c:dLbl>
              <c:idx val="2"/>
              <c:layout>
                <c:manualLayout>
                  <c:x val="2.8647968043589585E-3"/>
                  <c:y val="-1.8136259266650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16-4A92-830D-58D09022C104}"/>
                </c:ext>
              </c:extLst>
            </c:dLbl>
            <c:dLbl>
              <c:idx val="3"/>
              <c:layout>
                <c:manualLayout>
                  <c:x val="2.63614659299846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16-4A92-830D-58D09022C104}"/>
                </c:ext>
              </c:extLst>
            </c:dLbl>
            <c:dLbl>
              <c:idx val="4"/>
              <c:layout>
                <c:manualLayout>
                  <c:x val="2.8118896991983632E-2"/>
                  <c:y val="4.61955113820579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16-4A92-830D-58D09022C104}"/>
                </c:ext>
              </c:extLst>
            </c:dLbl>
            <c:dLbl>
              <c:idx val="5"/>
              <c:layout>
                <c:manualLayout>
                  <c:x val="3.3391190177980715E-2"/>
                  <c:y val="-2.5197842747207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16-4A92-830D-58D09022C104}"/>
                </c:ext>
              </c:extLst>
            </c:dLbl>
            <c:dLbl>
              <c:idx val="6"/>
              <c:layout>
                <c:manualLayout>
                  <c:x val="3.5148621239979701E-2"/>
                  <c:y val="2.5197842747207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6-4A92-830D-58D09022C104}"/>
                </c:ext>
              </c:extLst>
            </c:dLbl>
            <c:dLbl>
              <c:idx val="7"/>
              <c:layout>
                <c:manualLayout>
                  <c:x val="2.81188969919836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6-4A92-830D-58D09022C104}"/>
                </c:ext>
              </c:extLst>
            </c:dLbl>
            <c:dLbl>
              <c:idx val="8"/>
              <c:layout>
                <c:manualLayout>
                  <c:x val="2.8118896991983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6-4A92-830D-58D09022C104}"/>
                </c:ext>
              </c:extLst>
            </c:dLbl>
            <c:dLbl>
              <c:idx val="9"/>
              <c:layout>
                <c:manualLayout>
                  <c:x val="3.16337591159817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6-4A92-830D-58D09022C104}"/>
                </c:ext>
              </c:extLst>
            </c:dLbl>
            <c:dLbl>
              <c:idx val="10"/>
              <c:layout>
                <c:manualLayout>
                  <c:x val="4.3935776549974367E-2"/>
                  <c:y val="9.23910227641159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6-4A92-830D-58D09022C104}"/>
                </c:ext>
              </c:extLst>
            </c:dLbl>
            <c:dLbl>
              <c:idx val="11"/>
              <c:layout>
                <c:manualLayout>
                  <c:x val="2.8118896991983763E-2"/>
                  <c:y val="9.23910227641159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6-4A92-830D-58D09022C104}"/>
                </c:ext>
              </c:extLst>
            </c:dLbl>
            <c:dLbl>
              <c:idx val="12"/>
              <c:layout>
                <c:manualLayout>
                  <c:x val="4.0420914425976527E-2"/>
                  <c:y val="2.5197842747207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16-4A92-830D-58D09022C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 Φοράτε μάσκα</c:v>
                </c:pt>
                <c:pt idx="1">
                  <c:v>Πλένετε χέρια</c:v>
                </c:pt>
                <c:pt idx="2">
                  <c:v>Κρατάτε αποστάσεις</c:v>
                </c:pt>
              </c:strCache>
            </c:strRef>
          </c:cat>
          <c:val>
            <c:numRef>
              <c:f>Φύλλο1!$F$2:$F$4</c:f>
              <c:numCache>
                <c:formatCode>General</c:formatCode>
                <c:ptCount val="3"/>
                <c:pt idx="0" formatCode="0">
                  <c:v>0.7</c:v>
                </c:pt>
                <c:pt idx="2" formatCode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64-4DFD-9867-951DF24234DD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256288840779337E-2"/>
                  <c:y val="-6.5485959964875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08-4F8F-AFF5-61E042ACE5FA}"/>
                </c:ext>
              </c:extLst>
            </c:dLbl>
            <c:dLbl>
              <c:idx val="1"/>
              <c:layout>
                <c:manualLayout>
                  <c:x val="3.3367163408269722E-2"/>
                  <c:y val="-9.822893994731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08-4F8F-AFF5-61E042ACE5FA}"/>
                </c:ext>
              </c:extLst>
            </c:dLbl>
            <c:dLbl>
              <c:idx val="2"/>
              <c:layout>
                <c:manualLayout>
                  <c:x val="3.1778250865019002E-2"/>
                  <c:y val="3.2742979982437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08-4F8F-AFF5-61E042ACE5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 Φοράτε μάσκα</c:v>
                </c:pt>
                <c:pt idx="1">
                  <c:v>Πλένετε χέρια</c:v>
                </c:pt>
                <c:pt idx="2">
                  <c:v>Κρατάτε αποστάσεις</c:v>
                </c:pt>
              </c:strCache>
            </c:strRef>
          </c:cat>
          <c:val>
            <c:numRef>
              <c:f>Φύλλο1!$G$2:$G$4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E339-41C2-9E68-9DDCB3EFD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024058872"/>
        <c:axId val="1024059200"/>
      </c:barChart>
      <c:catAx>
        <c:axId val="1024058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024059200"/>
        <c:crosses val="autoZero"/>
        <c:auto val="1"/>
        <c:lblAlgn val="ctr"/>
        <c:lblOffset val="100"/>
        <c:noMultiLvlLbl val="0"/>
      </c:catAx>
      <c:valAx>
        <c:axId val="1024059200"/>
        <c:scaling>
          <c:orientation val="minMax"/>
          <c:max val="110"/>
        </c:scaling>
        <c:delete val="1"/>
        <c:axPos val="t"/>
        <c:numFmt formatCode="0" sourceLinked="1"/>
        <c:majorTickMark val="out"/>
        <c:minorTickMark val="none"/>
        <c:tickLblPos val="nextTo"/>
        <c:crossAx val="102405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26161357446774"/>
          <c:y val="4.3138231580011214E-3"/>
          <c:w val="0.77477264788396882"/>
          <c:h val="6.1056376192605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Ανά</a:t>
            </a:r>
            <a:r>
              <a:rPr lang="el-GR" sz="1400" b="1" baseline="0" dirty="0"/>
              <a:t> ηλικία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Πολύ συχνά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17-34*</c:v>
                </c:pt>
                <c:pt idx="1">
                  <c:v>35-39</c:v>
                </c:pt>
                <c:pt idx="2">
                  <c:v>40-54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60.8</c:v>
                </c:pt>
                <c:pt idx="1">
                  <c:v>85.1</c:v>
                </c:pt>
                <c:pt idx="2">
                  <c:v>83.8</c:v>
                </c:pt>
                <c:pt idx="3">
                  <c:v>83.2</c:v>
                </c:pt>
                <c:pt idx="4">
                  <c:v>78.7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1-4EC8-B8CF-48571B0E0E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Συχνά ως ποτέ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13166213855054E-2"/>
                  <c:y val="-4.6738829187497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41-4EC8-B8CF-48571B0E0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17-34*</c:v>
                </c:pt>
                <c:pt idx="1">
                  <c:v>35-39</c:v>
                </c:pt>
                <c:pt idx="2">
                  <c:v>40-54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39.299999999999997</c:v>
                </c:pt>
                <c:pt idx="1">
                  <c:v>13.7</c:v>
                </c:pt>
                <c:pt idx="2">
                  <c:v>16.399999999999999</c:v>
                </c:pt>
                <c:pt idx="3">
                  <c:v>16.8</c:v>
                </c:pt>
                <c:pt idx="4">
                  <c:v>19.999999999999996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41-4EC8-B8CF-48571B0E0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439565879715035E-2"/>
          <c:y val="0.89728539950193498"/>
          <c:w val="0.89999984986653137"/>
          <c:h val="9.709985734719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540419432876"/>
          <c:y val="0.11013913446123876"/>
          <c:w val="0.83831269218674398"/>
          <c:h val="0.77386977409609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Συνέβαλαν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 Πλύσιμο χεριών</c:v>
                </c:pt>
                <c:pt idx="1">
                  <c:v> Χρήση μάσκας</c:v>
                </c:pt>
                <c:pt idx="2">
                  <c:v> Τήρηση αποστάσεων</c:v>
                </c:pt>
              </c:strCache>
            </c:strRef>
          </c:cat>
          <c:val>
            <c:numRef>
              <c:f>Φύλλο1!$B$2:$B$4</c:f>
              <c:numCache>
                <c:formatCode>0</c:formatCode>
                <c:ptCount val="3"/>
                <c:pt idx="0">
                  <c:v>93.2</c:v>
                </c:pt>
                <c:pt idx="1">
                  <c:v>92</c:v>
                </c:pt>
                <c:pt idx="2">
                  <c:v>90.3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4-4DFD-9867-951DF24234DD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Δε συνέβαλαν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 Πλύσιμο χεριών</c:v>
                </c:pt>
                <c:pt idx="1">
                  <c:v> Χρήση μάσκας</c:v>
                </c:pt>
                <c:pt idx="2">
                  <c:v> Τήρηση αποστάσεων</c:v>
                </c:pt>
              </c:strCache>
            </c:strRef>
          </c:cat>
          <c:val>
            <c:numRef>
              <c:f>Φύλλο1!$C$2:$C$4</c:f>
              <c:numCache>
                <c:formatCode>0</c:formatCode>
                <c:ptCount val="3"/>
                <c:pt idx="0">
                  <c:v>6.3</c:v>
                </c:pt>
                <c:pt idx="1">
                  <c:v>7.5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4-4DFD-9867-951DF24234DD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89052420748718E-2"/>
                  <c:y val="-3.094970641225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08-4F8F-AFF5-61E042ACE5FA}"/>
                </c:ext>
              </c:extLst>
            </c:dLbl>
            <c:dLbl>
              <c:idx val="1"/>
              <c:layout>
                <c:manualLayout>
                  <c:x val="1.3598333673880655E-2"/>
                  <c:y val="2.798472482432115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16-4A92-830D-58D09022C104}"/>
                </c:ext>
              </c:extLst>
            </c:dLbl>
            <c:dLbl>
              <c:idx val="2"/>
              <c:layout>
                <c:manualLayout>
                  <c:x val="2.3311512396058467E-2"/>
                  <c:y val="2.5200244698433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16-4A92-830D-58D09022C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 Πλύσιμο χεριών</c:v>
                </c:pt>
                <c:pt idx="1">
                  <c:v> Χρήση μάσκας</c:v>
                </c:pt>
                <c:pt idx="2">
                  <c:v> Τήρηση αποστάσεων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 formatCode="0">
                  <c:v>0.5</c:v>
                </c:pt>
                <c:pt idx="2" formatCode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64-4DFD-9867-951DF2423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024058872"/>
        <c:axId val="1024059200"/>
      </c:barChart>
      <c:catAx>
        <c:axId val="1024058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024059200"/>
        <c:crosses val="autoZero"/>
        <c:auto val="1"/>
        <c:lblAlgn val="ctr"/>
        <c:lblOffset val="100"/>
        <c:noMultiLvlLbl val="0"/>
      </c:catAx>
      <c:valAx>
        <c:axId val="1024059200"/>
        <c:scaling>
          <c:orientation val="minMax"/>
          <c:max val="110"/>
        </c:scaling>
        <c:delete val="1"/>
        <c:axPos val="t"/>
        <c:numFmt formatCode="0" sourceLinked="1"/>
        <c:majorTickMark val="out"/>
        <c:minorTickMark val="none"/>
        <c:tickLblPos val="nextTo"/>
        <c:crossAx val="102405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1614824460064"/>
          <c:y val="5.7624746108584091E-2"/>
          <c:w val="0.77477264788396882"/>
          <c:h val="6.1056376192605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dirty="0"/>
              <a:t>Σύνολο δείγματος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Έπρεπε να είχε γίνει ήδη</c:v>
                </c:pt>
                <c:pt idx="1">
                  <c:v>Έγινε στη σωστή στιγμή</c:v>
                </c:pt>
                <c:pt idx="2">
                  <c:v>Δε θα έπρεπε να γίνει ακόμη</c:v>
                </c:pt>
                <c:pt idx="3">
                  <c:v>Δεν ήμασταν σε ουσιαστικό lockdown το τελευταίο διάστημα (αυθ.)</c:v>
                </c:pt>
                <c:pt idx="4">
                  <c:v>ΔΓ/ΔΑ (αυθ.)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43.2</c:v>
                </c:pt>
                <c:pt idx="1">
                  <c:v>29.3</c:v>
                </c:pt>
                <c:pt idx="2">
                  <c:v>22.7</c:v>
                </c:pt>
                <c:pt idx="3">
                  <c:v>1.2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8008907813999566"/>
          <c:y val="9.3929856954812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Έπρεπε να είχε γίνει ήδη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  <c:pt idx="11">
                  <c:v>A βάθμια</c:v>
                </c:pt>
                <c:pt idx="12">
                  <c:v>Β βάθμια</c:v>
                </c:pt>
                <c:pt idx="13">
                  <c:v>Γ βάθμια</c:v>
                </c:pt>
                <c:pt idx="14">
                  <c:v>Μεταπτυχιακό-Διδακτορικό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43.2</c:v>
                </c:pt>
                <c:pt idx="2" formatCode="0">
                  <c:v>47.9</c:v>
                </c:pt>
                <c:pt idx="3" formatCode="0">
                  <c:v>38.200000000000003</c:v>
                </c:pt>
                <c:pt idx="5" formatCode="0">
                  <c:v>59.7</c:v>
                </c:pt>
                <c:pt idx="6" formatCode="0">
                  <c:v>54.1</c:v>
                </c:pt>
                <c:pt idx="7" formatCode="0">
                  <c:v>44.1</c:v>
                </c:pt>
                <c:pt idx="8" formatCode="0">
                  <c:v>36.700000000000003</c:v>
                </c:pt>
                <c:pt idx="9" formatCode="0">
                  <c:v>28.5</c:v>
                </c:pt>
                <c:pt idx="11" formatCode="0">
                  <c:v>34.799999999999997</c:v>
                </c:pt>
                <c:pt idx="12" formatCode="0">
                  <c:v>41.7</c:v>
                </c:pt>
                <c:pt idx="13" formatCode="0">
                  <c:v>45.9</c:v>
                </c:pt>
                <c:pt idx="14" formatCode="0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8-4D14-8F10-39582F99E3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Έγινε στη σωστή στιγμή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  <c:pt idx="11">
                  <c:v>A βάθμια</c:v>
                </c:pt>
                <c:pt idx="12">
                  <c:v>Β βάθμια</c:v>
                </c:pt>
                <c:pt idx="13">
                  <c:v>Γ βάθμια</c:v>
                </c:pt>
                <c:pt idx="14">
                  <c:v>Μεταπτυχιακό-Διδακτορικό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29.3</c:v>
                </c:pt>
                <c:pt idx="2" formatCode="0">
                  <c:v>25</c:v>
                </c:pt>
                <c:pt idx="3" formatCode="0">
                  <c:v>33.700000000000003</c:v>
                </c:pt>
                <c:pt idx="5" formatCode="0">
                  <c:v>25.7</c:v>
                </c:pt>
                <c:pt idx="6" formatCode="0">
                  <c:v>22.8</c:v>
                </c:pt>
                <c:pt idx="7" formatCode="0">
                  <c:v>26.1</c:v>
                </c:pt>
                <c:pt idx="8" formatCode="0">
                  <c:v>30.1</c:v>
                </c:pt>
                <c:pt idx="9" formatCode="0">
                  <c:v>39.5</c:v>
                </c:pt>
                <c:pt idx="11" formatCode="0">
                  <c:v>37.700000000000003</c:v>
                </c:pt>
                <c:pt idx="12" formatCode="0">
                  <c:v>32.200000000000003</c:v>
                </c:pt>
                <c:pt idx="13" formatCode="0">
                  <c:v>26.7</c:v>
                </c:pt>
                <c:pt idx="14" formatCode="0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8-4D14-8F10-39582F99E3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Δε θα έπρεπε να γίνει ακόμη</c:v>
                </c:pt>
              </c:strCache>
            </c:strRef>
          </c:tx>
          <c:spPr>
            <a:solidFill>
              <a:srgbClr val="FF6699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  <c:pt idx="11">
                  <c:v>A βάθμια</c:v>
                </c:pt>
                <c:pt idx="12">
                  <c:v>Β βάθμια</c:v>
                </c:pt>
                <c:pt idx="13">
                  <c:v>Γ βάθμια</c:v>
                </c:pt>
                <c:pt idx="14">
                  <c:v>Μεταπτυχιακό-Διδακτορικό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22.7</c:v>
                </c:pt>
                <c:pt idx="2" formatCode="0">
                  <c:v>23.3</c:v>
                </c:pt>
                <c:pt idx="3" formatCode="0">
                  <c:v>22.1</c:v>
                </c:pt>
                <c:pt idx="5" formatCode="0">
                  <c:v>14.7</c:v>
                </c:pt>
                <c:pt idx="6" formatCode="0">
                  <c:v>22.1</c:v>
                </c:pt>
                <c:pt idx="7" formatCode="0">
                  <c:v>26.4</c:v>
                </c:pt>
                <c:pt idx="8" formatCode="0">
                  <c:v>27.9</c:v>
                </c:pt>
                <c:pt idx="9" formatCode="0">
                  <c:v>19.899999999999999</c:v>
                </c:pt>
                <c:pt idx="11" formatCode="#,##0">
                  <c:v>20.2</c:v>
                </c:pt>
                <c:pt idx="12" formatCode="#,##0">
                  <c:v>20.399999999999999</c:v>
                </c:pt>
                <c:pt idx="13" formatCode="#,##0">
                  <c:v>23.4</c:v>
                </c:pt>
                <c:pt idx="14" formatCode="#,##0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8-4D14-8F10-39582F99E3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Δεν ήμασταν σε ουσιαστικό lockdown το τελευταίο διάστημα (αυθ.)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  <c:pt idx="11">
                  <c:v>A βάθμια</c:v>
                </c:pt>
                <c:pt idx="12">
                  <c:v>Β βάθμια</c:v>
                </c:pt>
                <c:pt idx="13">
                  <c:v>Γ βάθμια</c:v>
                </c:pt>
                <c:pt idx="14">
                  <c:v>Μεταπτυχιακό-Διδακτορικό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1.2</c:v>
                </c:pt>
                <c:pt idx="2" formatCode="0">
                  <c:v>0.9</c:v>
                </c:pt>
                <c:pt idx="3" formatCode="0">
                  <c:v>1.5</c:v>
                </c:pt>
                <c:pt idx="7" formatCode="0">
                  <c:v>1.5</c:v>
                </c:pt>
                <c:pt idx="8" formatCode="0">
                  <c:v>1.6</c:v>
                </c:pt>
                <c:pt idx="9" formatCode="0">
                  <c:v>1.9</c:v>
                </c:pt>
                <c:pt idx="11" formatCode="0">
                  <c:v>1.2</c:v>
                </c:pt>
                <c:pt idx="12" formatCode="0">
                  <c:v>1.6</c:v>
                </c:pt>
                <c:pt idx="13" formatCode="0">
                  <c:v>0.8</c:v>
                </c:pt>
                <c:pt idx="14" formatCode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F8-4D14-8F10-39582F99E3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  <c:pt idx="11">
                  <c:v>A βάθμια</c:v>
                </c:pt>
                <c:pt idx="12">
                  <c:v>Β βάθμια</c:v>
                </c:pt>
                <c:pt idx="13">
                  <c:v>Γ βάθμια</c:v>
                </c:pt>
                <c:pt idx="14">
                  <c:v>Μεταπτυχιακό-Διδακτορικό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0" formatCode="0">
                  <c:v>3.7</c:v>
                </c:pt>
                <c:pt idx="2" formatCode="0">
                  <c:v>2.9</c:v>
                </c:pt>
                <c:pt idx="3" formatCode="0">
                  <c:v>4.5</c:v>
                </c:pt>
                <c:pt idx="6" formatCode="0">
                  <c:v>0.7</c:v>
                </c:pt>
                <c:pt idx="7" formatCode="0">
                  <c:v>1.9</c:v>
                </c:pt>
                <c:pt idx="8" formatCode="0">
                  <c:v>3.6</c:v>
                </c:pt>
                <c:pt idx="9" formatCode="0">
                  <c:v>10.199999999999999</c:v>
                </c:pt>
                <c:pt idx="11" formatCode="0">
                  <c:v>6.2</c:v>
                </c:pt>
                <c:pt idx="12" formatCode="0">
                  <c:v>4.0999999999999996</c:v>
                </c:pt>
                <c:pt idx="13" formatCode="0">
                  <c:v>3.1</c:v>
                </c:pt>
                <c:pt idx="14" formatCode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E-45FB-AB04-A26DEF028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0081490387114"/>
          <c:y val="0.90511013553079889"/>
          <c:w val="0.82399185096128857"/>
          <c:h val="9.4889864469201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dirty="0"/>
              <a:t>Σύνολο δείγματος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rgbClr val="FF669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Μέχρι το Σεπτέμβριο του 2021</c:v>
                </c:pt>
                <c:pt idx="1">
                  <c:v>Μέχρι το τέλος του 2021</c:v>
                </c:pt>
                <c:pt idx="2">
                  <c:v>Μέσα στο 2022</c:v>
                </c:pt>
                <c:pt idx="3">
                  <c:v>Μετά το 2022</c:v>
                </c:pt>
                <c:pt idx="4">
                  <c:v>ΔΓ/ΔΑ (αυθ.)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6.3</c:v>
                </c:pt>
                <c:pt idx="1">
                  <c:v>20.8</c:v>
                </c:pt>
                <c:pt idx="2">
                  <c:v>37.4</c:v>
                </c:pt>
                <c:pt idx="3">
                  <c:v>30.7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8008907813999566"/>
          <c:y val="9.3929856954812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Μέχρι το Σεπτέμβριο του 2021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6.3</c:v>
                </c:pt>
                <c:pt idx="2" formatCode="0">
                  <c:v>7.4</c:v>
                </c:pt>
                <c:pt idx="3" formatCode="0">
                  <c:v>5.3</c:v>
                </c:pt>
                <c:pt idx="5" formatCode="0">
                  <c:v>7</c:v>
                </c:pt>
                <c:pt idx="6" formatCode="0">
                  <c:v>6.2</c:v>
                </c:pt>
                <c:pt idx="7" formatCode="0">
                  <c:v>3.5</c:v>
                </c:pt>
                <c:pt idx="8" formatCode="0">
                  <c:v>3.9</c:v>
                </c:pt>
                <c:pt idx="9" formatCode="0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8-4D14-8F10-39582F99E3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Μέχρι το τέλος του 2021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20.8</c:v>
                </c:pt>
                <c:pt idx="2" formatCode="0">
                  <c:v>21.7</c:v>
                </c:pt>
                <c:pt idx="3" formatCode="0">
                  <c:v>19.8</c:v>
                </c:pt>
                <c:pt idx="5" formatCode="0">
                  <c:v>15.2</c:v>
                </c:pt>
                <c:pt idx="6" formatCode="0">
                  <c:v>15.7</c:v>
                </c:pt>
                <c:pt idx="7" formatCode="0">
                  <c:v>21.5</c:v>
                </c:pt>
                <c:pt idx="8" formatCode="0">
                  <c:v>24.7</c:v>
                </c:pt>
                <c:pt idx="9" formatCode="0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8-4D14-8F10-39582F99E3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Μέσα στο 2022</c:v>
                </c:pt>
              </c:strCache>
            </c:strRef>
          </c:tx>
          <c:spPr>
            <a:solidFill>
              <a:srgbClr val="FF6699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37.4</c:v>
                </c:pt>
                <c:pt idx="2" formatCode="0">
                  <c:v>35.4</c:v>
                </c:pt>
                <c:pt idx="3" formatCode="0">
                  <c:v>39.6</c:v>
                </c:pt>
                <c:pt idx="5" formatCode="0">
                  <c:v>50.1</c:v>
                </c:pt>
                <c:pt idx="6" formatCode="0">
                  <c:v>35.799999999999997</c:v>
                </c:pt>
                <c:pt idx="7" formatCode="0">
                  <c:v>35.9</c:v>
                </c:pt>
                <c:pt idx="8" formatCode="0">
                  <c:v>40.6</c:v>
                </c:pt>
                <c:pt idx="9" formatCode="0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8-4D14-8F10-39582F99E3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Μετά το 2022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 formatCode="0">
                  <c:v>30.7</c:v>
                </c:pt>
                <c:pt idx="2" formatCode="0">
                  <c:v>30.1</c:v>
                </c:pt>
                <c:pt idx="3" formatCode="0">
                  <c:v>31.4</c:v>
                </c:pt>
                <c:pt idx="5" formatCode="0">
                  <c:v>27.6</c:v>
                </c:pt>
                <c:pt idx="6" formatCode="0">
                  <c:v>40.700000000000003</c:v>
                </c:pt>
                <c:pt idx="7" formatCode="0">
                  <c:v>35.4</c:v>
                </c:pt>
                <c:pt idx="8" formatCode="0">
                  <c:v>24.1</c:v>
                </c:pt>
                <c:pt idx="9" formatCode="0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F8-4D14-8F10-39582F99E3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 formatCode="0">
                  <c:v>4.7</c:v>
                </c:pt>
                <c:pt idx="2" formatCode="0">
                  <c:v>5.4</c:v>
                </c:pt>
                <c:pt idx="3" formatCode="0">
                  <c:v>3.9</c:v>
                </c:pt>
                <c:pt idx="6" formatCode="0">
                  <c:v>1.6</c:v>
                </c:pt>
                <c:pt idx="7" formatCode="0">
                  <c:v>3.7</c:v>
                </c:pt>
                <c:pt idx="8" formatCode="0">
                  <c:v>6.7</c:v>
                </c:pt>
                <c:pt idx="9" formatCode="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E-45FB-AB04-A26DEF028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06932856113606E-2"/>
          <c:y val="0.90511013553079889"/>
          <c:w val="0.80998950187614982"/>
          <c:h val="9.4889864469201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200" b="1" i="0" baseline="0" dirty="0">
                <a:effectLst/>
              </a:rPr>
              <a:t>N= </a:t>
            </a:r>
            <a:r>
              <a:rPr lang="el-GR" sz="1200" b="1" i="0" baseline="0" dirty="0">
                <a:effectLst/>
              </a:rPr>
              <a:t>το 94% του συνόλου που δεν έχει προσβληθεί από </a:t>
            </a:r>
            <a:r>
              <a:rPr lang="el-GR" sz="1200" b="1" i="0" baseline="0" dirty="0" err="1">
                <a:effectLst/>
              </a:rPr>
              <a:t>κορωνοϊό</a:t>
            </a:r>
            <a:endParaRPr lang="en-GB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Πολύ πιθανό</c:v>
                </c:pt>
                <c:pt idx="1">
                  <c:v>Αρκετά πιθανό</c:v>
                </c:pt>
                <c:pt idx="2">
                  <c:v>Όχι και τόσο πιθανό</c:v>
                </c:pt>
                <c:pt idx="3">
                  <c:v>Καθόλου πιθανό</c:v>
                </c:pt>
                <c:pt idx="4">
                  <c:v>ΔΓ/ΔΑ (αυθ.)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18.399999999999999</c:v>
                </c:pt>
                <c:pt idx="1">
                  <c:v>33.799999999999997</c:v>
                </c:pt>
                <c:pt idx="2">
                  <c:v>32.200000000000003</c:v>
                </c:pt>
                <c:pt idx="3">
                  <c:v>12.4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817766449834687"/>
          <c:y val="7.42671238350685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Πολύ/Αρκετά πιθανό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52.2</c:v>
                </c:pt>
                <c:pt idx="2" formatCode="0">
                  <c:v>49.7</c:v>
                </c:pt>
                <c:pt idx="3" formatCode="0">
                  <c:v>54.7</c:v>
                </c:pt>
                <c:pt idx="5" formatCode="0">
                  <c:v>52.8</c:v>
                </c:pt>
                <c:pt idx="6" formatCode="0">
                  <c:v>62.5</c:v>
                </c:pt>
                <c:pt idx="7" formatCode="0">
                  <c:v>65.7</c:v>
                </c:pt>
                <c:pt idx="8" formatCode="0">
                  <c:v>54.7</c:v>
                </c:pt>
                <c:pt idx="9" formatCode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B-4F0A-AB4F-191919D8EA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και τόσο πιθανό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32.200000000000003</c:v>
                </c:pt>
                <c:pt idx="2" formatCode="0">
                  <c:v>35.5</c:v>
                </c:pt>
                <c:pt idx="3" formatCode="0">
                  <c:v>28.9</c:v>
                </c:pt>
                <c:pt idx="5" formatCode="0">
                  <c:v>35.4</c:v>
                </c:pt>
                <c:pt idx="6" formatCode="0">
                  <c:v>32.4</c:v>
                </c:pt>
                <c:pt idx="7" formatCode="0">
                  <c:v>27</c:v>
                </c:pt>
                <c:pt idx="8" formatCode="0">
                  <c:v>29.7</c:v>
                </c:pt>
                <c:pt idx="9" formatCode="0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B-4F0A-AB4F-191919D8EA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Καθόλου πιθανό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12.4</c:v>
                </c:pt>
                <c:pt idx="2" formatCode="0">
                  <c:v>11.9</c:v>
                </c:pt>
                <c:pt idx="3" formatCode="0">
                  <c:v>12.9</c:v>
                </c:pt>
                <c:pt idx="5" formatCode="0">
                  <c:v>11.8</c:v>
                </c:pt>
                <c:pt idx="6" formatCode="0">
                  <c:v>3.9</c:v>
                </c:pt>
                <c:pt idx="7" formatCode="0">
                  <c:v>6.3</c:v>
                </c:pt>
                <c:pt idx="8" formatCode="0">
                  <c:v>11.7</c:v>
                </c:pt>
                <c:pt idx="9" formatCode="0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B-4F0A-AB4F-191919D8EA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 formatCode="0">
                  <c:v>3.2</c:v>
                </c:pt>
                <c:pt idx="2" formatCode="0">
                  <c:v>3</c:v>
                </c:pt>
                <c:pt idx="3" formatCode="0">
                  <c:v>3.5</c:v>
                </c:pt>
                <c:pt idx="6" formatCode="0">
                  <c:v>1.2</c:v>
                </c:pt>
                <c:pt idx="7" formatCode="0">
                  <c:v>1.1000000000000001</c:v>
                </c:pt>
                <c:pt idx="8" formatCode="0">
                  <c:v>4</c:v>
                </c:pt>
                <c:pt idx="9" formatCode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FB-4F0A-AB4F-191919D8E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06932856113606E-2"/>
          <c:y val="0.89102069538198836"/>
          <c:w val="0.95202271786277159"/>
          <c:h val="9.4125879850997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Διαχρονικά</a:t>
            </a:r>
            <a:r>
              <a:rPr lang="el-GR" sz="1400" b="1" baseline="0" dirty="0"/>
              <a:t> στοιχεία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Πολύ/Αρκετά πιθανό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Δεκ-20</c:v>
                </c:pt>
                <c:pt idx="1">
                  <c:v>Ιαν-21</c:v>
                </c:pt>
                <c:pt idx="2">
                  <c:v>Μαρ-21</c:v>
                </c:pt>
                <c:pt idx="3">
                  <c:v>Μάι-21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54</c:v>
                </c:pt>
                <c:pt idx="2">
                  <c:v>53</c:v>
                </c:pt>
                <c:pt idx="3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AC-45D7-9D25-EC53EAD073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Καθόλου πιθανό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13166213855054E-2"/>
                  <c:y val="-4.6738829187497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AC-45D7-9D25-EC53EAD073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Δεκ-20</c:v>
                </c:pt>
                <c:pt idx="1">
                  <c:v>Ιαν-21</c:v>
                </c:pt>
                <c:pt idx="2">
                  <c:v>Μαρ-21</c:v>
                </c:pt>
                <c:pt idx="3">
                  <c:v>Μάι-21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AC-45D7-9D25-EC53EAD07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884548745767974E-2"/>
          <c:y val="0.89728543974832742"/>
          <c:w val="0.89999984986653137"/>
          <c:h val="9.709985734719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Ύπαρξη</a:t>
            </a:r>
            <a:r>
              <a:rPr lang="el-GR" sz="1400" b="1" baseline="0" dirty="0"/>
              <a:t> ατόμου 65 και άνω στο νοικοκυριό</a:t>
            </a:r>
            <a:endParaRPr lang="en-GB" sz="1400" b="1" dirty="0"/>
          </a:p>
        </c:rich>
      </c:tx>
      <c:layout>
        <c:manualLayout>
          <c:xMode val="edge"/>
          <c:yMode val="edge"/>
          <c:x val="0.15689732724798064"/>
          <c:y val="2.5524290532749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130664910808954E-2"/>
          <c:y val="0.24463650864189695"/>
          <c:w val="0.94986933508919102"/>
          <c:h val="0.715011247268574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B1-40DE-AACC-78F96D31FCA3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B1-40DE-AACC-78F96D31FCA3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DB1-40DE-AACC-78F96D31FCA3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DB1-40DE-AACC-78F96D31FCA3}"/>
              </c:ext>
            </c:extLst>
          </c:dPt>
          <c:dLbls>
            <c:dLbl>
              <c:idx val="0"/>
              <c:layout>
                <c:manualLayout>
                  <c:x val="8.9207341867997818E-3"/>
                  <c:y val="-5.7712684701699851E-2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B1-40DE-AACC-78F96D31FCA3}"/>
                </c:ext>
              </c:extLst>
            </c:dLbl>
            <c:dLbl>
              <c:idx val="1"/>
              <c:layout>
                <c:manualLayout>
                  <c:x val="-1.4329743422724721E-2"/>
                  <c:y val="9.3322964115098318E-3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B1-40DE-AACC-78F96D31FCA3}"/>
                </c:ext>
              </c:extLst>
            </c:dLbl>
            <c:dLbl>
              <c:idx val="2"/>
              <c:layout>
                <c:manualLayout>
                  <c:x val="-1.2824661994077953E-3"/>
                  <c:y val="-1.6566555498026426E-2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B1-40DE-AACC-78F96D31FCA3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DB1-40DE-AACC-78F96D31FC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B1-40DE-AACC-78F96D31F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200" b="1" dirty="0"/>
              <a:t>N= </a:t>
            </a:r>
            <a:r>
              <a:rPr lang="el-GR" sz="1200" b="1" dirty="0"/>
              <a:t>το</a:t>
            </a:r>
            <a:r>
              <a:rPr lang="el-GR" sz="1200" b="1" baseline="0" dirty="0"/>
              <a:t> 94% του συνόλου που δεν έχει προσβληθεί από </a:t>
            </a:r>
            <a:r>
              <a:rPr lang="el-GR" sz="1200" b="1" baseline="0" dirty="0" err="1"/>
              <a:t>κορωνοϊό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40-4E22-B9ED-8C5890DB632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40-4E22-B9ED-8C5890DB632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40-4E22-B9ED-8C5890DB632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40-4E22-B9ED-8C5890DB632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B40-4E22-B9ED-8C5890DB63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Λίγο</c:v>
                </c:pt>
                <c:pt idx="3">
                  <c:v>Καθόλου</c:v>
                </c:pt>
                <c:pt idx="4">
                  <c:v>ΔΓ/ΔΑ (αυθ.)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24.1</c:v>
                </c:pt>
                <c:pt idx="1">
                  <c:v>41.5</c:v>
                </c:pt>
                <c:pt idx="2">
                  <c:v>18.899999999999999</c:v>
                </c:pt>
                <c:pt idx="3">
                  <c:v>1.3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40-4E22-B9ED-8C5890DB6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5553988925127973"/>
          <c:y val="9.90228317800913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Πολύ/Αρκετά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65.5</c:v>
                </c:pt>
                <c:pt idx="2" formatCode="0">
                  <c:v>61.6</c:v>
                </c:pt>
                <c:pt idx="3" formatCode="0">
                  <c:v>69.400000000000006</c:v>
                </c:pt>
                <c:pt idx="5" formatCode="0">
                  <c:v>63.8</c:v>
                </c:pt>
                <c:pt idx="6" formatCode="0">
                  <c:v>52.8</c:v>
                </c:pt>
                <c:pt idx="7" formatCode="0">
                  <c:v>70</c:v>
                </c:pt>
                <c:pt idx="8" formatCode="0">
                  <c:v>76.900000000000006</c:v>
                </c:pt>
                <c:pt idx="9" formatCode="0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1-4C60-8D2A-97216923F7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Λίγο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18.899999999999999</c:v>
                </c:pt>
                <c:pt idx="2" formatCode="0">
                  <c:v>24.5</c:v>
                </c:pt>
                <c:pt idx="3" formatCode="0">
                  <c:v>13.1</c:v>
                </c:pt>
                <c:pt idx="5" formatCode="0">
                  <c:v>30.8</c:v>
                </c:pt>
                <c:pt idx="6" formatCode="0">
                  <c:v>32.4</c:v>
                </c:pt>
                <c:pt idx="7" formatCode="0">
                  <c:v>14.8</c:v>
                </c:pt>
                <c:pt idx="8" formatCode="0">
                  <c:v>8.6</c:v>
                </c:pt>
                <c:pt idx="9" formatCode="0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1-4C60-8D2A-97216923F7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Καθόλου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1.3</c:v>
                </c:pt>
                <c:pt idx="2" formatCode="0">
                  <c:v>1.7</c:v>
                </c:pt>
                <c:pt idx="3" formatCode="0">
                  <c:v>1</c:v>
                </c:pt>
                <c:pt idx="5" formatCode="0">
                  <c:v>2.1</c:v>
                </c:pt>
                <c:pt idx="6" formatCode="0">
                  <c:v>1</c:v>
                </c:pt>
                <c:pt idx="7" formatCode="0">
                  <c:v>1.2</c:v>
                </c:pt>
                <c:pt idx="8" formatCode="0">
                  <c:v>1.7</c:v>
                </c:pt>
                <c:pt idx="9" formatCode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11-4C60-8D2A-97216923F7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 formatCode="0">
                  <c:v>14.3</c:v>
                </c:pt>
                <c:pt idx="2" formatCode="0">
                  <c:v>12.1</c:v>
                </c:pt>
                <c:pt idx="3" formatCode="0">
                  <c:v>16.5</c:v>
                </c:pt>
                <c:pt idx="5" formatCode="0">
                  <c:v>3.3</c:v>
                </c:pt>
                <c:pt idx="6" formatCode="0">
                  <c:v>13.8</c:v>
                </c:pt>
                <c:pt idx="7" formatCode="0">
                  <c:v>14.1</c:v>
                </c:pt>
                <c:pt idx="8" formatCode="0">
                  <c:v>12.8</c:v>
                </c:pt>
                <c:pt idx="9" formatCode="0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11-4C60-8D2A-97216923F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06932856113606E-2"/>
          <c:y val="0.89102069538198836"/>
          <c:w val="0.95202271786277159"/>
          <c:h val="9.4125879850997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Διαχρονικά</a:t>
            </a:r>
            <a:r>
              <a:rPr lang="el-GR" sz="1400" b="1" baseline="0" dirty="0"/>
              <a:t> στοιχεία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Πολύ/Αρκετά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447732280636377E-2"/>
                  <c:y val="-3.396792289257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B1-4CA5-88AB-D37F334E1C7A}"/>
                </c:ext>
              </c:extLst>
            </c:dLbl>
            <c:dLbl>
              <c:idx val="1"/>
              <c:layout>
                <c:manualLayout>
                  <c:x val="-3.0429440152266951E-2"/>
                  <c:y val="-5.6426053730635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B1-4CA5-88AB-D37F334E1C7A}"/>
                </c:ext>
              </c:extLst>
            </c:dLbl>
            <c:dLbl>
              <c:idx val="2"/>
              <c:layout>
                <c:manualLayout>
                  <c:x val="-4.6190110560482417E-2"/>
                  <c:y val="-6.7655119149667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F-4F36-953A-3D3F0F2C262A}"/>
                </c:ext>
              </c:extLst>
            </c:dLbl>
            <c:dLbl>
              <c:idx val="3"/>
              <c:layout>
                <c:manualLayout>
                  <c:x val="-4.6190110560482577E-2"/>
                  <c:y val="-7.3269651859184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95-4523-8D16-BEA76ED63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Δεκ-20</c:v>
                </c:pt>
                <c:pt idx="1">
                  <c:v>Ιαν-21</c:v>
                </c:pt>
                <c:pt idx="2">
                  <c:v>Μαρ-21</c:v>
                </c:pt>
                <c:pt idx="3">
                  <c:v>Μάι-21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63</c:v>
                </c:pt>
                <c:pt idx="2">
                  <c:v>66</c:v>
                </c:pt>
                <c:pt idx="3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B1-4CA5-88AB-D37F334E1C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Λίγο/Καθόλου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13166213855054E-2"/>
                  <c:y val="-4.6738829187497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B1-4CA5-88AB-D37F334E1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Δεκ-20</c:v>
                </c:pt>
                <c:pt idx="1">
                  <c:v>Ιαν-21</c:v>
                </c:pt>
                <c:pt idx="2">
                  <c:v>Μαρ-21</c:v>
                </c:pt>
                <c:pt idx="3">
                  <c:v>Μάι-21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19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B1-4CA5-88AB-D37F334E1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2721048721037E-3"/>
          <c:y val="0.90289997245784348"/>
          <c:w val="0.89999984986653137"/>
          <c:h val="9.709985734719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73980654952164E-3"/>
          <c:y val="0.13451602239730745"/>
          <c:w val="0.95327959768537485"/>
          <c:h val="0.793382879733878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Πολύ/Αρκετά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851524352791353E-2"/>
                  <c:y val="-6.888617810169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AC-41B6-A43F-24E094398A64}"/>
                </c:ext>
              </c:extLst>
            </c:dLbl>
            <c:dLbl>
              <c:idx val="1"/>
              <c:layout>
                <c:manualLayout>
                  <c:x val="-3.0322547997394381E-2"/>
                  <c:y val="-5.6288374632884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AC-41B6-A43F-24E094398A64}"/>
                </c:ext>
              </c:extLst>
            </c:dLbl>
            <c:dLbl>
              <c:idx val="2"/>
              <c:layout>
                <c:manualLayout>
                  <c:x val="-3.0322547997394339E-2"/>
                  <c:y val="-4.0541120296871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AC-41B6-A43F-24E094398A64}"/>
                </c:ext>
              </c:extLst>
            </c:dLbl>
            <c:dLbl>
              <c:idx val="3"/>
              <c:layout>
                <c:manualLayout>
                  <c:x val="-1.7832469875844869E-2"/>
                  <c:y val="-4.0541120296871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AC-41B6-A43F-24E094398A6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Καθόλου πιθανό</c:v>
                </c:pt>
                <c:pt idx="1">
                  <c:v>Όχι και τόσο πιθανό</c:v>
                </c:pt>
                <c:pt idx="2">
                  <c:v>Αρκετά πιθανό</c:v>
                </c:pt>
                <c:pt idx="3">
                  <c:v>Πολύ πιθανό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54.3</c:v>
                </c:pt>
                <c:pt idx="1">
                  <c:v>62</c:v>
                </c:pt>
                <c:pt idx="2">
                  <c:v>70.7</c:v>
                </c:pt>
                <c:pt idx="3">
                  <c:v>73.8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2D-4196-A939-4EBFAB4717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Λίγο/Καθόλου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716062705377743E-2"/>
                  <c:y val="-7.9137764668567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AC-41B6-A43F-24E094398A64}"/>
                </c:ext>
              </c:extLst>
            </c:dLbl>
            <c:dLbl>
              <c:idx val="1"/>
              <c:layout>
                <c:manualLayout>
                  <c:x val="-1.2155161638776927E-2"/>
                  <c:y val="-4.7643255996542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AC-41B6-A43F-24E094398A64}"/>
                </c:ext>
              </c:extLst>
            </c:dLbl>
            <c:dLbl>
              <c:idx val="4"/>
              <c:layout>
                <c:manualLayout>
                  <c:x val="-2.1238854818085632E-2"/>
                  <c:y val="6.2587524355546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50-4B60-B2A4-AABF27DB75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Καθόλου πιθανό</c:v>
                </c:pt>
                <c:pt idx="1">
                  <c:v>Όχι και τόσο πιθανό</c:v>
                </c:pt>
                <c:pt idx="2">
                  <c:v>Αρκετά πιθανό</c:v>
                </c:pt>
                <c:pt idx="3">
                  <c:v>Πολύ πιθανό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30.7</c:v>
                </c:pt>
                <c:pt idx="1">
                  <c:v>24.7</c:v>
                </c:pt>
                <c:pt idx="2">
                  <c:v>17.2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2D-4196-A939-4EBFAB471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080509935"/>
        <c:axId val="1080501199"/>
      </c:lineChart>
      <c:catAx>
        <c:axId val="108050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080501199"/>
        <c:crosses val="autoZero"/>
        <c:auto val="1"/>
        <c:lblAlgn val="ctr"/>
        <c:lblOffset val="100"/>
        <c:noMultiLvlLbl val="0"/>
      </c:catAx>
      <c:valAx>
        <c:axId val="1080501199"/>
        <c:scaling>
          <c:orientation val="minMax"/>
          <c:max val="90"/>
        </c:scaling>
        <c:delete val="1"/>
        <c:axPos val="l"/>
        <c:numFmt formatCode="0" sourceLinked="1"/>
        <c:majorTickMark val="none"/>
        <c:minorTickMark val="none"/>
        <c:tickLblPos val="nextTo"/>
        <c:crossAx val="1080509935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9000509437832"/>
          <c:y val="1.8124221781850188E-2"/>
          <c:w val="0.56780127597279118"/>
          <c:h val="6.2236124995009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Ανά ηλικία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1.2925494654609409E-2"/>
          <c:y val="0.10069228419064548"/>
          <c:w val="0.97414901069078119"/>
          <c:h val="0.73571293004480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Μαρ-21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649038031394435E-2"/>
                  <c:y val="0.123083777728400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DB-4D1C-B444-A536EFC0DFAF}"/>
                </c:ext>
              </c:extLst>
            </c:dLbl>
            <c:dLbl>
              <c:idx val="1"/>
              <c:layout>
                <c:manualLayout>
                  <c:x val="-1.9123903125591861E-2"/>
                  <c:y val="3.7838619782987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DB-4D1C-B444-A536EFC0DFAF}"/>
                </c:ext>
              </c:extLst>
            </c:dLbl>
            <c:dLbl>
              <c:idx val="2"/>
              <c:layout>
                <c:manualLayout>
                  <c:x val="-5.9075432058020946E-2"/>
                  <c:y val="6.1354525423101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74-4F3F-A01C-6628BD9DB0A5}"/>
                </c:ext>
              </c:extLst>
            </c:dLbl>
            <c:dLbl>
              <c:idx val="3"/>
              <c:layout>
                <c:manualLayout>
                  <c:x val="-4.0274712560407259E-2"/>
                  <c:y val="8.4870431063215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74-4F3F-A01C-6628BD9DB0A5}"/>
                </c:ext>
              </c:extLst>
            </c:dLbl>
            <c:dLbl>
              <c:idx val="4"/>
              <c:layout>
                <c:manualLayout>
                  <c:x val="-2.8524262874398704E-2"/>
                  <c:y val="0.102507360293300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74-4F3F-A01C-6628BD9DB0A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17-24*</c:v>
                </c:pt>
                <c:pt idx="1">
                  <c:v>25-39</c:v>
                </c:pt>
                <c:pt idx="2">
                  <c:v>40-54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3.3157999999999999</c:v>
                </c:pt>
                <c:pt idx="1">
                  <c:v>3.2132000000000001</c:v>
                </c:pt>
                <c:pt idx="2">
                  <c:v>3.4759000000000002</c:v>
                </c:pt>
                <c:pt idx="3">
                  <c:v>3.5846</c:v>
                </c:pt>
                <c:pt idx="4">
                  <c:v>4.0770999999999997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63-4CAE-A537-EEF49CE6D6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Μάι-21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69930784299956E-2"/>
                  <c:y val="-5.8414805762322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DB-4D1C-B444-A536EFC0DFAF}"/>
                </c:ext>
              </c:extLst>
            </c:dLbl>
            <c:dLbl>
              <c:idx val="1"/>
              <c:layout>
                <c:manualLayout>
                  <c:x val="-3.0874352811600413E-2"/>
                  <c:y val="-3.1959411917194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DB-4D1C-B444-A536EFC0DFAF}"/>
                </c:ext>
              </c:extLst>
            </c:dLbl>
            <c:dLbl>
              <c:idx val="2"/>
              <c:layout>
                <c:manualLayout>
                  <c:x val="-3.4913546760359383E-2"/>
                  <c:y val="-4.1299809280450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74-4F3F-A01C-6628BD9DB0A5}"/>
                </c:ext>
              </c:extLst>
            </c:dLbl>
            <c:dLbl>
              <c:idx val="3"/>
              <c:layout>
                <c:manualLayout>
                  <c:x val="-2.7863276948754338E-2"/>
                  <c:y val="-6.187622671555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74-4F3F-A01C-6628BD9DB0A5}"/>
                </c:ext>
              </c:extLst>
            </c:dLbl>
            <c:dLbl>
              <c:idx val="4"/>
              <c:layout>
                <c:manualLayout>
                  <c:x val="-2.9038321917355281E-2"/>
                  <c:y val="-4.1299809280450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74-4F3F-A01C-6628BD9DB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17-24*</c:v>
                </c:pt>
                <c:pt idx="1">
                  <c:v>25-39</c:v>
                </c:pt>
                <c:pt idx="2">
                  <c:v>40-54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3.4022999999999999</c:v>
                </c:pt>
                <c:pt idx="1">
                  <c:v>3.6720000000000002</c:v>
                </c:pt>
                <c:pt idx="2">
                  <c:v>3.5731000000000002</c:v>
                </c:pt>
                <c:pt idx="3">
                  <c:v>3.7395</c:v>
                </c:pt>
                <c:pt idx="4">
                  <c:v>4.2502000000000004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74-4F3F-A01C-6628BD9DB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080509935"/>
        <c:axId val="1080501199"/>
      </c:lineChart>
      <c:catAx>
        <c:axId val="108050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080501199"/>
        <c:crosses val="autoZero"/>
        <c:auto val="1"/>
        <c:lblAlgn val="ctr"/>
        <c:lblOffset val="100"/>
        <c:noMultiLvlLbl val="0"/>
      </c:catAx>
      <c:valAx>
        <c:axId val="1080501199"/>
        <c:scaling>
          <c:orientation val="minMax"/>
          <c:max val="5"/>
          <c:min val="2"/>
        </c:scaling>
        <c:delete val="1"/>
        <c:axPos val="l"/>
        <c:numFmt formatCode="#,##0.0" sourceLinked="1"/>
        <c:majorTickMark val="none"/>
        <c:minorTickMark val="none"/>
        <c:tickLblPos val="nextTo"/>
        <c:crossAx val="1080509935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dirty="0"/>
              <a:t>Μέσες</a:t>
            </a:r>
            <a:r>
              <a:rPr lang="el-GR" sz="1400" b="1" baseline="0" dirty="0"/>
              <a:t> τιμές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E4-4A5A-AEE1-E6EA165123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E4-4A5A-AEE1-E6EA16512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E4-4A5A-AEE1-E6EA16512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E4-4A5A-AEE1-E6EA165123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E4-4A5A-AEE1-E6EA165123B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E4-4A5A-AEE1-E6EA165123B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E4-4A5A-AEE1-E6EA165123B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E4-4A5A-AEE1-E6EA165123B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E4-4A5A-AEE1-E6EA165123B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Προσωπικός γιατρός</c:v>
                </c:pt>
                <c:pt idx="1">
                  <c:v>Φαρμακοποιός</c:v>
                </c:pt>
                <c:pt idx="2">
                  <c:v>Υπουργείο Υγείας/Υγειονομικές Υπηρεσίες (ΕΟΔΥ, Νοσoκομεία κλπ)</c:v>
                </c:pt>
                <c:pt idx="3">
                  <c:v>Ειδικές εισηγητικές επιτροπές εμπειρογνωμόνων (Εθνική επιτροπή εμβολιασμών, κλπ) </c:v>
                </c:pt>
                <c:pt idx="4">
                  <c:v>Διεθνείς φορείς (Παγκόσμιος Οργανισμός Υγείας, Ευρωπαϊκή CDC κλπ)</c:v>
                </c:pt>
                <c:pt idx="5">
                  <c:v>Κυβέρνηση 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4.1719999999999997</c:v>
                </c:pt>
                <c:pt idx="1">
                  <c:v>4.1532</c:v>
                </c:pt>
                <c:pt idx="2">
                  <c:v>3.2673999999999999</c:v>
                </c:pt>
                <c:pt idx="3">
                  <c:v>3.2544</c:v>
                </c:pt>
                <c:pt idx="4">
                  <c:v>3.2227000000000001</c:v>
                </c:pt>
                <c:pt idx="5">
                  <c:v>2.7843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4-4A5A-AEE1-E6EA16512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  <c:max val="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dirty="0"/>
              <a:t>Σύνολο δείγματος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Ουδέτερη</c:v>
                </c:pt>
                <c:pt idx="2">
                  <c:v>Αρνητική</c:v>
                </c:pt>
                <c:pt idx="3">
                  <c:v>ΔΓ/ΔΑ (αυθ)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85.8</c:v>
                </c:pt>
                <c:pt idx="1">
                  <c:v>10.3</c:v>
                </c:pt>
                <c:pt idx="2">
                  <c:v>3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8008907813999566"/>
          <c:y val="1.408947854322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  <c:pt idx="11">
                  <c:v>Αποτελεί μια σοβαρή απειλή</c:v>
                </c:pt>
                <c:pt idx="12">
                  <c:v>Είναι μια συνηθισμένη απλή ασθένεια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 formatCode="0">
                  <c:v>85.8</c:v>
                </c:pt>
                <c:pt idx="2" formatCode="0">
                  <c:v>90.2</c:v>
                </c:pt>
                <c:pt idx="3" formatCode="0">
                  <c:v>81.2</c:v>
                </c:pt>
                <c:pt idx="5" formatCode="0">
                  <c:v>81.8</c:v>
                </c:pt>
                <c:pt idx="6" formatCode="0">
                  <c:v>81.400000000000006</c:v>
                </c:pt>
                <c:pt idx="7" formatCode="0">
                  <c:v>84.5</c:v>
                </c:pt>
                <c:pt idx="8" formatCode="0">
                  <c:v>89.3</c:v>
                </c:pt>
                <c:pt idx="9" formatCode="0">
                  <c:v>90.7</c:v>
                </c:pt>
                <c:pt idx="11" formatCode="0">
                  <c:v>93.1</c:v>
                </c:pt>
                <c:pt idx="12" formatCode="0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8-4D14-8F10-39582F99E3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Ουδέτερη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  <c:pt idx="11">
                  <c:v>Αποτελεί μια σοβαρή απειλή</c:v>
                </c:pt>
                <c:pt idx="12">
                  <c:v>Είναι μια συνηθισμένη απλή ασθένεια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 formatCode="0">
                  <c:v>10.3</c:v>
                </c:pt>
                <c:pt idx="2" formatCode="0">
                  <c:v>6</c:v>
                </c:pt>
                <c:pt idx="3" formatCode="0">
                  <c:v>14.8</c:v>
                </c:pt>
                <c:pt idx="5" formatCode="0">
                  <c:v>18.2</c:v>
                </c:pt>
                <c:pt idx="6" formatCode="0">
                  <c:v>12</c:v>
                </c:pt>
                <c:pt idx="7" formatCode="0">
                  <c:v>12.2</c:v>
                </c:pt>
                <c:pt idx="8" formatCode="0">
                  <c:v>6.5</c:v>
                </c:pt>
                <c:pt idx="9" formatCode="0">
                  <c:v>5.6</c:v>
                </c:pt>
                <c:pt idx="11" formatCode="0">
                  <c:v>5.5</c:v>
                </c:pt>
                <c:pt idx="12" formatCode="0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8-4D14-8F10-39582F99E3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  <c:pt idx="11">
                  <c:v>Αποτελεί μια σοβαρή απειλή</c:v>
                </c:pt>
                <c:pt idx="12">
                  <c:v>Είναι μια συνηθισμένη απλή ασθένεια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 formatCode="0">
                  <c:v>3</c:v>
                </c:pt>
                <c:pt idx="2" formatCode="0">
                  <c:v>3.4</c:v>
                </c:pt>
                <c:pt idx="3" formatCode="0">
                  <c:v>2.6</c:v>
                </c:pt>
                <c:pt idx="6" formatCode="0">
                  <c:v>6.6</c:v>
                </c:pt>
                <c:pt idx="7" formatCode="0">
                  <c:v>2.9</c:v>
                </c:pt>
                <c:pt idx="8" formatCode="0">
                  <c:v>3</c:v>
                </c:pt>
                <c:pt idx="9" formatCode="0">
                  <c:v>1.1000000000000001</c:v>
                </c:pt>
                <c:pt idx="11" formatCode="0">
                  <c:v>0.7</c:v>
                </c:pt>
                <c:pt idx="12" formatCode="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8-4D14-8F10-39582F99E3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8.8004074519355702E-3"/>
                  <c:y val="-2.3482464238703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AD-4F3C-B63B-A0136BFFB4BC}"/>
                </c:ext>
              </c:extLst>
            </c:dLbl>
            <c:dLbl>
              <c:idx val="11"/>
              <c:layout>
                <c:manualLayout>
                  <c:x val="6.6003055889516772E-3"/>
                  <c:y val="4.696492847740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AD-4F3C-B63B-A0136BFFB4BC}"/>
                </c:ext>
              </c:extLst>
            </c:dLbl>
            <c:dLbl>
              <c:idx val="12"/>
              <c:layout>
                <c:manualLayout>
                  <c:x val="2.20010186298389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AD-4F3C-B63B-A0136BFFB4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  <c:pt idx="11">
                  <c:v>Αποτελεί μια σοβαρή απειλή</c:v>
                </c:pt>
                <c:pt idx="12">
                  <c:v>Είναι μια συνηθισμένη απλή ασθένεια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 formatCode="0">
                  <c:v>0.9</c:v>
                </c:pt>
                <c:pt idx="3" formatCode="0">
                  <c:v>1.4</c:v>
                </c:pt>
                <c:pt idx="8" formatCode="0">
                  <c:v>1.2</c:v>
                </c:pt>
                <c:pt idx="9" formatCode="0">
                  <c:v>2.6</c:v>
                </c:pt>
                <c:pt idx="11" formatCode="0">
                  <c:v>0.7</c:v>
                </c:pt>
                <c:pt idx="12" formatCode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F8-4D14-8F10-39582F99E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06932856113606E-2"/>
          <c:y val="0.90511013553079889"/>
          <c:w val="0.95202271786277159"/>
          <c:h val="8.003637378240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Διαχρονικά στοιχεία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447732280636377E-2"/>
                  <c:y val="-3.396792289257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7B-47A9-BD89-4CBFE53A787D}"/>
                </c:ext>
              </c:extLst>
            </c:dLbl>
            <c:dLbl>
              <c:idx val="1"/>
              <c:layout>
                <c:manualLayout>
                  <c:x val="-3.0429440152266951E-2"/>
                  <c:y val="-5.6426053730635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7B-47A9-BD89-4CBFE53A787D}"/>
                </c:ext>
              </c:extLst>
            </c:dLbl>
            <c:dLbl>
              <c:idx val="2"/>
              <c:layout>
                <c:manualLayout>
                  <c:x val="-4.6190110560482417E-2"/>
                  <c:y val="-6.7655119149667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7B-47A9-BD89-4CBFE53A7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Μαρ-21</c:v>
                </c:pt>
                <c:pt idx="1">
                  <c:v>Μάι-21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7B-47A9-BD89-4CBFE53A78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13166213855054E-2"/>
                  <c:y val="-4.6738829187497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7B-47A9-BD89-4CBFE53A7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Μαρ-21</c:v>
                </c:pt>
                <c:pt idx="1">
                  <c:v>Μάι-21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7B-47A9-BD89-4CBFE53A7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2721048721037E-3"/>
          <c:y val="0.90289997245784348"/>
          <c:w val="0.89999984986653137"/>
          <c:h val="9.709985734719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dirty="0"/>
              <a:t>Σύνολο δείγματος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Είναι ικανοποιητικός</c:v>
                </c:pt>
                <c:pt idx="1">
                  <c:v>Δεν είναι ικανοποιητικός</c:v>
                </c:pt>
                <c:pt idx="2">
                  <c:v>Μου είναι αδιάφορο (αυθ.)</c:v>
                </c:pt>
                <c:pt idx="3">
                  <c:v>ΔΓ/ΔΑ(αυθ.)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52.4</c:v>
                </c:pt>
                <c:pt idx="1">
                  <c:v>43.4</c:v>
                </c:pt>
                <c:pt idx="2">
                  <c:v>1.1000000000000001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Ύπαρξη</a:t>
            </a:r>
            <a:r>
              <a:rPr lang="el-GR" sz="1400" b="1" baseline="0" dirty="0"/>
              <a:t> γυναίκας σε εγκυμοσύνη στο νοικοκυριό</a:t>
            </a:r>
            <a:endParaRPr lang="en-GB" sz="1400" b="1" dirty="0"/>
          </a:p>
        </c:rich>
      </c:tx>
      <c:layout>
        <c:manualLayout>
          <c:xMode val="edge"/>
          <c:yMode val="edge"/>
          <c:x val="0.10727397673732547"/>
          <c:y val="6.3810758393375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115786380273021E-2"/>
          <c:y val="0.28389987918009107"/>
          <c:w val="0.89463416963233655"/>
          <c:h val="0.701805794217840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BD-41B7-95DA-19704FFC199E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BD-41B7-95DA-19704FFC199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BD-41B7-95DA-19704FFC199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BD-41B7-95DA-19704FFC199E}"/>
              </c:ext>
            </c:extLst>
          </c:dPt>
          <c:dLbls>
            <c:dLbl>
              <c:idx val="0"/>
              <c:layout>
                <c:manualLayout>
                  <c:x val="0.22123394980993369"/>
                  <c:y val="0.13888386441972406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BD-41B7-95DA-19704FFC199E}"/>
                </c:ext>
              </c:extLst>
            </c:dLbl>
            <c:dLbl>
              <c:idx val="1"/>
              <c:layout>
                <c:manualLayout>
                  <c:x val="-0.3425023887311982"/>
                  <c:y val="-0.19316636775807985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BD-41B7-95DA-19704FFC199E}"/>
                </c:ext>
              </c:extLst>
            </c:dLbl>
            <c:dLbl>
              <c:idx val="2"/>
              <c:layout>
                <c:manualLayout>
                  <c:x val="-1.2824661994077953E-3"/>
                  <c:y val="-1.6566555498026426E-2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EBD-41B7-95DA-19704FFC199E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EBD-41B7-95DA-19704FFC19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BD-41B7-95DA-19704FFC1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8008907813999566"/>
          <c:y val="1.1741232119351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Είναι ικανοποιητικός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52.4</c:v>
                </c:pt>
                <c:pt idx="2" formatCode="0">
                  <c:v>52.1</c:v>
                </c:pt>
                <c:pt idx="3" formatCode="0">
                  <c:v>52.8</c:v>
                </c:pt>
                <c:pt idx="5" formatCode="0">
                  <c:v>47.1</c:v>
                </c:pt>
                <c:pt idx="6" formatCode="0">
                  <c:v>42.2</c:v>
                </c:pt>
                <c:pt idx="7" formatCode="0">
                  <c:v>52.4</c:v>
                </c:pt>
                <c:pt idx="8" formatCode="0">
                  <c:v>54.6</c:v>
                </c:pt>
                <c:pt idx="9" formatCode="0">
                  <c:v>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8-4D14-8F10-39582F99E3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Δεν είναι ικανοποιητικός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43.4</c:v>
                </c:pt>
                <c:pt idx="2" formatCode="0">
                  <c:v>43.1</c:v>
                </c:pt>
                <c:pt idx="3" formatCode="0">
                  <c:v>43.8</c:v>
                </c:pt>
                <c:pt idx="5" formatCode="0">
                  <c:v>49.9</c:v>
                </c:pt>
                <c:pt idx="6" formatCode="0">
                  <c:v>53.1</c:v>
                </c:pt>
                <c:pt idx="7" formatCode="0">
                  <c:v>42.4</c:v>
                </c:pt>
                <c:pt idx="8" formatCode="0">
                  <c:v>42.1</c:v>
                </c:pt>
                <c:pt idx="9" formatCode="0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8-4D14-8F10-39582F99E3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Μου είναι αδιάφορο (αυθ.)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1.1000000000000001</c:v>
                </c:pt>
                <c:pt idx="2" formatCode="0">
                  <c:v>1.2</c:v>
                </c:pt>
                <c:pt idx="3" formatCode="0">
                  <c:v>0.9</c:v>
                </c:pt>
                <c:pt idx="6" formatCode="0">
                  <c:v>1</c:v>
                </c:pt>
                <c:pt idx="7" formatCode="0">
                  <c:v>1.7</c:v>
                </c:pt>
                <c:pt idx="8" formatCode="0">
                  <c:v>0.8</c:v>
                </c:pt>
                <c:pt idx="9" formatCode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8-4D14-8F10-39582F99E3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 formatCode="0">
                  <c:v>3.1</c:v>
                </c:pt>
                <c:pt idx="2" formatCode="0">
                  <c:v>3.6</c:v>
                </c:pt>
                <c:pt idx="3" formatCode="0">
                  <c:v>2.5</c:v>
                </c:pt>
                <c:pt idx="5" formatCode="0">
                  <c:v>3</c:v>
                </c:pt>
                <c:pt idx="6" formatCode="0">
                  <c:v>3.8</c:v>
                </c:pt>
                <c:pt idx="7" formatCode="0">
                  <c:v>3.5</c:v>
                </c:pt>
                <c:pt idx="8" formatCode="0">
                  <c:v>2.4</c:v>
                </c:pt>
                <c:pt idx="9" formatCode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F8-4D14-8F10-39582F99E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06932856113606E-2"/>
          <c:y val="0.90511013553079889"/>
          <c:w val="0.95202271786277159"/>
          <c:h val="8.003637378240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Διαχρονικά</a:t>
            </a:r>
            <a:r>
              <a:rPr lang="el-GR" sz="1400" b="1" baseline="0" dirty="0"/>
              <a:t> στοιχεία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Είναι ικανοποιητικός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447732280636377E-2"/>
                  <c:y val="-3.396792289257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96-44A7-92A0-63D75C56B579}"/>
                </c:ext>
              </c:extLst>
            </c:dLbl>
            <c:dLbl>
              <c:idx val="1"/>
              <c:layout>
                <c:manualLayout>
                  <c:x val="-3.0429440152266951E-2"/>
                  <c:y val="-5.6426053730635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96-44A7-92A0-63D75C56B579}"/>
                </c:ext>
              </c:extLst>
            </c:dLbl>
            <c:dLbl>
              <c:idx val="2"/>
              <c:layout>
                <c:manualLayout>
                  <c:x val="-4.6190110560482417E-2"/>
                  <c:y val="-6.7655119149667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96-44A7-92A0-63D75C56B5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Μαρ-21</c:v>
                </c:pt>
                <c:pt idx="1">
                  <c:v>Μάι-21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96-44A7-92A0-63D75C56B5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Δεν είναι ικανοποιητικός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13166213855054E-2"/>
                  <c:y val="-4.6738829187497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96-44A7-92A0-63D75C56B579}"/>
                </c:ext>
              </c:extLst>
            </c:dLbl>
            <c:dLbl>
              <c:idx val="1"/>
              <c:layout>
                <c:manualLayout>
                  <c:x val="-4.1687061872420828E-2"/>
                  <c:y val="9.0113249987732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9B-4367-950B-37E01CFD8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Μαρ-21</c:v>
                </c:pt>
                <c:pt idx="1">
                  <c:v>Μάι-21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</c:v>
                </c:pt>
                <c:pt idx="1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96-44A7-92A0-63D75C56B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2721048721037E-3"/>
          <c:y val="0.90289997245784348"/>
          <c:w val="0.89999984986653137"/>
          <c:h val="9.709985734719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/>
              <a:t>Σύνολο δείγματος</a:t>
            </a:r>
            <a:endParaRPr lang="en-US" sz="1400" dirty="0"/>
          </a:p>
        </c:rich>
      </c:tx>
      <c:layout>
        <c:manualLayout>
          <c:xMode val="edge"/>
          <c:yMode val="edge"/>
          <c:x val="0.42967263841432585"/>
          <c:y val="1.8465180050045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E4-4A5A-AEE1-E6EA165123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E4-4A5A-AEE1-E6EA16512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E4-4A5A-AEE1-E6EA16512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E4-4A5A-AEE1-E6EA165123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E4-4A5A-AEE1-E6EA165123B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E4-4A5A-AEE1-E6EA165123B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E4-4A5A-AEE1-E6EA165123B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E4-4A5A-AEE1-E6EA165123B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E4-4A5A-AEE1-E6EA16512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Ναι εγώ</c:v>
                </c:pt>
                <c:pt idx="1">
                  <c:v>Ναι μέλος της οικογένειάς μου</c:v>
                </c:pt>
                <c:pt idx="2">
                  <c:v>Όχι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39</c:v>
                </c:pt>
                <c:pt idx="1">
                  <c:v>57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4-4A5A-AEE1-E6EA16512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  <c:max val="80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G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i="0" baseline="0" dirty="0">
                <a:effectLst/>
              </a:rPr>
              <a:t>Το 39% που έχει εμβολιαστεί</a:t>
            </a:r>
            <a:endParaRPr lang="el-G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Iκανοποιημένος/η</c:v>
                </c:pt>
                <c:pt idx="1">
                  <c:v>Ούτε-ούτε (αυθ.)</c:v>
                </c:pt>
                <c:pt idx="2">
                  <c:v>Δυσαρεστημένος/η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97.8</c:v>
                </c:pt>
                <c:pt idx="1">
                  <c:v>0.9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dirty="0"/>
              <a:t>Το</a:t>
            </a:r>
            <a:r>
              <a:rPr lang="el-GR" sz="1600" b="1" baseline="0" dirty="0"/>
              <a:t> 39% που έχει εμβολιαστεί</a:t>
            </a:r>
            <a:endParaRPr lang="en-GB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809736513295E-2"/>
          <c:y val="0.22071390215901937"/>
          <c:w val="0.84842380526973415"/>
          <c:h val="0.689820509361393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E9-440A-A1B3-127ECB002CF9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E9-440A-A1B3-127ECB002CF9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E9-440A-A1B3-127ECB002CF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E9-440A-A1B3-127ECB002CF9}"/>
              </c:ext>
            </c:extLst>
          </c:dPt>
          <c:dLbls>
            <c:dLbl>
              <c:idx val="0"/>
              <c:layout>
                <c:manualLayout>
                  <c:x val="3.4697015422830296E-2"/>
                  <c:y val="-1.1975254739499393E-2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E9-440A-A1B3-127ECB002CF9}"/>
                </c:ext>
              </c:extLst>
            </c:dLbl>
            <c:dLbl>
              <c:idx val="1"/>
              <c:layout>
                <c:manualLayout>
                  <c:x val="-7.0452370963756936E-2"/>
                  <c:y val="1.2955112328164453E-2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E9-440A-A1B3-127ECB002CF9}"/>
                </c:ext>
              </c:extLst>
            </c:dLbl>
            <c:dLbl>
              <c:idx val="2"/>
              <c:layout>
                <c:manualLayout>
                  <c:x val="0.21853085975521791"/>
                  <c:y val="4.3689173881463386E-2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E9-440A-A1B3-127ECB002CF9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E9-440A-A1B3-127ECB002C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 δόση</c:v>
                </c:pt>
                <c:pt idx="1">
                  <c:v>2 δόσεις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55.8</c:v>
                </c:pt>
                <c:pt idx="1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40A-A1B3-127ECB00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i="0" baseline="0" dirty="0">
                <a:effectLst/>
              </a:rPr>
              <a:t>Το 39% που έχει εμβολιαστεί</a:t>
            </a:r>
            <a:endParaRPr lang="el-G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37-4C5F-8779-0F1D715039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7-4C5F-8779-0F1D715039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37-4C5F-8779-0F1D715039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37-4C5F-8779-0F1D715039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37-4C5F-8779-0F1D715039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37-4C5F-8779-0F1D715039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037-4C5F-8779-0F1D715039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037-4C5F-8779-0F1D715039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037-4C5F-8779-0F1D71503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Pfizer</c:v>
                </c:pt>
                <c:pt idx="1">
                  <c:v>Astra Zeneca</c:v>
                </c:pt>
                <c:pt idx="2">
                  <c:v>Moderna</c:v>
                </c:pt>
                <c:pt idx="3">
                  <c:v>Johnson &amp; Johnson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52.6</c:v>
                </c:pt>
                <c:pt idx="1">
                  <c:v>32.6</c:v>
                </c:pt>
                <c:pt idx="2">
                  <c:v>12.7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37-4C5F-8779-0F1D71503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  <c:max val="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G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i="0" baseline="0" dirty="0">
                <a:effectLst/>
              </a:rPr>
              <a:t>Το 39% που έχει εμβολιαστεί</a:t>
            </a:r>
            <a:endParaRPr lang="el-G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Καμία παρενέργεια</c:v>
                </c:pt>
                <c:pt idx="1">
                  <c:v>Κάποιες ελαφρές παρενέργειες</c:v>
                </c:pt>
                <c:pt idx="2">
                  <c:v>Κάποιες σοβαρές παρενέργειες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56.1</c:v>
                </c:pt>
                <c:pt idx="1">
                  <c:v>42.3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  <c:max val="9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out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i="0" baseline="0" dirty="0">
                <a:effectLst/>
              </a:rPr>
              <a:t>Το 39% που έχει εμβολιαστεί</a:t>
            </a:r>
            <a:endParaRPr lang="el-G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Καλύτερα</c:v>
                </c:pt>
                <c:pt idx="1">
                  <c:v>Ίδια</c:v>
                </c:pt>
                <c:pt idx="2">
                  <c:v>Χειρότερα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66.2</c:v>
                </c:pt>
                <c:pt idx="1">
                  <c:v>32.5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out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dirty="0"/>
              <a:t>Σύνολο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Σίγουρα 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Σίγουρα όχι</c:v>
                </c:pt>
                <c:pt idx="4">
                  <c:v>Έχουν ήδη εμβολιαστεί</c:v>
                </c:pt>
                <c:pt idx="5">
                  <c:v>Δεν έχω αποφασίσει (αυθ.)</c:v>
                </c:pt>
                <c:pt idx="6">
                  <c:v>ΔΓ/ΔΑ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33.6</c:v>
                </c:pt>
                <c:pt idx="1">
                  <c:v>14.4</c:v>
                </c:pt>
                <c:pt idx="2">
                  <c:v>4.8</c:v>
                </c:pt>
                <c:pt idx="3">
                  <c:v>6.2</c:v>
                </c:pt>
                <c:pt idx="4">
                  <c:v>38.9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Ανά ηλικία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Σίγουρα ναι/Έχουν ήδη εμβολιαστεί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290623286190515E-2"/>
                  <c:y val="-4.7643255996542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DA-4B35-87B5-070B4449F46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17-24*</c:v>
                </c:pt>
                <c:pt idx="1">
                  <c:v>25-39</c:v>
                </c:pt>
                <c:pt idx="2">
                  <c:v>40-54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32.700000000000003</c:v>
                </c:pt>
                <c:pt idx="1">
                  <c:v>61</c:v>
                </c:pt>
                <c:pt idx="2">
                  <c:v>76.099999999999994</c:v>
                </c:pt>
                <c:pt idx="3">
                  <c:v>86.5</c:v>
                </c:pt>
                <c:pt idx="4">
                  <c:v>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2D-4196-A939-4EBFAB4717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Σίγουρα όχι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17-24*</c:v>
                </c:pt>
                <c:pt idx="1">
                  <c:v>25-39</c:v>
                </c:pt>
                <c:pt idx="2">
                  <c:v>40-54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12.2</c:v>
                </c:pt>
                <c:pt idx="1">
                  <c:v>9.8000000000000007</c:v>
                </c:pt>
                <c:pt idx="2">
                  <c:v>4.5</c:v>
                </c:pt>
                <c:pt idx="3">
                  <c:v>5.6</c:v>
                </c:pt>
                <c:pt idx="4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2D-4196-A939-4EBFAB471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080509935"/>
        <c:axId val="1080501199"/>
      </c:lineChart>
      <c:catAx>
        <c:axId val="108050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080501199"/>
        <c:crosses val="autoZero"/>
        <c:auto val="1"/>
        <c:lblAlgn val="ctr"/>
        <c:lblOffset val="100"/>
        <c:noMultiLvlLbl val="0"/>
      </c:catAx>
      <c:valAx>
        <c:axId val="1080501199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080509935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Ύπαρξη</a:t>
            </a:r>
            <a:r>
              <a:rPr lang="el-GR" sz="1400" b="1" baseline="0" dirty="0"/>
              <a:t> παιδιών ως 18 ετών στο νοικοκυριό</a:t>
            </a:r>
            <a:endParaRPr lang="en-GB" sz="1400" b="1" dirty="0"/>
          </a:p>
        </c:rich>
      </c:tx>
      <c:layout>
        <c:manualLayout>
          <c:xMode val="edge"/>
          <c:yMode val="edge"/>
          <c:x val="0.16167167628710533"/>
          <c:y val="3.828643579912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743490391246625E-2"/>
          <c:y val="0.24463650864189695"/>
          <c:w val="0.95225650960875341"/>
          <c:h val="0.715011247268574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1B-454B-9121-77C747FB09B7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1B-454B-9121-77C747FB09B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1B-454B-9121-77C747FB09B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1B-454B-9121-77C747FB09B7}"/>
              </c:ext>
            </c:extLst>
          </c:dPt>
          <c:dLbls>
            <c:dLbl>
              <c:idx val="0"/>
              <c:layout>
                <c:manualLayout>
                  <c:x val="8.9207341867997818E-3"/>
                  <c:y val="-5.7712684701699851E-2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1B-454B-9121-77C747FB09B7}"/>
                </c:ext>
              </c:extLst>
            </c:dLbl>
            <c:dLbl>
              <c:idx val="1"/>
              <c:layout>
                <c:manualLayout>
                  <c:x val="-1.4329743422724721E-2"/>
                  <c:y val="9.3322964115098318E-3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1B-454B-9121-77C747FB09B7}"/>
                </c:ext>
              </c:extLst>
            </c:dLbl>
            <c:dLbl>
              <c:idx val="2"/>
              <c:layout>
                <c:manualLayout>
                  <c:x val="-1.2824661994077953E-3"/>
                  <c:y val="-1.6566555498026426E-2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1B-454B-9121-77C747FB09B7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31B-454B-9121-77C747FB0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1B-454B-9121-77C747FB0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25494654609409E-2"/>
          <c:y val="0.10069228419064548"/>
          <c:w val="0.97414901069078119"/>
          <c:h val="0.73571293004480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Εμπιστοσύνη στα εμβόλια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Σίγουρα 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Σίγουρα όχι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4.0007999999999999</c:v>
                </c:pt>
                <c:pt idx="1">
                  <c:v>3.1156999999999999</c:v>
                </c:pt>
                <c:pt idx="2">
                  <c:v>2.3483000000000001</c:v>
                </c:pt>
                <c:pt idx="3">
                  <c:v>1.9144000000000001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63-4CAE-A537-EEF49CE6D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080509935"/>
        <c:axId val="1080501199"/>
      </c:lineChart>
      <c:catAx>
        <c:axId val="108050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080501199"/>
        <c:crosses val="autoZero"/>
        <c:auto val="1"/>
        <c:lblAlgn val="ctr"/>
        <c:lblOffset val="100"/>
        <c:noMultiLvlLbl val="0"/>
      </c:catAx>
      <c:valAx>
        <c:axId val="1080501199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080509935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59905448665021"/>
          <c:y val="0.92427600636966267"/>
          <c:w val="0.30347414535602329"/>
          <c:h val="5.8087064400251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400" b="1" dirty="0"/>
              <a:t>N=</a:t>
            </a:r>
            <a:r>
              <a:rPr lang="el-GR" sz="1400" b="1" dirty="0"/>
              <a:t>το</a:t>
            </a:r>
            <a:r>
              <a:rPr lang="el-GR" sz="1400" b="1" baseline="0" dirty="0"/>
              <a:t> </a:t>
            </a:r>
            <a:r>
              <a:rPr lang="en-US" sz="1400" b="1" baseline="0" dirty="0"/>
              <a:t>48</a:t>
            </a:r>
            <a:r>
              <a:rPr lang="el-GR" sz="1400" b="1" baseline="0" dirty="0"/>
              <a:t>% που θα έκαναν </a:t>
            </a:r>
            <a:r>
              <a:rPr lang="el-GR" sz="1400" b="1" baseline="0" dirty="0">
                <a:solidFill>
                  <a:srgbClr val="FF0000"/>
                </a:solidFill>
              </a:rPr>
              <a:t>σίγουρα/μάλλον</a:t>
            </a:r>
            <a:r>
              <a:rPr lang="el-GR" sz="1400" b="1" baseline="0" dirty="0"/>
              <a:t> το εμβόλιο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dLbl>
              <c:idx val="1"/>
              <c:layout>
                <c:manualLayout>
                  <c:x val="-1.1565390123830723E-3"/>
                  <c:y val="8.19167002835102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1FE3E6-368D-4278-9510-CE4452BF1C10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DA-4D56-AAB9-50BC74A99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Θα ήθελα να εμβολιαστώ το συντομότερο δυνατόν</c:v>
                </c:pt>
                <c:pt idx="1">
                  <c:v>Θα εμβολιαστώ όταν έρθει η σειρά μου</c:v>
                </c:pt>
                <c:pt idx="2">
                  <c:v>Δεν βιάζομαι να εμβολιαστώ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31.8</c:v>
                </c:pt>
                <c:pt idx="1">
                  <c:v>47.1</c:v>
                </c:pt>
                <c:pt idx="2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400" b="1" dirty="0"/>
              <a:t>N=</a:t>
            </a:r>
            <a:r>
              <a:rPr lang="el-GR" sz="1400" b="1" dirty="0"/>
              <a:t>το </a:t>
            </a:r>
            <a:r>
              <a:rPr lang="en-US" sz="1400" b="1" dirty="0"/>
              <a:t>14</a:t>
            </a:r>
            <a:r>
              <a:rPr lang="el-GR" sz="1400" b="1" dirty="0"/>
              <a:t>% </a:t>
            </a:r>
            <a:r>
              <a:rPr lang="el-GR" sz="1400" b="1" baseline="0" dirty="0"/>
              <a:t>που θα έκαναν </a:t>
            </a:r>
            <a:r>
              <a:rPr lang="el-GR" sz="1400" b="1" baseline="0" dirty="0">
                <a:solidFill>
                  <a:srgbClr val="FF0000"/>
                </a:solidFill>
              </a:rPr>
              <a:t>μάλλον</a:t>
            </a:r>
            <a:r>
              <a:rPr lang="el-GR" sz="1400" b="1" baseline="0" dirty="0"/>
              <a:t> το εμβόλιο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dLbl>
              <c:idx val="1"/>
              <c:layout>
                <c:manualLayout>
                  <c:x val="-2.9349959964395361E-3"/>
                  <c:y val="-1.222237410478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DA-4D56-AAB9-50BC74A99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Θα ήθελα να εμβολιαστώ το συντομότερο δυνατόν</c:v>
                </c:pt>
                <c:pt idx="1">
                  <c:v>Θα εμβολιαστώ όταν έρθει η σειρά μου</c:v>
                </c:pt>
                <c:pt idx="2">
                  <c:v>Δεν βιάζομαι να εμβολιαστώ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</c:v>
                </c:pt>
                <c:pt idx="1">
                  <c:v>46.1</c:v>
                </c:pt>
                <c:pt idx="2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out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400" b="1" dirty="0"/>
              <a:t>N=</a:t>
            </a:r>
            <a:r>
              <a:rPr lang="el-GR" sz="1400" b="1" dirty="0"/>
              <a:t>το </a:t>
            </a:r>
            <a:r>
              <a:rPr lang="en-US" sz="1400" b="1" dirty="0"/>
              <a:t>34</a:t>
            </a:r>
            <a:r>
              <a:rPr lang="el-GR" sz="1400" b="1" dirty="0"/>
              <a:t>%</a:t>
            </a:r>
            <a:r>
              <a:rPr lang="el-GR" sz="1400" b="1" baseline="0" dirty="0"/>
              <a:t> που θα έκαναν </a:t>
            </a:r>
            <a:r>
              <a:rPr lang="el-GR" sz="1400" b="1" baseline="0" dirty="0">
                <a:solidFill>
                  <a:srgbClr val="FF0000"/>
                </a:solidFill>
              </a:rPr>
              <a:t>σίγουρα</a:t>
            </a:r>
            <a:r>
              <a:rPr lang="el-GR" sz="1400" b="1" baseline="0" dirty="0"/>
              <a:t> το εμβόλιο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FE-438C-BECD-ED006DE8CC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FE-438C-BECD-ED006DE8CC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FE-438C-BECD-ED006DE8CC2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FE-438C-BECD-ED006DE8CC2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FE-438C-BECD-ED006DE8CC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Θα ήθελα να εμβολιαστώ το συντομότερο δυνατόν</c:v>
                </c:pt>
                <c:pt idx="1">
                  <c:v>Θα εμβολιαστώ όταν έρθει η σειρά μου</c:v>
                </c:pt>
                <c:pt idx="2">
                  <c:v>Δεν βιάζομαι να εμβολιαστώ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43.8</c:v>
                </c:pt>
                <c:pt idx="1">
                  <c:v>47.6</c:v>
                </c:pt>
                <c:pt idx="2">
                  <c:v>8.1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FE-438C-BECD-ED006DE8C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out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200" b="1" i="0" baseline="0" dirty="0">
                <a:effectLst/>
              </a:rPr>
              <a:t>N=</a:t>
            </a:r>
            <a:r>
              <a:rPr lang="el-GR" sz="1200" b="1" i="0" baseline="0" dirty="0">
                <a:effectLst/>
              </a:rPr>
              <a:t>το </a:t>
            </a:r>
            <a:r>
              <a:rPr lang="en-US" sz="1200" b="1" i="0" baseline="0" dirty="0">
                <a:effectLst/>
              </a:rPr>
              <a:t>4</a:t>
            </a:r>
            <a:r>
              <a:rPr lang="el-GR" sz="1200" b="1" i="0" baseline="0" dirty="0">
                <a:effectLst/>
              </a:rPr>
              <a:t>8% που θα έκαναν σίγουρα/μάλλον το εμβόλιο</a:t>
            </a:r>
            <a:endParaRPr lang="el-GR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37-4C5F-8779-0F1D715039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7-4C5F-8779-0F1D715039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37-4C5F-8779-0F1D715039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37-4C5F-8779-0F1D715039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37-4C5F-8779-0F1D715039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37-4C5F-8779-0F1D715039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037-4C5F-8779-0F1D715039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037-4C5F-8779-0F1D715039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037-4C5F-8779-0F1D71503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Pfizer</c:v>
                </c:pt>
                <c:pt idx="1">
                  <c:v>Moderna</c:v>
                </c:pt>
                <c:pt idx="2">
                  <c:v>Johnson &amp; Johnson</c:v>
                </c:pt>
                <c:pt idx="3">
                  <c:v>Astra Zeneca</c:v>
                </c:pt>
                <c:pt idx="4">
                  <c:v>Άλλο (αυθ.)</c:v>
                </c:pt>
                <c:pt idx="5">
                  <c:v>Δεν έχω προτίμηση (αυθ.)</c:v>
                </c:pt>
                <c:pt idx="6">
                  <c:v>ΔΓ/ΔΑ(αυθ.)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58.3</c:v>
                </c:pt>
                <c:pt idx="1">
                  <c:v>13.7</c:v>
                </c:pt>
                <c:pt idx="2">
                  <c:v>10.9</c:v>
                </c:pt>
                <c:pt idx="3">
                  <c:v>4</c:v>
                </c:pt>
                <c:pt idx="4">
                  <c:v>0.9</c:v>
                </c:pt>
                <c:pt idx="5">
                  <c:v>9.9</c:v>
                </c:pt>
                <c:pt idx="6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37-4C5F-8779-0F1D71503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  <c:max val="7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G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400" b="1" dirty="0"/>
              <a:t>N=</a:t>
            </a:r>
            <a:r>
              <a:rPr lang="el-GR" sz="1400" b="1" dirty="0"/>
              <a:t>το 11% </a:t>
            </a:r>
            <a:r>
              <a:rPr lang="el-GR" sz="1400" b="1" baseline="0" dirty="0"/>
              <a:t>που δήλωσαν ότι δε θα κάνουν το εμβόλιο σίγουρα/μάλλον σίγουρα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E4-4A5A-AEE1-E6EA165123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E4-4A5A-AEE1-E6EA16512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E4-4A5A-AEE1-E6EA16512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E4-4A5A-AEE1-E6EA165123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E4-4A5A-AEE1-E6EA165123BD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E4-4A5A-AEE1-E6EA165123B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E4-4A5A-AEE1-E6EA165123B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E4-4A5A-AEE1-E6EA165123B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E4-4A5A-AEE1-E6EA16512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Μπορεί να μην είναι ασφαλές/Μπορεί να έχει παρενέργειες</c:v>
                </c:pt>
                <c:pt idx="1">
                  <c:v>Δεν πιστεύω ότι θα είναι αποτελεσματικό</c:v>
                </c:pt>
                <c:pt idx="2">
                  <c:v>Έχω ήδη νοσήσει</c:v>
                </c:pt>
                <c:pt idx="3">
                  <c:v>Η νόσος είναι ήπια</c:v>
                </c:pt>
                <c:pt idx="4">
                  <c:v>Δεν ανήκω σε ομάδα υψηλού κινδύνου</c:v>
                </c:pt>
                <c:pt idx="5">
                  <c:v>Λόγω αλλεργιών και άλλων προβλημάτων υγείας</c:v>
                </c:pt>
                <c:pt idx="6">
                  <c:v>Άλλο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67.900000000000006</c:v>
                </c:pt>
                <c:pt idx="1">
                  <c:v>20.6</c:v>
                </c:pt>
                <c:pt idx="2">
                  <c:v>6.9</c:v>
                </c:pt>
                <c:pt idx="3">
                  <c:v>5.2</c:v>
                </c:pt>
                <c:pt idx="4">
                  <c:v>3.5</c:v>
                </c:pt>
                <c:pt idx="5">
                  <c:v>1.6</c:v>
                </c:pt>
                <c:pt idx="6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4-4A5A-AEE1-E6EA16512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400" b="1" dirty="0"/>
              <a:t>N=</a:t>
            </a:r>
            <a:r>
              <a:rPr lang="el-GR" sz="1400" b="1" dirty="0"/>
              <a:t>το 5% </a:t>
            </a:r>
            <a:r>
              <a:rPr lang="el-GR" sz="1400" b="1" baseline="0" dirty="0"/>
              <a:t>που δήλωσαν ότι θα κάνουν το εμβόλιο </a:t>
            </a:r>
            <a:r>
              <a:rPr lang="el-GR" sz="1400" b="1" baseline="0" dirty="0">
                <a:solidFill>
                  <a:srgbClr val="FF0000"/>
                </a:solidFill>
              </a:rPr>
              <a:t>μάλλον</a:t>
            </a:r>
            <a:r>
              <a:rPr lang="el-GR" sz="1400" b="1" baseline="0" dirty="0"/>
              <a:t> όχι</a:t>
            </a:r>
            <a:endParaRPr lang="en-US" sz="1400" b="1" dirty="0"/>
          </a:p>
        </c:rich>
      </c:tx>
      <c:layout>
        <c:manualLayout>
          <c:xMode val="edge"/>
          <c:yMode val="edge"/>
          <c:x val="0.13459794429301628"/>
          <c:y val="1.0265100255475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E4-4A5A-AEE1-E6EA165123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E4-4A5A-AEE1-E6EA165123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E4-4A5A-AEE1-E6EA165123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E4-4A5A-AEE1-E6EA165123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E4-4A5A-AEE1-E6EA165123BD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E4-4A5A-AEE1-E6EA165123B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E4-4A5A-AEE1-E6EA165123B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E4-4A5A-AEE1-E6EA165123B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E4-4A5A-AEE1-E6EA16512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Μπορεί να μην είναι ασφαλές/Μπορεί να έχει παρενέργειες</c:v>
                </c:pt>
                <c:pt idx="1">
                  <c:v>Δεν πιστεύω ότι θα είναι αποτελεσματικό</c:v>
                </c:pt>
                <c:pt idx="2">
                  <c:v>Έχω ήδη νοσήσει</c:v>
                </c:pt>
                <c:pt idx="3">
                  <c:v>Δεν ανήκω σε ομάδα υψηλού κινδύνου</c:v>
                </c:pt>
                <c:pt idx="4">
                  <c:v>Η νόσος είναι ήπια</c:v>
                </c:pt>
                <c:pt idx="5">
                  <c:v>Δεν πιστεύω ότι θα κολλήσω την ασθένεια</c:v>
                </c:pt>
                <c:pt idx="6">
                  <c:v>Δεν εμπιστεύομαι τα εμβόλια</c:v>
                </c:pt>
                <c:pt idx="7">
                  <c:v>Άλλο</c:v>
                </c:pt>
                <c:pt idx="8">
                  <c:v>Κανένα συγκεκριμένο λόγο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62.4</c:v>
                </c:pt>
                <c:pt idx="1">
                  <c:v>22.7</c:v>
                </c:pt>
                <c:pt idx="2">
                  <c:v>9.1</c:v>
                </c:pt>
                <c:pt idx="3">
                  <c:v>6.3</c:v>
                </c:pt>
                <c:pt idx="4">
                  <c:v>2.6</c:v>
                </c:pt>
                <c:pt idx="5">
                  <c:v>1</c:v>
                </c:pt>
                <c:pt idx="6">
                  <c:v>1</c:v>
                </c:pt>
                <c:pt idx="7">
                  <c:v>6.6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4-4A5A-AEE1-E6EA16512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400" b="1" dirty="0"/>
              <a:t>N=</a:t>
            </a:r>
            <a:r>
              <a:rPr lang="el-GR" sz="1400" b="1" dirty="0"/>
              <a:t>το 6% </a:t>
            </a:r>
            <a:r>
              <a:rPr lang="el-GR" sz="1400" b="1" baseline="0" dirty="0"/>
              <a:t>που δήλωσαν ότι θα κάνουν το εμβόλιο </a:t>
            </a:r>
            <a:r>
              <a:rPr lang="el-GR" sz="1400" b="1" baseline="0" dirty="0">
                <a:solidFill>
                  <a:srgbClr val="FF0000"/>
                </a:solidFill>
              </a:rPr>
              <a:t>σίγουρα</a:t>
            </a:r>
            <a:r>
              <a:rPr lang="el-GR" sz="1400" b="1" baseline="0" dirty="0"/>
              <a:t> όχι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12-4C33-AB76-7D75AACA39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12-4C33-AB76-7D75AACA39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12-4C33-AB76-7D75AACA39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12-4C33-AB76-7D75AACA39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12-4C33-AB76-7D75AACA390A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12-4C33-AB76-7D75AACA390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12-4C33-AB76-7D75AACA390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12-4C33-AB76-7D75AACA390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12-4C33-AB76-7D75AACA39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Μπορεί να μην είναι ασφαλές/Μπορεί να έχει παρενέργειες</c:v>
                </c:pt>
                <c:pt idx="1">
                  <c:v>Δεν πιστεύω ότι θα είναι αποτελεσματικό</c:v>
                </c:pt>
                <c:pt idx="2">
                  <c:v>Η νόσος είναι ήπια</c:v>
                </c:pt>
                <c:pt idx="3">
                  <c:v>Έχω ήδη νοσήσει</c:v>
                </c:pt>
                <c:pt idx="4">
                  <c:v>Λόγω αλλεργιών και άλλων προβλημάτων υγείας</c:v>
                </c:pt>
                <c:pt idx="5">
                  <c:v>Δεν ανήκω σε ομάδα υψηλού κινδύνου</c:v>
                </c:pt>
                <c:pt idx="6">
                  <c:v>Άλλο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72.099999999999994</c:v>
                </c:pt>
                <c:pt idx="1">
                  <c:v>19</c:v>
                </c:pt>
                <c:pt idx="2">
                  <c:v>7.2</c:v>
                </c:pt>
                <c:pt idx="3">
                  <c:v>5.2</c:v>
                </c:pt>
                <c:pt idx="4">
                  <c:v>2.7</c:v>
                </c:pt>
                <c:pt idx="5">
                  <c:v>1.4</c:v>
                </c:pt>
                <c:pt idx="6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A12-4C33-AB76-7D75AACA3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63833567"/>
        <c:axId val="63837727"/>
      </c:barChart>
      <c:catAx>
        <c:axId val="638335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7727"/>
        <c:crosses val="autoZero"/>
        <c:auto val="1"/>
        <c:lblAlgn val="ctr"/>
        <c:lblOffset val="100"/>
        <c:noMultiLvlLbl val="0"/>
      </c:catAx>
      <c:valAx>
        <c:axId val="63837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3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Ν=132 γονείς ανήλικων παιδιών-ενδεικτικά στοιχεία λόγω χαμηλής βάσης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10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809736513295E-2"/>
          <c:y val="0.22071390215901937"/>
          <c:w val="0.84842380526973415"/>
          <c:h val="0.689820509361393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E9-440A-A1B3-127ECB002CF9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E9-440A-A1B3-127ECB002CF9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E9-440A-A1B3-127ECB002CF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E9-440A-A1B3-127ECB002CF9}"/>
              </c:ext>
            </c:extLst>
          </c:dPt>
          <c:dLbls>
            <c:dLbl>
              <c:idx val="0"/>
              <c:layout>
                <c:manualLayout>
                  <c:x val="0.1640594226904083"/>
                  <c:y val="-5.1746472614154111E-2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E9-440A-A1B3-127ECB002CF9}"/>
                </c:ext>
              </c:extLst>
            </c:dLbl>
            <c:dLbl>
              <c:idx val="1"/>
              <c:layout>
                <c:manualLayout>
                  <c:x val="-0.25925923003504658"/>
                  <c:y val="0.20709087879124535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E9-440A-A1B3-127ECB002CF9}"/>
                </c:ext>
              </c:extLst>
            </c:dLbl>
            <c:dLbl>
              <c:idx val="2"/>
              <c:layout>
                <c:manualLayout>
                  <c:x val="0"/>
                  <c:y val="-0.21857751916453727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4931077309818"/>
                      <c:h val="0.20563595842613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E9-440A-A1B3-127ECB002CF9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E9-440A-A1B3-127ECB002C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36</c:v>
                </c:pt>
                <c:pt idx="1">
                  <c:v>58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40A-A1B3-127ECB00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="1" dirty="0"/>
              <a:t>Σύνολο</a:t>
            </a:r>
            <a:endParaRPr lang="en-GB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10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809736513295E-2"/>
          <c:y val="0.22071390215901937"/>
          <c:w val="0.84842380526973415"/>
          <c:h val="0.689820509361393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E9-440A-A1B3-127ECB002CF9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E9-440A-A1B3-127ECB002CF9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E9-440A-A1B3-127ECB002CF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E9-440A-A1B3-127ECB002CF9}"/>
              </c:ext>
            </c:extLst>
          </c:dPt>
          <c:dLbls>
            <c:dLbl>
              <c:idx val="0"/>
              <c:layout>
                <c:manualLayout>
                  <c:x val="-0.15861620037394175"/>
                  <c:y val="-0.52794353549520578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E9-440A-A1B3-127ECB002CF9}"/>
                </c:ext>
              </c:extLst>
            </c:dLbl>
            <c:dLbl>
              <c:idx val="1"/>
              <c:layout>
                <c:manualLayout>
                  <c:x val="4.7382794946498386E-2"/>
                  <c:y val="3.4249074299495683E-2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E9-440A-A1B3-127ECB002CF9}"/>
                </c:ext>
              </c:extLst>
            </c:dLbl>
            <c:dLbl>
              <c:idx val="2"/>
              <c:layout>
                <c:manualLayout>
                  <c:x val="-5.2647549940554837E-3"/>
                  <c:y val="0.30347567760069699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4931077309818"/>
                      <c:h val="0.20563595842613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E9-440A-A1B3-127ECB002CF9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E9-440A-A1B3-127ECB002C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Είμαι υπέρ</c:v>
                </c:pt>
                <c:pt idx="1">
                  <c:v>Είμαι κατά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65.900000000000006</c:v>
                </c:pt>
                <c:pt idx="1">
                  <c:v>30.4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40A-A1B3-127ECB00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Σύνολο δείγματος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130148600650462"/>
          <c:y val="2.368592832053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3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E9-440A-A1B3-127ECB002CF9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E9-440A-A1B3-127ECB002CF9}"/>
              </c:ext>
            </c:extLst>
          </c:dPt>
          <c:dPt>
            <c:idx val="2"/>
            <c:bubble3D val="0"/>
            <c:spPr>
              <a:solidFill>
                <a:schemeClr val="accent2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E9-440A-A1B3-127ECB002CF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E9-440A-A1B3-127ECB002CF9}"/>
              </c:ext>
            </c:extLst>
          </c:dPt>
          <c:dLbls>
            <c:dLbl>
              <c:idx val="0"/>
              <c:layout>
                <c:manualLayout>
                  <c:x val="6.6846120592403316E-2"/>
                  <c:y val="4.0700142151794946E-2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E9-440A-A1B3-127ECB002CF9}"/>
                </c:ext>
              </c:extLst>
            </c:dLbl>
            <c:dLbl>
              <c:idx val="1"/>
              <c:layout>
                <c:manualLayout>
                  <c:x val="-8.4276040539186942E-2"/>
                  <c:y val="-0.11318669566147388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E9-440A-A1B3-127ECB002CF9}"/>
                </c:ext>
              </c:extLst>
            </c:dLbl>
            <c:dLbl>
              <c:idx val="2"/>
              <c:layout>
                <c:manualLayout>
                  <c:x val="-2.5597948713927534E-2"/>
                  <c:y val="-6.6757869594666869E-2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E9-440A-A1B3-127ECB002CF9}"/>
                </c:ext>
              </c:extLst>
            </c:dLbl>
            <c:dLbl>
              <c:idx val="3"/>
              <c:layout>
                <c:manualLayout>
                  <c:x val="-8.7038512083132319E-2"/>
                  <c:y val="-7.8764396548531637E-3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E9-440A-A1B3-127ECB002C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Δεν είμαι σίγουρος/η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</c:v>
                </c:pt>
                <c:pt idx="1">
                  <c:v>92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40A-A1B3-127ECB00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140959327457334"/>
          <c:y val="1.2024845793188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Είμαι υπέρ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65.900000000000006</c:v>
                </c:pt>
                <c:pt idx="2" formatCode="0">
                  <c:v>62.8</c:v>
                </c:pt>
                <c:pt idx="3" formatCode="0">
                  <c:v>69</c:v>
                </c:pt>
                <c:pt idx="5" formatCode="0">
                  <c:v>61.8</c:v>
                </c:pt>
                <c:pt idx="6" formatCode="0">
                  <c:v>45.7</c:v>
                </c:pt>
                <c:pt idx="7" formatCode="0">
                  <c:v>65.3</c:v>
                </c:pt>
                <c:pt idx="8" formatCode="0">
                  <c:v>73.900000000000006</c:v>
                </c:pt>
                <c:pt idx="9" formatCode="0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6-49B2-96D5-907AC0CE5C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Είμαι κατά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30.4</c:v>
                </c:pt>
                <c:pt idx="2" formatCode="0">
                  <c:v>33.9</c:v>
                </c:pt>
                <c:pt idx="3" formatCode="0">
                  <c:v>26.9</c:v>
                </c:pt>
                <c:pt idx="5" formatCode="0">
                  <c:v>32.1</c:v>
                </c:pt>
                <c:pt idx="6" formatCode="0">
                  <c:v>51.1</c:v>
                </c:pt>
                <c:pt idx="7" formatCode="0">
                  <c:v>32.1</c:v>
                </c:pt>
                <c:pt idx="8" formatCode="0">
                  <c:v>21.1</c:v>
                </c:pt>
                <c:pt idx="9" formatCode="0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6-49B2-96D5-907AC0CE5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3.7</c:v>
                </c:pt>
                <c:pt idx="2" formatCode="0">
                  <c:v>3.4</c:v>
                </c:pt>
                <c:pt idx="3" formatCode="0">
                  <c:v>4.0999999999999996</c:v>
                </c:pt>
                <c:pt idx="5" formatCode="0">
                  <c:v>6.1</c:v>
                </c:pt>
                <c:pt idx="6" formatCode="0">
                  <c:v>3.1</c:v>
                </c:pt>
                <c:pt idx="7" formatCode="0">
                  <c:v>2.5</c:v>
                </c:pt>
                <c:pt idx="8" formatCode="0">
                  <c:v>5</c:v>
                </c:pt>
                <c:pt idx="9" formatCode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6-49B2-96D5-907AC0CE5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5102045840147E-2"/>
          <c:y val="0.9315648035982883"/>
          <c:w val="0.89999989516068724"/>
          <c:h val="4.800132816349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Διαχρονικά στοιχεία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Είμαι υπέρ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447732280636377E-2"/>
                  <c:y val="-3.396792289257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3D-4F4E-9518-E31AFB7CDE17}"/>
                </c:ext>
              </c:extLst>
            </c:dLbl>
            <c:dLbl>
              <c:idx val="1"/>
              <c:layout>
                <c:manualLayout>
                  <c:x val="-3.0429440152266951E-2"/>
                  <c:y val="-5.6426053730635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3D-4F4E-9518-E31AFB7CDE17}"/>
                </c:ext>
              </c:extLst>
            </c:dLbl>
            <c:dLbl>
              <c:idx val="2"/>
              <c:layout>
                <c:manualLayout>
                  <c:x val="-2.817791580823616E-2"/>
                  <c:y val="0.112009927554844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3D-4F4E-9518-E31AFB7CDE17}"/>
                </c:ext>
              </c:extLst>
            </c:dLbl>
            <c:dLbl>
              <c:idx val="3"/>
              <c:layout>
                <c:manualLayout>
                  <c:x val="-3.4932488840328617E-2"/>
                  <c:y val="-4.5196988311603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3D-4F4E-9518-E31AFB7CD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Μαρ-21</c:v>
                </c:pt>
                <c:pt idx="1">
                  <c:v>Μάι-21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55</c:v>
                </c:pt>
                <c:pt idx="1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3D-4F4E-9518-E31AFB7CDE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Είμαι κατά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925359486000037E-2"/>
                  <c:y val="0.144155116718177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3D-4F4E-9518-E31AFB7CDE17}"/>
                </c:ext>
              </c:extLst>
            </c:dLbl>
            <c:dLbl>
              <c:idx val="1"/>
              <c:layout>
                <c:manualLayout>
                  <c:x val="-4.1687061872420828E-2"/>
                  <c:y val="7.3269651859183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C6-4DD6-8E3F-9FA8047B2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Μαρ-21</c:v>
                </c:pt>
                <c:pt idx="1">
                  <c:v>Μάι-21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39</c:v>
                </c:pt>
                <c:pt idx="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3D-4F4E-9518-E31AFB7CD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2721048721037E-3"/>
          <c:y val="0.90289997245784348"/>
          <c:w val="0.89999984986653137"/>
          <c:h val="9.709985734719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b="1" dirty="0"/>
              <a:t>Σύνολο δείγματος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D56-AAB9-50BC74A99A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DA-4D56-AAB9-50BC74A99A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D56-AAB9-50BC74A99A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DA-4D56-AAB9-50BC74A99A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D56-AAB9-50BC74A99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Συμφωνώ απόλυτα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Διαφωνώ απόλυτα</c:v>
                </c:pt>
                <c:pt idx="4">
                  <c:v>ΔΓ/ΔΑ (αυθ.)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69.900000000000006</c:v>
                </c:pt>
                <c:pt idx="1">
                  <c:v>24.4</c:v>
                </c:pt>
                <c:pt idx="2">
                  <c:v>1.8</c:v>
                </c:pt>
                <c:pt idx="3">
                  <c:v>2.7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A-4D56-AAB9-50BC74A9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3800703"/>
        <c:axId val="63802367"/>
      </c:barChart>
      <c:catAx>
        <c:axId val="638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3802367"/>
        <c:crosses val="autoZero"/>
        <c:auto val="1"/>
        <c:lblAlgn val="ctr"/>
        <c:lblOffset val="100"/>
        <c:noMultiLvlLbl val="0"/>
      </c:catAx>
      <c:valAx>
        <c:axId val="63802367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crossAx val="63800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  <c:userShapes r:id="rId4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6287866268663389"/>
          <c:y val="1.732898880574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Συμφωνώ απόλυτα/μάλλον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94.3</c:v>
                </c:pt>
                <c:pt idx="2" formatCode="0">
                  <c:v>94.7</c:v>
                </c:pt>
                <c:pt idx="3" formatCode="0">
                  <c:v>94</c:v>
                </c:pt>
                <c:pt idx="5" formatCode="0">
                  <c:v>86.8</c:v>
                </c:pt>
                <c:pt idx="6" formatCode="0">
                  <c:v>94.7</c:v>
                </c:pt>
                <c:pt idx="7" formatCode="0">
                  <c:v>94.6</c:v>
                </c:pt>
                <c:pt idx="8" formatCode="0">
                  <c:v>95.5</c:v>
                </c:pt>
                <c:pt idx="9" formatCode="0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C-4B91-BBBF-F6D3C50048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Διαφωνώ απόλυτα/μάλλον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4.5999999999999996</c:v>
                </c:pt>
                <c:pt idx="2" formatCode="0">
                  <c:v>4.0999999999999996</c:v>
                </c:pt>
                <c:pt idx="3" formatCode="0">
                  <c:v>5</c:v>
                </c:pt>
                <c:pt idx="5" formatCode="0">
                  <c:v>13.2</c:v>
                </c:pt>
                <c:pt idx="6" formatCode="0">
                  <c:v>4.0999999999999996</c:v>
                </c:pt>
                <c:pt idx="7" formatCode="0">
                  <c:v>4.3</c:v>
                </c:pt>
                <c:pt idx="8" formatCode="0">
                  <c:v>3.2</c:v>
                </c:pt>
                <c:pt idx="9" formatCode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FC-4B91-BBBF-F6D3C50048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1.1000000000000001</c:v>
                </c:pt>
                <c:pt idx="2" formatCode="0">
                  <c:v>1.2</c:v>
                </c:pt>
                <c:pt idx="3" formatCode="0">
                  <c:v>1</c:v>
                </c:pt>
                <c:pt idx="6" formatCode="0">
                  <c:v>1.2</c:v>
                </c:pt>
                <c:pt idx="7" formatCode="0">
                  <c:v>1</c:v>
                </c:pt>
                <c:pt idx="8" formatCode="0">
                  <c:v>1.3</c:v>
                </c:pt>
                <c:pt idx="9" formatCode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FC-4B91-BBBF-F6D3C5004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06932856113606E-2"/>
          <c:y val="0.89102069538198836"/>
          <c:w val="0.95202271786277159"/>
          <c:h val="9.4125879850997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Διαχρονικά</a:t>
            </a:r>
            <a:r>
              <a:rPr lang="el-GR" sz="1400" b="1" baseline="0" dirty="0"/>
              <a:t> στοιχεία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Συμφωνώ απόλυτα/μάλλον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447732280636377E-2"/>
                  <c:y val="-3.396792289257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62-4797-8C21-A3A6687147F6}"/>
                </c:ext>
              </c:extLst>
            </c:dLbl>
            <c:dLbl>
              <c:idx val="1"/>
              <c:layout>
                <c:manualLayout>
                  <c:x val="-3.0429440152266951E-2"/>
                  <c:y val="-5.6426053730635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62-4797-8C21-A3A6687147F6}"/>
                </c:ext>
              </c:extLst>
            </c:dLbl>
            <c:dLbl>
              <c:idx val="2"/>
              <c:layout>
                <c:manualLayout>
                  <c:x val="-4.6190110560482417E-2"/>
                  <c:y val="-5.6426053730635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F-4317-A5E4-2E0092B41DB4}"/>
                </c:ext>
              </c:extLst>
            </c:dLbl>
            <c:dLbl>
              <c:idx val="3"/>
              <c:layout>
                <c:manualLayout>
                  <c:x val="-4.6190110560482577E-2"/>
                  <c:y val="-5.6426053730635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C6-4392-9DCA-BC9A74B8D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Δεκ-20</c:v>
                </c:pt>
                <c:pt idx="1">
                  <c:v>Ιαν-21</c:v>
                </c:pt>
                <c:pt idx="2">
                  <c:v>Μαρ-21</c:v>
                </c:pt>
                <c:pt idx="3">
                  <c:v>Μάι-21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62-4797-8C21-A3A6687147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Διαφωνώ απόλυτα/μάλλον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13166213855054E-2"/>
                  <c:y val="-4.6738829187497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62-4797-8C21-A3A668714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Δεκ-20</c:v>
                </c:pt>
                <c:pt idx="1">
                  <c:v>Ιαν-21</c:v>
                </c:pt>
                <c:pt idx="2">
                  <c:v>Μαρ-21</c:v>
                </c:pt>
                <c:pt idx="3">
                  <c:v>Μάι-21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62-4797-8C21-A3A668714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2721048721037E-3"/>
          <c:y val="0.90289997245784348"/>
          <c:w val="0.89999984986653137"/>
          <c:h val="9.7099857347199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/>
              <a:t>Σύνολο δείγματος</a:t>
            </a:r>
            <a:endParaRPr lang="en-GB" sz="1400" b="1" dirty="0"/>
          </a:p>
        </c:rich>
      </c:tx>
      <c:layout>
        <c:manualLayout>
          <c:xMode val="edge"/>
          <c:yMode val="edge"/>
          <c:x val="0.39174196889011137"/>
          <c:y val="1.794862732950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0E9-440A-A1B3-127ECB002CF9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E9-440A-A1B3-127ECB002CF9}"/>
              </c:ext>
            </c:extLst>
          </c:dPt>
          <c:dPt>
            <c:idx val="2"/>
            <c:bubble3D val="0"/>
            <c:spPr>
              <a:solidFill>
                <a:schemeClr val="accent3"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E9-440A-A1B3-127ECB002CF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E9-440A-A1B3-127ECB002CF9}"/>
              </c:ext>
            </c:extLst>
          </c:dPt>
          <c:dLbls>
            <c:dLbl>
              <c:idx val="0"/>
              <c:layout>
                <c:manualLayout>
                  <c:x val="1.1697584166392362E-2"/>
                  <c:y val="3.599773537260674E-2"/>
                </c:manualLayout>
              </c:layout>
              <c:tx>
                <c:rich>
                  <a:bodyPr/>
                  <a:lstStyle/>
                  <a:p>
                    <a:fld id="{2A54E2BE-2ECC-43FF-9CB7-3516E4DAE8E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2C48000E-526B-4978-BA66-541320059537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E9-440A-A1B3-127ECB002CF9}"/>
                </c:ext>
              </c:extLst>
            </c:dLbl>
            <c:dLbl>
              <c:idx val="1"/>
              <c:layout>
                <c:manualLayout>
                  <c:x val="-4.5758125049788143E-3"/>
                  <c:y val="-5.5964292619241152E-3"/>
                </c:manualLayout>
              </c:layout>
              <c:tx>
                <c:rich>
                  <a:bodyPr/>
                  <a:lstStyle/>
                  <a:p>
                    <a:fld id="{AC524A7A-0EA5-4AC3-9C56-AE923ED72F14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5F6332A-D211-46B6-8EDF-6211CBB2C506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E9-440A-A1B3-127ECB002CF9}"/>
                </c:ext>
              </c:extLst>
            </c:dLbl>
            <c:dLbl>
              <c:idx val="2"/>
              <c:layout>
                <c:manualLayout>
                  <c:x val="-4.6614105414094602E-2"/>
                  <c:y val="2.6170028612749408E-2"/>
                </c:manualLayout>
              </c:layout>
              <c:tx>
                <c:rich>
                  <a:bodyPr/>
                  <a:lstStyle/>
                  <a:p>
                    <a:fld id="{A9A5A5D5-C36E-420D-B125-7E29A5A75F4A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EAAEFA78-F02A-4A89-AF73-A194C1D4BF84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E9-440A-A1B3-127ECB002CF9}"/>
                </c:ext>
              </c:extLst>
            </c:dLbl>
            <c:dLbl>
              <c:idx val="3"/>
              <c:layout>
                <c:manualLayout>
                  <c:x val="-0.11256667854066998"/>
                  <c:y val="1.3120009313522694E-2"/>
                </c:manualLayout>
              </c:layout>
              <c:tx>
                <c:rich>
                  <a:bodyPr/>
                  <a:lstStyle/>
                  <a:p>
                    <a:fld id="{59164223-B99F-474A-B0A0-BA9A3AA51377}" type="CATEGORYNAME">
                      <a:rPr lang="el-GR" smtClean="0"/>
                      <a:pPr/>
                      <a:t>[CATEGORY NAME]</a:t>
                    </a:fld>
                    <a:endParaRPr lang="el-GR" baseline="0" dirty="0"/>
                  </a:p>
                  <a:p>
                    <a:r>
                      <a:rPr lang="el-GR" baseline="0" dirty="0"/>
                      <a:t> </a:t>
                    </a:r>
                    <a:fld id="{16296172-4F88-4A61-B95C-E921AF9F0B08}" type="VALUE">
                      <a:rPr lang="el-GR" baseline="0"/>
                      <a:pPr/>
                      <a:t>[VALUE]</a:t>
                    </a:fld>
                    <a:endParaRPr lang="el-G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E9-440A-A1B3-127ECB002C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Προς τη σωστή</c:v>
                </c:pt>
                <c:pt idx="1">
                  <c:v>Ούτε-ούτε (αυθ.)</c:v>
                </c:pt>
                <c:pt idx="2">
                  <c:v>Προς τη λάθος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57.2</c:v>
                </c:pt>
                <c:pt idx="1">
                  <c:v>7.5</c:v>
                </c:pt>
                <c:pt idx="2">
                  <c:v>32.299999999999997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40A-A1B3-127ECB00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Διαχρονικά</a:t>
            </a:r>
            <a:r>
              <a:rPr lang="el-GR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στοιχεία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636929230085561E-2"/>
                  <c:y val="-6.78888021717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A-45B7-B545-357626806531}"/>
                </c:ext>
              </c:extLst>
            </c:dLbl>
            <c:dLbl>
              <c:idx val="1"/>
              <c:layout>
                <c:manualLayout>
                  <c:x val="-1.2826857621880515E-2"/>
                  <c:y val="-6.266658662010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1A-45B7-B545-357626806531}"/>
                </c:ext>
              </c:extLst>
            </c:dLbl>
            <c:dLbl>
              <c:idx val="2"/>
              <c:layout>
                <c:manualLayout>
                  <c:x val="-3.6877215662906263E-2"/>
                  <c:y val="-7.311101772345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F0-4A0F-ABE7-5D9174A03680}"/>
                </c:ext>
              </c:extLst>
            </c:dLbl>
            <c:dLbl>
              <c:idx val="3"/>
              <c:layout>
                <c:manualLayout>
                  <c:x val="-4.5394415686893931E-2"/>
                  <c:y val="-5.511537992506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95-4E6A-8755-3A891B31DFB8}"/>
                </c:ext>
              </c:extLst>
            </c:dLbl>
            <c:dLbl>
              <c:idx val="4"/>
              <c:layout>
                <c:manualLayout>
                  <c:x val="-4.323277684466089E-2"/>
                  <c:y val="-4.409230394005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3-4D38-A184-49CEA6D53DDA}"/>
                </c:ext>
              </c:extLst>
            </c:dLbl>
            <c:dLbl>
              <c:idx val="5"/>
              <c:layout>
                <c:manualLayout>
                  <c:x val="-3.6747860317961754E-2"/>
                  <c:y val="-5.5115379925069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34-4671-94D2-250884B21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Απρ-20</c:v>
                </c:pt>
                <c:pt idx="1">
                  <c:v>Σεπ-20</c:v>
                </c:pt>
                <c:pt idx="2">
                  <c:v>Δεκ-20</c:v>
                </c:pt>
                <c:pt idx="3">
                  <c:v>Ιαν-21</c:v>
                </c:pt>
                <c:pt idx="4">
                  <c:v>Μαρ-21</c:v>
                </c:pt>
                <c:pt idx="5">
                  <c:v>Μάι-21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86</c:v>
                </c:pt>
                <c:pt idx="1">
                  <c:v>57</c:v>
                </c:pt>
                <c:pt idx="2">
                  <c:v>54</c:v>
                </c:pt>
                <c:pt idx="3">
                  <c:v>51</c:v>
                </c:pt>
                <c:pt idx="4">
                  <c:v>46</c:v>
                </c:pt>
                <c:pt idx="5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1A-45B7-B545-3576268065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943294179434611E-2"/>
                  <c:y val="2.062775142911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F0-4A0F-ABE7-5D9174A03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Απρ-20</c:v>
                </c:pt>
                <c:pt idx="1">
                  <c:v>Σεπ-20</c:v>
                </c:pt>
                <c:pt idx="2">
                  <c:v>Δεκ-20</c:v>
                </c:pt>
                <c:pt idx="3">
                  <c:v>Ιαν-21</c:v>
                </c:pt>
                <c:pt idx="4">
                  <c:v>Μαρ-21</c:v>
                </c:pt>
                <c:pt idx="5">
                  <c:v>Μάι-21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</c:v>
                </c:pt>
                <c:pt idx="1">
                  <c:v>31</c:v>
                </c:pt>
                <c:pt idx="2">
                  <c:v>35</c:v>
                </c:pt>
                <c:pt idx="3">
                  <c:v>36</c:v>
                </c:pt>
                <c:pt idx="4">
                  <c:v>44</c:v>
                </c:pt>
                <c:pt idx="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1A-45B7-B545-357626806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497167"/>
        <c:axId val="1960488015"/>
      </c:lineChart>
      <c:catAx>
        <c:axId val="196049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960488015"/>
        <c:crosses val="autoZero"/>
        <c:auto val="0"/>
        <c:lblAlgn val="ctr"/>
        <c:lblOffset val="100"/>
        <c:noMultiLvlLbl val="0"/>
      </c:catAx>
      <c:valAx>
        <c:axId val="196048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0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Ανάλυση</a:t>
            </a:r>
            <a:endParaRPr lang="en-GB" sz="1400"/>
          </a:p>
        </c:rich>
      </c:tx>
      <c:layout>
        <c:manualLayout>
          <c:xMode val="edge"/>
          <c:yMode val="edge"/>
          <c:x val="0.58299988607461339"/>
          <c:y val="2.42910085779775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33375649570596932"/>
          <c:y val="0.11254477885526169"/>
          <c:w val="0.61935528853975408"/>
          <c:h val="0.78720753665111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57.2</c:v>
                </c:pt>
                <c:pt idx="2" formatCode="0">
                  <c:v>57.2</c:v>
                </c:pt>
                <c:pt idx="3" formatCode="0">
                  <c:v>57.1</c:v>
                </c:pt>
                <c:pt idx="5" formatCode="0">
                  <c:v>43.8</c:v>
                </c:pt>
                <c:pt idx="6" formatCode="0">
                  <c:v>52.3</c:v>
                </c:pt>
                <c:pt idx="7" formatCode="0">
                  <c:v>54.5</c:v>
                </c:pt>
                <c:pt idx="8" formatCode="0">
                  <c:v>56.9</c:v>
                </c:pt>
                <c:pt idx="9" formatCode="0">
                  <c:v>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F-4768-9021-66487F0A97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7.4</c:v>
                </c:pt>
                <c:pt idx="2" formatCode="0">
                  <c:v>6</c:v>
                </c:pt>
                <c:pt idx="3" formatCode="0">
                  <c:v>8.8000000000000007</c:v>
                </c:pt>
                <c:pt idx="5" formatCode="0">
                  <c:v>10.6</c:v>
                </c:pt>
                <c:pt idx="6" formatCode="0">
                  <c:v>4</c:v>
                </c:pt>
                <c:pt idx="7" formatCode="0">
                  <c:v>6.1</c:v>
                </c:pt>
                <c:pt idx="8" formatCode="0">
                  <c:v>10.199999999999999</c:v>
                </c:pt>
                <c:pt idx="9" formatCode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F-4768-9021-66487F0A97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32.299999999999997</c:v>
                </c:pt>
                <c:pt idx="2" formatCode="0">
                  <c:v>34.6</c:v>
                </c:pt>
                <c:pt idx="3" formatCode="0">
                  <c:v>30</c:v>
                </c:pt>
                <c:pt idx="5" formatCode="0">
                  <c:v>45.6</c:v>
                </c:pt>
                <c:pt idx="6" formatCode="0">
                  <c:v>41.4</c:v>
                </c:pt>
                <c:pt idx="7" formatCode="0">
                  <c:v>36</c:v>
                </c:pt>
                <c:pt idx="8" formatCode="0">
                  <c:v>29.4</c:v>
                </c:pt>
                <c:pt idx="9" formatCode="0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BF-4768-9021-66487F0A97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2.2190987872888852E-3"/>
                  <c:y val="-2.4289095900136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BF-4768-9021-66487F0A9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Σύνολο</c:v>
                </c:pt>
                <c:pt idx="2">
                  <c:v>Άνδρας</c:v>
                </c:pt>
                <c:pt idx="3">
                  <c:v>Γυναίκα</c:v>
                </c:pt>
                <c:pt idx="5">
                  <c:v>17-24* ετών</c:v>
                </c:pt>
                <c:pt idx="6">
                  <c:v>25-39 ετών</c:v>
                </c:pt>
                <c:pt idx="7">
                  <c:v>40-54 ετών</c:v>
                </c:pt>
                <c:pt idx="8">
                  <c:v>55-64 ετών</c:v>
                </c:pt>
                <c:pt idx="9">
                  <c:v>65+ ετών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 formatCode="0">
                  <c:v>3.1</c:v>
                </c:pt>
                <c:pt idx="2" formatCode="0">
                  <c:v>2.2000000000000002</c:v>
                </c:pt>
                <c:pt idx="3" formatCode="0">
                  <c:v>4.0999999999999996</c:v>
                </c:pt>
                <c:pt idx="5" formatCode="0">
                  <c:v>0</c:v>
                </c:pt>
                <c:pt idx="6" formatCode="0">
                  <c:v>2.2000000000000002</c:v>
                </c:pt>
                <c:pt idx="7" formatCode="0">
                  <c:v>3.3</c:v>
                </c:pt>
                <c:pt idx="8" formatCode="0">
                  <c:v>3.5</c:v>
                </c:pt>
                <c:pt idx="9" formatCode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BF-4768-9021-66487F0A9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99"/>
        <c:axId val="1318036672"/>
        <c:axId val="1318046240"/>
      </c:barChart>
      <c:catAx>
        <c:axId val="1318036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46240"/>
        <c:crosses val="autoZero"/>
        <c:auto val="1"/>
        <c:lblAlgn val="ctr"/>
        <c:lblOffset val="100"/>
        <c:noMultiLvlLbl val="0"/>
      </c:catAx>
      <c:valAx>
        <c:axId val="13180462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13180366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06932856113606E-2"/>
          <c:y val="0.90511013553079889"/>
          <c:w val="0.89999989516068724"/>
          <c:h val="4.800132816349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56C4D-DE96-47F2-95E1-A90C162B35FA}" type="doc">
      <dgm:prSet loTypeId="urn:microsoft.com/office/officeart/2005/8/layout/rings+Icon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B5CDBF0-C59D-4AC5-AC11-F0CDD8A7C1DC}">
      <dgm:prSet phldrT="[Text]" custT="1"/>
      <dgm:spPr>
        <a:effectLst/>
      </dgm:spPr>
      <dgm:t>
        <a:bodyPr/>
        <a:lstStyle/>
        <a:p>
          <a:r>
            <a:rPr lang="el-GR" sz="1800" b="1" dirty="0"/>
            <a:t> </a:t>
          </a:r>
          <a:r>
            <a:rPr lang="el-GR" sz="2000" b="1" dirty="0">
              <a:solidFill>
                <a:schemeClr val="tx1"/>
              </a:solidFill>
            </a:rPr>
            <a:t>1.</a:t>
          </a:r>
          <a:endParaRPr lang="el-GR" sz="1800" b="1" dirty="0">
            <a:solidFill>
              <a:schemeClr val="tx1"/>
            </a:solidFill>
          </a:endParaRPr>
        </a:p>
        <a:p>
          <a:r>
            <a:rPr lang="el-GR" sz="1800" b="1" dirty="0">
              <a:solidFill>
                <a:schemeClr val="tx1"/>
              </a:solidFill>
            </a:rPr>
            <a:t>Δημογραφικό Προφίλ</a:t>
          </a:r>
        </a:p>
      </dgm:t>
    </dgm:pt>
    <dgm:pt modelId="{FE17AA15-733A-4A09-9358-D169CE1D3E44}" type="par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16302AA9-6C63-492D-A007-5A02C1D78261}" type="sib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6894ED7-576F-4F34-9A8D-0840C54BCA02}">
      <dgm:prSet phldrT="[Text]" custT="1"/>
      <dgm:spPr>
        <a:effectLst/>
      </dgm:spPr>
      <dgm:t>
        <a:bodyPr/>
        <a:lstStyle/>
        <a:p>
          <a:r>
            <a:rPr lang="el-GR" sz="2000" b="1" dirty="0"/>
            <a:t>2.</a:t>
          </a:r>
        </a:p>
        <a:p>
          <a:r>
            <a:rPr lang="el-GR" sz="1800" b="1" dirty="0">
              <a:solidFill>
                <a:schemeClr val="tx1"/>
              </a:solidFill>
            </a:rPr>
            <a:t>Υγειονομική «ταυτότητα» του δείγματος</a:t>
          </a:r>
        </a:p>
      </dgm:t>
    </dgm:pt>
    <dgm:pt modelId="{99DD0EE8-F06F-4C2E-9F43-AFC6FD90C59D}" type="par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A33FCAA0-0975-410B-BD73-BCD1A612F957}" type="sib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6E0C98DC-33E6-4E91-83CD-B5CB0AB9CFA8}">
      <dgm:prSet phldrT="[Text]" custT="1"/>
      <dgm:spPr>
        <a:solidFill>
          <a:schemeClr val="accent1"/>
        </a:solidFill>
        <a:effectLst/>
      </dgm:spPr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3.</a:t>
          </a:r>
        </a:p>
        <a:p>
          <a:r>
            <a:rPr lang="el-GR" sz="1800" b="1" dirty="0">
              <a:solidFill>
                <a:schemeClr val="tx1"/>
              </a:solidFill>
            </a:rPr>
            <a:t>Γενικές Αντιλήψεις &amp; Γνώσεις</a:t>
          </a:r>
        </a:p>
      </dgm:t>
    </dgm:pt>
    <dgm:pt modelId="{706BB663-4C11-44AB-AB40-BE61454ECC52}" type="par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89432FEE-CE14-412C-A540-C726485492CA}" type="sib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583F76A7-FCEE-4071-9620-631C577E3EF3}">
      <dgm:prSet phldrT="[Text]" custT="1"/>
      <dgm:spPr>
        <a:effectLst/>
      </dgm:spPr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4.</a:t>
          </a:r>
        </a:p>
        <a:p>
          <a:r>
            <a:rPr lang="el-GR" sz="1800" b="1" dirty="0">
              <a:solidFill>
                <a:schemeClr val="tx1"/>
              </a:solidFill>
            </a:rPr>
            <a:t>Στάσεις και Εμπιστοσύνη στον Εμβολιασμό</a:t>
          </a:r>
        </a:p>
      </dgm:t>
    </dgm:pt>
    <dgm:pt modelId="{DD0AAAFB-0CD4-4D02-B017-CE7BDA3D3C9D}" type="par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99F5BB6-53EA-4C82-AC35-620251A9B737}" type="sib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DE747263-5EBD-47A0-AA66-13EC7A9E7BE3}">
      <dgm:prSet phldrT="[Text]" custT="1"/>
      <dgm:spPr>
        <a:solidFill>
          <a:srgbClr val="FF6699"/>
        </a:solidFill>
        <a:effectLst/>
      </dgm:spPr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5.</a:t>
          </a:r>
        </a:p>
        <a:p>
          <a:r>
            <a:rPr lang="el-GR" sz="1800" b="1" dirty="0">
              <a:solidFill>
                <a:schemeClr val="tx1"/>
              </a:solidFill>
            </a:rPr>
            <a:t>Πρόθεση Εμβολιασμού</a:t>
          </a:r>
        </a:p>
      </dgm:t>
    </dgm:pt>
    <dgm:pt modelId="{AD33CCEF-0957-4B6F-8B38-664D3C8CCDA0}" type="par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E2111007-6C6E-4811-83B3-AE8C4C74A726}" type="sib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AA3B9F8-7FA6-40CB-8195-1D48AC670E5C}" type="pres">
      <dgm:prSet presAssocID="{93356C4D-DE96-47F2-95E1-A90C162B35FA}" presName="Name0" presStyleCnt="0">
        <dgm:presLayoutVars>
          <dgm:chMax val="7"/>
          <dgm:dir/>
          <dgm:resizeHandles val="exact"/>
        </dgm:presLayoutVars>
      </dgm:prSet>
      <dgm:spPr/>
    </dgm:pt>
    <dgm:pt modelId="{F3A2197D-A5D3-42ED-91D9-93C76D5AE186}" type="pres">
      <dgm:prSet presAssocID="{93356C4D-DE96-47F2-95E1-A90C162B35FA}" presName="ellipse1" presStyleLbl="vennNode1" presStyleIdx="0" presStyleCnt="5">
        <dgm:presLayoutVars>
          <dgm:bulletEnabled val="1"/>
        </dgm:presLayoutVars>
      </dgm:prSet>
      <dgm:spPr/>
    </dgm:pt>
    <dgm:pt modelId="{E44F089B-4025-44AF-9AB6-8CBCCA11D569}" type="pres">
      <dgm:prSet presAssocID="{93356C4D-DE96-47F2-95E1-A90C162B35FA}" presName="ellipse2" presStyleLbl="vennNode1" presStyleIdx="1" presStyleCnt="5" custLinFactNeighborX="1133" custLinFactNeighborY="3041">
        <dgm:presLayoutVars>
          <dgm:bulletEnabled val="1"/>
        </dgm:presLayoutVars>
      </dgm:prSet>
      <dgm:spPr/>
    </dgm:pt>
    <dgm:pt modelId="{97781A89-CF14-4553-889F-19C9CC49361C}" type="pres">
      <dgm:prSet presAssocID="{93356C4D-DE96-47F2-95E1-A90C162B35FA}" presName="ellipse3" presStyleLbl="vennNode1" presStyleIdx="2" presStyleCnt="5">
        <dgm:presLayoutVars>
          <dgm:bulletEnabled val="1"/>
        </dgm:presLayoutVars>
      </dgm:prSet>
      <dgm:spPr/>
    </dgm:pt>
    <dgm:pt modelId="{D85E10C6-DBA2-4C2D-AAA8-B794184082FA}" type="pres">
      <dgm:prSet presAssocID="{93356C4D-DE96-47F2-95E1-A90C162B35FA}" presName="ellipse4" presStyleLbl="vennNode1" presStyleIdx="3" presStyleCnt="5">
        <dgm:presLayoutVars>
          <dgm:bulletEnabled val="1"/>
        </dgm:presLayoutVars>
      </dgm:prSet>
      <dgm:spPr/>
    </dgm:pt>
    <dgm:pt modelId="{04E64AAA-07DE-4DCB-9020-362344D61BA6}" type="pres">
      <dgm:prSet presAssocID="{93356C4D-DE96-47F2-95E1-A90C162B35FA}" presName="ellipse5" presStyleLbl="vennNode1" presStyleIdx="4" presStyleCnt="5">
        <dgm:presLayoutVars>
          <dgm:bulletEnabled val="1"/>
        </dgm:presLayoutVars>
      </dgm:prSet>
      <dgm:spPr/>
    </dgm:pt>
  </dgm:ptLst>
  <dgm:cxnLst>
    <dgm:cxn modelId="{8AE31D11-5960-4532-91E4-481F56CF2FF4}" srcId="{93356C4D-DE96-47F2-95E1-A90C162B35FA}" destId="{583F76A7-FCEE-4071-9620-631C577E3EF3}" srcOrd="3" destOrd="0" parTransId="{DD0AAAFB-0CD4-4D02-B017-CE7BDA3D3C9D}" sibTransId="{299F5BB6-53EA-4C82-AC35-620251A9B737}"/>
    <dgm:cxn modelId="{25EDD92C-712B-4FC2-B4D3-47C7E6687D59}" srcId="{93356C4D-DE96-47F2-95E1-A90C162B35FA}" destId="{6E0C98DC-33E6-4E91-83CD-B5CB0AB9CFA8}" srcOrd="2" destOrd="0" parTransId="{706BB663-4C11-44AB-AB40-BE61454ECC52}" sibTransId="{89432FEE-CE14-412C-A540-C726485492CA}"/>
    <dgm:cxn modelId="{B1EE3E31-6F7D-413F-8514-A2F62F5001B6}" srcId="{93356C4D-DE96-47F2-95E1-A90C162B35FA}" destId="{DE747263-5EBD-47A0-AA66-13EC7A9E7BE3}" srcOrd="4" destOrd="0" parTransId="{AD33CCEF-0957-4B6F-8B38-664D3C8CCDA0}" sibTransId="{E2111007-6C6E-4811-83B3-AE8C4C74A726}"/>
    <dgm:cxn modelId="{E6DB0078-B330-4122-9C52-0B8C5129DB0B}" type="presOf" srcId="{583F76A7-FCEE-4071-9620-631C577E3EF3}" destId="{D85E10C6-DBA2-4C2D-AAA8-B794184082FA}" srcOrd="0" destOrd="0" presId="urn:microsoft.com/office/officeart/2005/8/layout/rings+Icon"/>
    <dgm:cxn modelId="{0F675E82-5722-4611-A2EF-87D40162ABC3}" srcId="{93356C4D-DE96-47F2-95E1-A90C162B35FA}" destId="{9B5CDBF0-C59D-4AC5-AC11-F0CDD8A7C1DC}" srcOrd="0" destOrd="0" parTransId="{FE17AA15-733A-4A09-9358-D169CE1D3E44}" sibTransId="{16302AA9-6C63-492D-A007-5A02C1D78261}"/>
    <dgm:cxn modelId="{664EC784-F46E-41AC-B32D-A12006968B59}" type="presOf" srcId="{93356C4D-DE96-47F2-95E1-A90C162B35FA}" destId="{2AA3B9F8-7FA6-40CB-8195-1D48AC670E5C}" srcOrd="0" destOrd="0" presId="urn:microsoft.com/office/officeart/2005/8/layout/rings+Icon"/>
    <dgm:cxn modelId="{5C078791-8D10-4FF6-8283-FCAA797E4283}" type="presOf" srcId="{6E0C98DC-33E6-4E91-83CD-B5CB0AB9CFA8}" destId="{97781A89-CF14-4553-889F-19C9CC49361C}" srcOrd="0" destOrd="0" presId="urn:microsoft.com/office/officeart/2005/8/layout/rings+Icon"/>
    <dgm:cxn modelId="{516C33A0-7838-4DC1-8B6D-6A100813478D}" type="presOf" srcId="{DE747263-5EBD-47A0-AA66-13EC7A9E7BE3}" destId="{04E64AAA-07DE-4DCB-9020-362344D61BA6}" srcOrd="0" destOrd="0" presId="urn:microsoft.com/office/officeart/2005/8/layout/rings+Icon"/>
    <dgm:cxn modelId="{D91D7FA8-EE91-4D18-B09D-41809252FD8F}" type="presOf" srcId="{26894ED7-576F-4F34-9A8D-0840C54BCA02}" destId="{E44F089B-4025-44AF-9AB6-8CBCCA11D569}" srcOrd="0" destOrd="0" presId="urn:microsoft.com/office/officeart/2005/8/layout/rings+Icon"/>
    <dgm:cxn modelId="{09D92DC0-459A-44B9-8977-7E582BE035F5}" type="presOf" srcId="{9B5CDBF0-C59D-4AC5-AC11-F0CDD8A7C1DC}" destId="{F3A2197D-A5D3-42ED-91D9-93C76D5AE186}" srcOrd="0" destOrd="0" presId="urn:microsoft.com/office/officeart/2005/8/layout/rings+Icon"/>
    <dgm:cxn modelId="{FE4285C8-C62A-4AB0-8748-48E6447D835A}" srcId="{93356C4D-DE96-47F2-95E1-A90C162B35FA}" destId="{26894ED7-576F-4F34-9A8D-0840C54BCA02}" srcOrd="1" destOrd="0" parTransId="{99DD0EE8-F06F-4C2E-9F43-AFC6FD90C59D}" sibTransId="{A33FCAA0-0975-410B-BD73-BCD1A612F957}"/>
    <dgm:cxn modelId="{ED92976A-3C62-4357-8106-0D66DC924CEC}" type="presParOf" srcId="{2AA3B9F8-7FA6-40CB-8195-1D48AC670E5C}" destId="{F3A2197D-A5D3-42ED-91D9-93C76D5AE186}" srcOrd="0" destOrd="0" presId="urn:microsoft.com/office/officeart/2005/8/layout/rings+Icon"/>
    <dgm:cxn modelId="{8F4ED2A0-3372-490A-98BB-9463DA9E39D8}" type="presParOf" srcId="{2AA3B9F8-7FA6-40CB-8195-1D48AC670E5C}" destId="{E44F089B-4025-44AF-9AB6-8CBCCA11D569}" srcOrd="1" destOrd="0" presId="urn:microsoft.com/office/officeart/2005/8/layout/rings+Icon"/>
    <dgm:cxn modelId="{AF3FDAE7-19EC-4B43-8FFA-CF52D57E851A}" type="presParOf" srcId="{2AA3B9F8-7FA6-40CB-8195-1D48AC670E5C}" destId="{97781A89-CF14-4553-889F-19C9CC49361C}" srcOrd="2" destOrd="0" presId="urn:microsoft.com/office/officeart/2005/8/layout/rings+Icon"/>
    <dgm:cxn modelId="{CBBFA430-7336-473E-BF42-0975A9F8C533}" type="presParOf" srcId="{2AA3B9F8-7FA6-40CB-8195-1D48AC670E5C}" destId="{D85E10C6-DBA2-4C2D-AAA8-B794184082FA}" srcOrd="3" destOrd="0" presId="urn:microsoft.com/office/officeart/2005/8/layout/rings+Icon"/>
    <dgm:cxn modelId="{2F7BDDC5-6240-427D-8104-E9FBDF85DDAA}" type="presParOf" srcId="{2AA3B9F8-7FA6-40CB-8195-1D48AC670E5C}" destId="{04E64AAA-07DE-4DCB-9020-362344D61BA6}" srcOrd="4" destOrd="0" presId="urn:microsoft.com/office/officeart/2005/8/layout/rings+Icon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56C4D-DE96-47F2-95E1-A90C162B35FA}" type="doc">
      <dgm:prSet loTypeId="urn:microsoft.com/office/officeart/2005/8/layout/rings+Icon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B5CDBF0-C59D-4AC5-AC11-F0CDD8A7C1D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GB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GB" sz="1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l-G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endParaRPr lang="el-GR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l-GR" sz="2000" b="1" dirty="0">
              <a:solidFill>
                <a:schemeClr val="tx1"/>
              </a:solidFill>
            </a:rPr>
            <a:t>Δημογραφικό Προφίλ</a:t>
          </a:r>
          <a:endParaRPr lang="el-GR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17AA15-733A-4A09-9358-D169CE1D3E44}" type="par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16302AA9-6C63-492D-A007-5A02C1D78261}" type="sib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6894ED7-576F-4F34-9A8D-0840C54BCA0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2.</a:t>
          </a:r>
        </a:p>
        <a:p>
          <a:r>
            <a:rPr lang="el-GR" sz="1800" b="1" dirty="0">
              <a:solidFill>
                <a:schemeClr val="bg1"/>
              </a:solidFill>
            </a:rPr>
            <a:t>Υγειονομική «ταυτότητα» του δείγματος</a:t>
          </a:r>
        </a:p>
      </dgm:t>
    </dgm:pt>
    <dgm:pt modelId="{99DD0EE8-F06F-4C2E-9F43-AFC6FD90C59D}" type="par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A33FCAA0-0975-410B-BD73-BCD1A612F957}" type="sib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6E0C98DC-33E6-4E91-83CD-B5CB0AB9CFA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3.</a:t>
          </a:r>
        </a:p>
        <a:p>
          <a:r>
            <a:rPr lang="el-GR" sz="1800" b="1" dirty="0">
              <a:solidFill>
                <a:schemeClr val="bg1"/>
              </a:solidFill>
            </a:rPr>
            <a:t>Γενικές Αντιλήψεις &amp; Γνώσεις</a:t>
          </a:r>
        </a:p>
      </dgm:t>
    </dgm:pt>
    <dgm:pt modelId="{706BB663-4C11-44AB-AB40-BE61454ECC52}" type="par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89432FEE-CE14-412C-A540-C726485492CA}" type="sib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583F76A7-FCEE-4071-9620-631C577E3EF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4.</a:t>
          </a:r>
        </a:p>
        <a:p>
          <a:r>
            <a:rPr lang="el-GR" sz="1800" b="1" dirty="0">
              <a:solidFill>
                <a:schemeClr val="bg1"/>
              </a:solidFill>
            </a:rPr>
            <a:t>Στάσεις και Εμπιστοσύνη στον Εμβολιασμό</a:t>
          </a:r>
        </a:p>
      </dgm:t>
    </dgm:pt>
    <dgm:pt modelId="{DD0AAAFB-0CD4-4D02-B017-CE7BDA3D3C9D}" type="par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99F5BB6-53EA-4C82-AC35-620251A9B737}" type="sib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DE747263-5EBD-47A0-AA66-13EC7A9E7BE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5.</a:t>
          </a:r>
        </a:p>
        <a:p>
          <a:r>
            <a:rPr lang="el-GR" sz="1800" b="1" dirty="0">
              <a:solidFill>
                <a:schemeClr val="bg1"/>
              </a:solidFill>
            </a:rPr>
            <a:t>Πρόθεση Εμβολιασμού</a:t>
          </a:r>
        </a:p>
      </dgm:t>
    </dgm:pt>
    <dgm:pt modelId="{AD33CCEF-0957-4B6F-8B38-664D3C8CCDA0}" type="par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E2111007-6C6E-4811-83B3-AE8C4C74A726}" type="sib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AA3B9F8-7FA6-40CB-8195-1D48AC670E5C}" type="pres">
      <dgm:prSet presAssocID="{93356C4D-DE96-47F2-95E1-A90C162B35FA}" presName="Name0" presStyleCnt="0">
        <dgm:presLayoutVars>
          <dgm:chMax val="7"/>
          <dgm:dir/>
          <dgm:resizeHandles val="exact"/>
        </dgm:presLayoutVars>
      </dgm:prSet>
      <dgm:spPr/>
    </dgm:pt>
    <dgm:pt modelId="{F3A2197D-A5D3-42ED-91D9-93C76D5AE186}" type="pres">
      <dgm:prSet presAssocID="{93356C4D-DE96-47F2-95E1-A90C162B35FA}" presName="ellipse1" presStyleLbl="vennNode1" presStyleIdx="0" presStyleCnt="5" custScaleX="146410" custScaleY="146410" custLinFactNeighborX="3284" custLinFactNeighborY="875">
        <dgm:presLayoutVars>
          <dgm:bulletEnabled val="1"/>
        </dgm:presLayoutVars>
      </dgm:prSet>
      <dgm:spPr/>
    </dgm:pt>
    <dgm:pt modelId="{E44F089B-4025-44AF-9AB6-8CBCCA11D569}" type="pres">
      <dgm:prSet presAssocID="{93356C4D-DE96-47F2-95E1-A90C162B35FA}" presName="ellipse2" presStyleLbl="vennNode1" presStyleIdx="1" presStyleCnt="5" custScaleX="90910" custScaleY="90910">
        <dgm:presLayoutVars>
          <dgm:bulletEnabled val="1"/>
        </dgm:presLayoutVars>
      </dgm:prSet>
      <dgm:spPr/>
    </dgm:pt>
    <dgm:pt modelId="{97781A89-CF14-4553-889F-19C9CC49361C}" type="pres">
      <dgm:prSet presAssocID="{93356C4D-DE96-47F2-95E1-A90C162B35FA}" presName="ellipse3" presStyleLbl="vennNode1" presStyleIdx="2" presStyleCnt="5" custScaleX="90910" custScaleY="90910">
        <dgm:presLayoutVars>
          <dgm:bulletEnabled val="1"/>
        </dgm:presLayoutVars>
      </dgm:prSet>
      <dgm:spPr/>
    </dgm:pt>
    <dgm:pt modelId="{D85E10C6-DBA2-4C2D-AAA8-B794184082FA}" type="pres">
      <dgm:prSet presAssocID="{93356C4D-DE96-47F2-95E1-A90C162B35FA}" presName="ellipse4" presStyleLbl="vennNode1" presStyleIdx="3" presStyleCnt="5" custScaleX="90910" custScaleY="90910">
        <dgm:presLayoutVars>
          <dgm:bulletEnabled val="1"/>
        </dgm:presLayoutVars>
      </dgm:prSet>
      <dgm:spPr/>
    </dgm:pt>
    <dgm:pt modelId="{04E64AAA-07DE-4DCB-9020-362344D61BA6}" type="pres">
      <dgm:prSet presAssocID="{93356C4D-DE96-47F2-95E1-A90C162B35FA}" presName="ellipse5" presStyleLbl="vennNode1" presStyleIdx="4" presStyleCnt="5" custScaleX="90910" custScaleY="90910">
        <dgm:presLayoutVars>
          <dgm:bulletEnabled val="1"/>
        </dgm:presLayoutVars>
      </dgm:prSet>
      <dgm:spPr/>
    </dgm:pt>
  </dgm:ptLst>
  <dgm:cxnLst>
    <dgm:cxn modelId="{8AE31D11-5960-4532-91E4-481F56CF2FF4}" srcId="{93356C4D-DE96-47F2-95E1-A90C162B35FA}" destId="{583F76A7-FCEE-4071-9620-631C577E3EF3}" srcOrd="3" destOrd="0" parTransId="{DD0AAAFB-0CD4-4D02-B017-CE7BDA3D3C9D}" sibTransId="{299F5BB6-53EA-4C82-AC35-620251A9B737}"/>
    <dgm:cxn modelId="{25EDD92C-712B-4FC2-B4D3-47C7E6687D59}" srcId="{93356C4D-DE96-47F2-95E1-A90C162B35FA}" destId="{6E0C98DC-33E6-4E91-83CD-B5CB0AB9CFA8}" srcOrd="2" destOrd="0" parTransId="{706BB663-4C11-44AB-AB40-BE61454ECC52}" sibTransId="{89432FEE-CE14-412C-A540-C726485492CA}"/>
    <dgm:cxn modelId="{B1EE3E31-6F7D-413F-8514-A2F62F5001B6}" srcId="{93356C4D-DE96-47F2-95E1-A90C162B35FA}" destId="{DE747263-5EBD-47A0-AA66-13EC7A9E7BE3}" srcOrd="4" destOrd="0" parTransId="{AD33CCEF-0957-4B6F-8B38-664D3C8CCDA0}" sibTransId="{E2111007-6C6E-4811-83B3-AE8C4C74A726}"/>
    <dgm:cxn modelId="{E6DB0078-B330-4122-9C52-0B8C5129DB0B}" type="presOf" srcId="{583F76A7-FCEE-4071-9620-631C577E3EF3}" destId="{D85E10C6-DBA2-4C2D-AAA8-B794184082FA}" srcOrd="0" destOrd="0" presId="urn:microsoft.com/office/officeart/2005/8/layout/rings+Icon"/>
    <dgm:cxn modelId="{0F675E82-5722-4611-A2EF-87D40162ABC3}" srcId="{93356C4D-DE96-47F2-95E1-A90C162B35FA}" destId="{9B5CDBF0-C59D-4AC5-AC11-F0CDD8A7C1DC}" srcOrd="0" destOrd="0" parTransId="{FE17AA15-733A-4A09-9358-D169CE1D3E44}" sibTransId="{16302AA9-6C63-492D-A007-5A02C1D78261}"/>
    <dgm:cxn modelId="{664EC784-F46E-41AC-B32D-A12006968B59}" type="presOf" srcId="{93356C4D-DE96-47F2-95E1-A90C162B35FA}" destId="{2AA3B9F8-7FA6-40CB-8195-1D48AC670E5C}" srcOrd="0" destOrd="0" presId="urn:microsoft.com/office/officeart/2005/8/layout/rings+Icon"/>
    <dgm:cxn modelId="{5C078791-8D10-4FF6-8283-FCAA797E4283}" type="presOf" srcId="{6E0C98DC-33E6-4E91-83CD-B5CB0AB9CFA8}" destId="{97781A89-CF14-4553-889F-19C9CC49361C}" srcOrd="0" destOrd="0" presId="urn:microsoft.com/office/officeart/2005/8/layout/rings+Icon"/>
    <dgm:cxn modelId="{516C33A0-7838-4DC1-8B6D-6A100813478D}" type="presOf" srcId="{DE747263-5EBD-47A0-AA66-13EC7A9E7BE3}" destId="{04E64AAA-07DE-4DCB-9020-362344D61BA6}" srcOrd="0" destOrd="0" presId="urn:microsoft.com/office/officeart/2005/8/layout/rings+Icon"/>
    <dgm:cxn modelId="{D91D7FA8-EE91-4D18-B09D-41809252FD8F}" type="presOf" srcId="{26894ED7-576F-4F34-9A8D-0840C54BCA02}" destId="{E44F089B-4025-44AF-9AB6-8CBCCA11D569}" srcOrd="0" destOrd="0" presId="urn:microsoft.com/office/officeart/2005/8/layout/rings+Icon"/>
    <dgm:cxn modelId="{09D92DC0-459A-44B9-8977-7E582BE035F5}" type="presOf" srcId="{9B5CDBF0-C59D-4AC5-AC11-F0CDD8A7C1DC}" destId="{F3A2197D-A5D3-42ED-91D9-93C76D5AE186}" srcOrd="0" destOrd="0" presId="urn:microsoft.com/office/officeart/2005/8/layout/rings+Icon"/>
    <dgm:cxn modelId="{FE4285C8-C62A-4AB0-8748-48E6447D835A}" srcId="{93356C4D-DE96-47F2-95E1-A90C162B35FA}" destId="{26894ED7-576F-4F34-9A8D-0840C54BCA02}" srcOrd="1" destOrd="0" parTransId="{99DD0EE8-F06F-4C2E-9F43-AFC6FD90C59D}" sibTransId="{A33FCAA0-0975-410B-BD73-BCD1A612F957}"/>
    <dgm:cxn modelId="{ED92976A-3C62-4357-8106-0D66DC924CEC}" type="presParOf" srcId="{2AA3B9F8-7FA6-40CB-8195-1D48AC670E5C}" destId="{F3A2197D-A5D3-42ED-91D9-93C76D5AE186}" srcOrd="0" destOrd="0" presId="urn:microsoft.com/office/officeart/2005/8/layout/rings+Icon"/>
    <dgm:cxn modelId="{8F4ED2A0-3372-490A-98BB-9463DA9E39D8}" type="presParOf" srcId="{2AA3B9F8-7FA6-40CB-8195-1D48AC670E5C}" destId="{E44F089B-4025-44AF-9AB6-8CBCCA11D569}" srcOrd="1" destOrd="0" presId="urn:microsoft.com/office/officeart/2005/8/layout/rings+Icon"/>
    <dgm:cxn modelId="{AF3FDAE7-19EC-4B43-8FFA-CF52D57E851A}" type="presParOf" srcId="{2AA3B9F8-7FA6-40CB-8195-1D48AC670E5C}" destId="{97781A89-CF14-4553-889F-19C9CC49361C}" srcOrd="2" destOrd="0" presId="urn:microsoft.com/office/officeart/2005/8/layout/rings+Icon"/>
    <dgm:cxn modelId="{CBBFA430-7336-473E-BF42-0975A9F8C533}" type="presParOf" srcId="{2AA3B9F8-7FA6-40CB-8195-1D48AC670E5C}" destId="{D85E10C6-DBA2-4C2D-AAA8-B794184082FA}" srcOrd="3" destOrd="0" presId="urn:microsoft.com/office/officeart/2005/8/layout/rings+Icon"/>
    <dgm:cxn modelId="{2F7BDDC5-6240-427D-8104-E9FBDF85DDAA}" type="presParOf" srcId="{2AA3B9F8-7FA6-40CB-8195-1D48AC670E5C}" destId="{04E64AAA-07DE-4DCB-9020-362344D61BA6}" srcOrd="4" destOrd="0" presId="urn:microsoft.com/office/officeart/2005/8/layout/rings+Icon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56C4D-DE96-47F2-95E1-A90C162B35FA}" type="doc">
      <dgm:prSet loTypeId="urn:microsoft.com/office/officeart/2005/8/layout/rings+Icon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B5CDBF0-C59D-4AC5-AC11-F0CDD8A7C1DC}">
      <dgm:prSet phldrT="[Text]" custT="1"/>
      <dgm:spPr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 </a:t>
          </a:r>
          <a:r>
            <a:rPr 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r>
            <a:rPr lang="el-GR" sz="2000" b="1" dirty="0">
              <a:solidFill>
                <a:schemeClr val="bg1"/>
              </a:solidFill>
            </a:rPr>
            <a:t>Δημογραφικό Προφίλ</a:t>
          </a:r>
          <a:endParaRPr lang="el-GR" sz="1800" b="1" dirty="0">
            <a:solidFill>
              <a:schemeClr val="bg1"/>
            </a:solidFill>
          </a:endParaRPr>
        </a:p>
      </dgm:t>
    </dgm:pt>
    <dgm:pt modelId="{FE17AA15-733A-4A09-9358-D169CE1D3E44}" type="par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16302AA9-6C63-492D-A007-5A02C1D78261}" type="sib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6894ED7-576F-4F34-9A8D-0840C54BCA0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</a:p>
        <a:p>
          <a:r>
            <a:rPr lang="el-GR" sz="2000" b="1" dirty="0">
              <a:solidFill>
                <a:schemeClr val="tx1"/>
              </a:solidFill>
            </a:rPr>
            <a:t>Υγειονομική «ταυτότητα» του δείγματος</a:t>
          </a:r>
          <a:endParaRPr lang="el-GR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D0EE8-F06F-4C2E-9F43-AFC6FD90C59D}" type="par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A33FCAA0-0975-410B-BD73-BCD1A612F957}" type="sib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6E0C98DC-33E6-4E91-83CD-B5CB0AB9CFA8}">
      <dgm:prSet phldrT="[Text]" custT="1"/>
      <dgm:spPr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3.</a:t>
          </a:r>
        </a:p>
        <a:p>
          <a:r>
            <a:rPr lang="el-GR" sz="1800" b="1" dirty="0">
              <a:solidFill>
                <a:schemeClr val="bg1"/>
              </a:solidFill>
            </a:rPr>
            <a:t>Γενικές Αντιλήψεις &amp; Γνώσεις</a:t>
          </a:r>
        </a:p>
      </dgm:t>
    </dgm:pt>
    <dgm:pt modelId="{706BB663-4C11-44AB-AB40-BE61454ECC52}" type="par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89432FEE-CE14-412C-A540-C726485492CA}" type="sib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583F76A7-FCEE-4071-9620-631C577E3EF3}">
      <dgm:prSet phldrT="[Text]" custT="1"/>
      <dgm:spPr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4.</a:t>
          </a:r>
        </a:p>
        <a:p>
          <a:r>
            <a:rPr lang="el-GR" sz="1800" b="1" dirty="0">
              <a:solidFill>
                <a:schemeClr val="bg1"/>
              </a:solidFill>
            </a:rPr>
            <a:t>Στάσεις και Εμπιστοσύνη στον Εμβολιασμό</a:t>
          </a:r>
        </a:p>
      </dgm:t>
    </dgm:pt>
    <dgm:pt modelId="{DD0AAAFB-0CD4-4D02-B017-CE7BDA3D3C9D}" type="par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99F5BB6-53EA-4C82-AC35-620251A9B737}" type="sib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DE747263-5EBD-47A0-AA66-13EC7A9E7BE3}">
      <dgm:prSet phldrT="[Text]" custT="1"/>
      <dgm:spPr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5.</a:t>
          </a:r>
        </a:p>
        <a:p>
          <a:r>
            <a:rPr lang="el-GR" sz="1800" b="1" dirty="0">
              <a:solidFill>
                <a:schemeClr val="bg1"/>
              </a:solidFill>
            </a:rPr>
            <a:t>Πρόθεση Εμβολιασμού</a:t>
          </a:r>
        </a:p>
      </dgm:t>
    </dgm:pt>
    <dgm:pt modelId="{AD33CCEF-0957-4B6F-8B38-664D3C8CCDA0}" type="par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E2111007-6C6E-4811-83B3-AE8C4C74A726}" type="sib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B256B40-9EF7-4ACE-AB9B-91C61112B48A}">
      <dgm:prSet phldrT="[Text]" custT="1"/>
      <dgm:spPr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6.</a:t>
          </a:r>
        </a:p>
        <a:p>
          <a:r>
            <a:rPr lang="el-GR" sz="1800" b="1" dirty="0">
              <a:solidFill>
                <a:schemeClr val="bg1"/>
              </a:solidFill>
            </a:rPr>
            <a:t>Βασικά Συμπεράσματα</a:t>
          </a:r>
        </a:p>
      </dgm:t>
    </dgm:pt>
    <dgm:pt modelId="{0CA28ED9-34D9-4979-87A0-ACA424B12011}" type="parTrans" cxnId="{4949683D-A3A8-421F-BEB6-FFC44E779FBB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C2686868-3E50-4AB5-94FE-B50B0A16CA5A}" type="sibTrans" cxnId="{4949683D-A3A8-421F-BEB6-FFC44E779FBB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AA3B9F8-7FA6-40CB-8195-1D48AC670E5C}" type="pres">
      <dgm:prSet presAssocID="{93356C4D-DE96-47F2-95E1-A90C162B35FA}" presName="Name0" presStyleCnt="0">
        <dgm:presLayoutVars>
          <dgm:chMax val="7"/>
          <dgm:dir/>
          <dgm:resizeHandles val="exact"/>
        </dgm:presLayoutVars>
      </dgm:prSet>
      <dgm:spPr/>
    </dgm:pt>
    <dgm:pt modelId="{F3A2197D-A5D3-42ED-91D9-93C76D5AE186}" type="pres">
      <dgm:prSet presAssocID="{93356C4D-DE96-47F2-95E1-A90C162B35FA}" presName="ellipse1" presStyleLbl="vennNode1" presStyleIdx="0" presStyleCnt="6" custScaleX="88692" custScaleY="88688">
        <dgm:presLayoutVars>
          <dgm:bulletEnabled val="1"/>
        </dgm:presLayoutVars>
      </dgm:prSet>
      <dgm:spPr/>
    </dgm:pt>
    <dgm:pt modelId="{E44F089B-4025-44AF-9AB6-8CBCCA11D569}" type="pres">
      <dgm:prSet presAssocID="{93356C4D-DE96-47F2-95E1-A90C162B35FA}" presName="ellipse2" presStyleLbl="vennNode1" presStyleIdx="1" presStyleCnt="6" custScaleX="142833" custScaleY="142826" custLinFactNeighborX="-2888" custLinFactNeighborY="-37">
        <dgm:presLayoutVars>
          <dgm:bulletEnabled val="1"/>
        </dgm:presLayoutVars>
      </dgm:prSet>
      <dgm:spPr/>
    </dgm:pt>
    <dgm:pt modelId="{97781A89-CF14-4553-889F-19C9CC49361C}" type="pres">
      <dgm:prSet presAssocID="{93356C4D-DE96-47F2-95E1-A90C162B35FA}" presName="ellipse3" presStyleLbl="vennNode1" presStyleIdx="2" presStyleCnt="6" custScaleX="88692" custScaleY="88688">
        <dgm:presLayoutVars>
          <dgm:bulletEnabled val="1"/>
        </dgm:presLayoutVars>
      </dgm:prSet>
      <dgm:spPr/>
    </dgm:pt>
    <dgm:pt modelId="{D85E10C6-DBA2-4C2D-AAA8-B794184082FA}" type="pres">
      <dgm:prSet presAssocID="{93356C4D-DE96-47F2-95E1-A90C162B35FA}" presName="ellipse4" presStyleLbl="vennNode1" presStyleIdx="3" presStyleCnt="6" custScaleX="88692" custScaleY="88688">
        <dgm:presLayoutVars>
          <dgm:bulletEnabled val="1"/>
        </dgm:presLayoutVars>
      </dgm:prSet>
      <dgm:spPr/>
    </dgm:pt>
    <dgm:pt modelId="{04E64AAA-07DE-4DCB-9020-362344D61BA6}" type="pres">
      <dgm:prSet presAssocID="{93356C4D-DE96-47F2-95E1-A90C162B35FA}" presName="ellipse5" presStyleLbl="vennNode1" presStyleIdx="4" presStyleCnt="6" custScaleX="88692" custScaleY="88688">
        <dgm:presLayoutVars>
          <dgm:bulletEnabled val="1"/>
        </dgm:presLayoutVars>
      </dgm:prSet>
      <dgm:spPr/>
    </dgm:pt>
    <dgm:pt modelId="{C3D3DA2E-89C7-479B-8BBD-FFCA117346C9}" type="pres">
      <dgm:prSet presAssocID="{93356C4D-DE96-47F2-95E1-A90C162B35FA}" presName="ellipse6" presStyleLbl="vennNode1" presStyleIdx="5" presStyleCnt="6" custScaleX="88692" custScaleY="88688">
        <dgm:presLayoutVars>
          <dgm:bulletEnabled val="1"/>
        </dgm:presLayoutVars>
      </dgm:prSet>
      <dgm:spPr/>
    </dgm:pt>
  </dgm:ptLst>
  <dgm:cxnLst>
    <dgm:cxn modelId="{8AE31D11-5960-4532-91E4-481F56CF2FF4}" srcId="{93356C4D-DE96-47F2-95E1-A90C162B35FA}" destId="{583F76A7-FCEE-4071-9620-631C577E3EF3}" srcOrd="3" destOrd="0" parTransId="{DD0AAAFB-0CD4-4D02-B017-CE7BDA3D3C9D}" sibTransId="{299F5BB6-53EA-4C82-AC35-620251A9B737}"/>
    <dgm:cxn modelId="{25EDD92C-712B-4FC2-B4D3-47C7E6687D59}" srcId="{93356C4D-DE96-47F2-95E1-A90C162B35FA}" destId="{6E0C98DC-33E6-4E91-83CD-B5CB0AB9CFA8}" srcOrd="2" destOrd="0" parTransId="{706BB663-4C11-44AB-AB40-BE61454ECC52}" sibTransId="{89432FEE-CE14-412C-A540-C726485492CA}"/>
    <dgm:cxn modelId="{B1EE3E31-6F7D-413F-8514-A2F62F5001B6}" srcId="{93356C4D-DE96-47F2-95E1-A90C162B35FA}" destId="{DE747263-5EBD-47A0-AA66-13EC7A9E7BE3}" srcOrd="4" destOrd="0" parTransId="{AD33CCEF-0957-4B6F-8B38-664D3C8CCDA0}" sibTransId="{E2111007-6C6E-4811-83B3-AE8C4C74A726}"/>
    <dgm:cxn modelId="{4949683D-A3A8-421F-BEB6-FFC44E779FBB}" srcId="{93356C4D-DE96-47F2-95E1-A90C162B35FA}" destId="{2B256B40-9EF7-4ACE-AB9B-91C61112B48A}" srcOrd="5" destOrd="0" parTransId="{0CA28ED9-34D9-4979-87A0-ACA424B12011}" sibTransId="{C2686868-3E50-4AB5-94FE-B50B0A16CA5A}"/>
    <dgm:cxn modelId="{EFEDB35A-1784-4234-BC9F-3C123B825EA3}" type="presOf" srcId="{2B256B40-9EF7-4ACE-AB9B-91C61112B48A}" destId="{C3D3DA2E-89C7-479B-8BBD-FFCA117346C9}" srcOrd="0" destOrd="0" presId="urn:microsoft.com/office/officeart/2005/8/layout/rings+Icon"/>
    <dgm:cxn modelId="{E6DB0078-B330-4122-9C52-0B8C5129DB0B}" type="presOf" srcId="{583F76A7-FCEE-4071-9620-631C577E3EF3}" destId="{D85E10C6-DBA2-4C2D-AAA8-B794184082FA}" srcOrd="0" destOrd="0" presId="urn:microsoft.com/office/officeart/2005/8/layout/rings+Icon"/>
    <dgm:cxn modelId="{0F675E82-5722-4611-A2EF-87D40162ABC3}" srcId="{93356C4D-DE96-47F2-95E1-A90C162B35FA}" destId="{9B5CDBF0-C59D-4AC5-AC11-F0CDD8A7C1DC}" srcOrd="0" destOrd="0" parTransId="{FE17AA15-733A-4A09-9358-D169CE1D3E44}" sibTransId="{16302AA9-6C63-492D-A007-5A02C1D78261}"/>
    <dgm:cxn modelId="{664EC784-F46E-41AC-B32D-A12006968B59}" type="presOf" srcId="{93356C4D-DE96-47F2-95E1-A90C162B35FA}" destId="{2AA3B9F8-7FA6-40CB-8195-1D48AC670E5C}" srcOrd="0" destOrd="0" presId="urn:microsoft.com/office/officeart/2005/8/layout/rings+Icon"/>
    <dgm:cxn modelId="{5C078791-8D10-4FF6-8283-FCAA797E4283}" type="presOf" srcId="{6E0C98DC-33E6-4E91-83CD-B5CB0AB9CFA8}" destId="{97781A89-CF14-4553-889F-19C9CC49361C}" srcOrd="0" destOrd="0" presId="urn:microsoft.com/office/officeart/2005/8/layout/rings+Icon"/>
    <dgm:cxn modelId="{516C33A0-7838-4DC1-8B6D-6A100813478D}" type="presOf" srcId="{DE747263-5EBD-47A0-AA66-13EC7A9E7BE3}" destId="{04E64AAA-07DE-4DCB-9020-362344D61BA6}" srcOrd="0" destOrd="0" presId="urn:microsoft.com/office/officeart/2005/8/layout/rings+Icon"/>
    <dgm:cxn modelId="{D91D7FA8-EE91-4D18-B09D-41809252FD8F}" type="presOf" srcId="{26894ED7-576F-4F34-9A8D-0840C54BCA02}" destId="{E44F089B-4025-44AF-9AB6-8CBCCA11D569}" srcOrd="0" destOrd="0" presId="urn:microsoft.com/office/officeart/2005/8/layout/rings+Icon"/>
    <dgm:cxn modelId="{09D92DC0-459A-44B9-8977-7E582BE035F5}" type="presOf" srcId="{9B5CDBF0-C59D-4AC5-AC11-F0CDD8A7C1DC}" destId="{F3A2197D-A5D3-42ED-91D9-93C76D5AE186}" srcOrd="0" destOrd="0" presId="urn:microsoft.com/office/officeart/2005/8/layout/rings+Icon"/>
    <dgm:cxn modelId="{FE4285C8-C62A-4AB0-8748-48E6447D835A}" srcId="{93356C4D-DE96-47F2-95E1-A90C162B35FA}" destId="{26894ED7-576F-4F34-9A8D-0840C54BCA02}" srcOrd="1" destOrd="0" parTransId="{99DD0EE8-F06F-4C2E-9F43-AFC6FD90C59D}" sibTransId="{A33FCAA0-0975-410B-BD73-BCD1A612F957}"/>
    <dgm:cxn modelId="{ED92976A-3C62-4357-8106-0D66DC924CEC}" type="presParOf" srcId="{2AA3B9F8-7FA6-40CB-8195-1D48AC670E5C}" destId="{F3A2197D-A5D3-42ED-91D9-93C76D5AE186}" srcOrd="0" destOrd="0" presId="urn:microsoft.com/office/officeart/2005/8/layout/rings+Icon"/>
    <dgm:cxn modelId="{8F4ED2A0-3372-490A-98BB-9463DA9E39D8}" type="presParOf" srcId="{2AA3B9F8-7FA6-40CB-8195-1D48AC670E5C}" destId="{E44F089B-4025-44AF-9AB6-8CBCCA11D569}" srcOrd="1" destOrd="0" presId="urn:microsoft.com/office/officeart/2005/8/layout/rings+Icon"/>
    <dgm:cxn modelId="{AF3FDAE7-19EC-4B43-8FFA-CF52D57E851A}" type="presParOf" srcId="{2AA3B9F8-7FA6-40CB-8195-1D48AC670E5C}" destId="{97781A89-CF14-4553-889F-19C9CC49361C}" srcOrd="2" destOrd="0" presId="urn:microsoft.com/office/officeart/2005/8/layout/rings+Icon"/>
    <dgm:cxn modelId="{CBBFA430-7336-473E-BF42-0975A9F8C533}" type="presParOf" srcId="{2AA3B9F8-7FA6-40CB-8195-1D48AC670E5C}" destId="{D85E10C6-DBA2-4C2D-AAA8-B794184082FA}" srcOrd="3" destOrd="0" presId="urn:microsoft.com/office/officeart/2005/8/layout/rings+Icon"/>
    <dgm:cxn modelId="{2F7BDDC5-6240-427D-8104-E9FBDF85DDAA}" type="presParOf" srcId="{2AA3B9F8-7FA6-40CB-8195-1D48AC670E5C}" destId="{04E64AAA-07DE-4DCB-9020-362344D61BA6}" srcOrd="4" destOrd="0" presId="urn:microsoft.com/office/officeart/2005/8/layout/rings+Icon"/>
    <dgm:cxn modelId="{0950D884-4B12-40DF-8883-39982CBB0586}" type="presParOf" srcId="{2AA3B9F8-7FA6-40CB-8195-1D48AC670E5C}" destId="{C3D3DA2E-89C7-479B-8BBD-FFCA117346C9}" srcOrd="5" destOrd="0" presId="urn:microsoft.com/office/officeart/2005/8/layout/rings+Icon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56C4D-DE96-47F2-95E1-A90C162B35FA}" type="doc">
      <dgm:prSet loTypeId="urn:microsoft.com/office/officeart/2005/8/layout/rings+Icon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B5CDBF0-C59D-4AC5-AC11-F0CDD8A7C1DC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 </a:t>
          </a:r>
          <a:r>
            <a:rPr 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r>
            <a:rPr lang="el-GR" sz="2000" b="1" dirty="0">
              <a:solidFill>
                <a:schemeClr val="bg1"/>
              </a:solidFill>
            </a:rPr>
            <a:t>Δημογραφικό Προφίλ</a:t>
          </a:r>
          <a:endParaRPr lang="el-GR" sz="1800" b="1" dirty="0">
            <a:solidFill>
              <a:schemeClr val="bg1"/>
            </a:solidFill>
          </a:endParaRPr>
        </a:p>
      </dgm:t>
    </dgm:pt>
    <dgm:pt modelId="{FE17AA15-733A-4A09-9358-D169CE1D3E44}" type="par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16302AA9-6C63-492D-A007-5A02C1D78261}" type="sib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6894ED7-576F-4F34-9A8D-0840C54BCA02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2.</a:t>
          </a:r>
        </a:p>
        <a:p>
          <a:r>
            <a:rPr lang="el-GR" sz="2000" b="1" dirty="0">
              <a:solidFill>
                <a:schemeClr val="bg1"/>
              </a:solidFill>
            </a:rPr>
            <a:t>Υγειονομική «ταυτότητα» του δείγματος</a:t>
          </a:r>
          <a:endParaRPr lang="el-GR" sz="1800" b="1" dirty="0">
            <a:solidFill>
              <a:schemeClr val="bg1"/>
            </a:solidFill>
          </a:endParaRPr>
        </a:p>
      </dgm:t>
    </dgm:pt>
    <dgm:pt modelId="{99DD0EE8-F06F-4C2E-9F43-AFC6FD90C59D}" type="par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A33FCAA0-0975-410B-BD73-BCD1A612F957}" type="sib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6E0C98DC-33E6-4E91-83CD-B5CB0AB9CFA8}">
      <dgm:prSet phldrT="[Text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endParaRPr lang="en-GB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</a:p>
        <a:p>
          <a:r>
            <a:rPr lang="el-GR" sz="2400" b="1" dirty="0">
              <a:solidFill>
                <a:schemeClr val="tx1"/>
              </a:solidFill>
            </a:rPr>
            <a:t>Γενικές Αντιλήψεις &amp; Γνώσεις</a:t>
          </a:r>
          <a:endParaRPr lang="el-GR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6BB663-4C11-44AB-AB40-BE61454ECC52}" type="par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89432FEE-CE14-412C-A540-C726485492CA}" type="sib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583F76A7-FCEE-4071-9620-631C577E3EF3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4.</a:t>
          </a:r>
        </a:p>
        <a:p>
          <a:r>
            <a:rPr lang="el-GR" sz="2000" b="1" dirty="0">
              <a:solidFill>
                <a:schemeClr val="bg1"/>
              </a:solidFill>
            </a:rPr>
            <a:t>Στάσεις και Εμπιστοσύνη στον Εμβολιασμό</a:t>
          </a:r>
          <a:endParaRPr lang="el-GR" sz="1800" b="1" dirty="0">
            <a:solidFill>
              <a:schemeClr val="bg1"/>
            </a:solidFill>
          </a:endParaRPr>
        </a:p>
      </dgm:t>
    </dgm:pt>
    <dgm:pt modelId="{DD0AAAFB-0CD4-4D02-B017-CE7BDA3D3C9D}" type="par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99F5BB6-53EA-4C82-AC35-620251A9B737}" type="sib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DE747263-5EBD-47A0-AA66-13EC7A9E7BE3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5.</a:t>
          </a:r>
        </a:p>
        <a:p>
          <a:r>
            <a:rPr lang="el-GR" sz="2000" b="1" dirty="0">
              <a:solidFill>
                <a:schemeClr val="bg1"/>
              </a:solidFill>
            </a:rPr>
            <a:t>Πρόθεση Εμβολιασμού</a:t>
          </a:r>
          <a:endParaRPr lang="el-GR" sz="1800" b="1" dirty="0">
            <a:solidFill>
              <a:schemeClr val="bg1"/>
            </a:solidFill>
          </a:endParaRPr>
        </a:p>
      </dgm:t>
    </dgm:pt>
    <dgm:pt modelId="{AD33CCEF-0957-4B6F-8B38-664D3C8CCDA0}" type="par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E2111007-6C6E-4811-83B3-AE8C4C74A726}" type="sib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AA3B9F8-7FA6-40CB-8195-1D48AC670E5C}" type="pres">
      <dgm:prSet presAssocID="{93356C4D-DE96-47F2-95E1-A90C162B35FA}" presName="Name0" presStyleCnt="0">
        <dgm:presLayoutVars>
          <dgm:chMax val="7"/>
          <dgm:dir/>
          <dgm:resizeHandles val="exact"/>
        </dgm:presLayoutVars>
      </dgm:prSet>
      <dgm:spPr/>
    </dgm:pt>
    <dgm:pt modelId="{F3A2197D-A5D3-42ED-91D9-93C76D5AE186}" type="pres">
      <dgm:prSet presAssocID="{93356C4D-DE96-47F2-95E1-A90C162B35FA}" presName="ellipse1" presStyleLbl="vennNode1" presStyleIdx="0" presStyleCnt="5" custScaleX="88884" custScaleY="88879">
        <dgm:presLayoutVars>
          <dgm:bulletEnabled val="1"/>
        </dgm:presLayoutVars>
      </dgm:prSet>
      <dgm:spPr/>
    </dgm:pt>
    <dgm:pt modelId="{E44F089B-4025-44AF-9AB6-8CBCCA11D569}" type="pres">
      <dgm:prSet presAssocID="{93356C4D-DE96-47F2-95E1-A90C162B35FA}" presName="ellipse2" presStyleLbl="vennNode1" presStyleIdx="1" presStyleCnt="5" custScaleX="90909" custScaleY="90909" custLinFactNeighborX="1133" custLinFactNeighborY="3041">
        <dgm:presLayoutVars>
          <dgm:bulletEnabled val="1"/>
        </dgm:presLayoutVars>
      </dgm:prSet>
      <dgm:spPr/>
    </dgm:pt>
    <dgm:pt modelId="{97781A89-CF14-4553-889F-19C9CC49361C}" type="pres">
      <dgm:prSet presAssocID="{93356C4D-DE96-47F2-95E1-A90C162B35FA}" presName="ellipse3" presStyleLbl="vennNode1" presStyleIdx="2" presStyleCnt="5" custScaleX="141674" custScaleY="141667">
        <dgm:presLayoutVars>
          <dgm:bulletEnabled val="1"/>
        </dgm:presLayoutVars>
      </dgm:prSet>
      <dgm:spPr/>
    </dgm:pt>
    <dgm:pt modelId="{D85E10C6-DBA2-4C2D-AAA8-B794184082FA}" type="pres">
      <dgm:prSet presAssocID="{93356C4D-DE96-47F2-95E1-A90C162B35FA}" presName="ellipse4" presStyleLbl="vennNode1" presStyleIdx="3" presStyleCnt="5" custScaleX="88884" custScaleY="88879">
        <dgm:presLayoutVars>
          <dgm:bulletEnabled val="1"/>
        </dgm:presLayoutVars>
      </dgm:prSet>
      <dgm:spPr/>
    </dgm:pt>
    <dgm:pt modelId="{04E64AAA-07DE-4DCB-9020-362344D61BA6}" type="pres">
      <dgm:prSet presAssocID="{93356C4D-DE96-47F2-95E1-A90C162B35FA}" presName="ellipse5" presStyleLbl="vennNode1" presStyleIdx="4" presStyleCnt="5" custScaleX="88884" custScaleY="88879">
        <dgm:presLayoutVars>
          <dgm:bulletEnabled val="1"/>
        </dgm:presLayoutVars>
      </dgm:prSet>
      <dgm:spPr/>
    </dgm:pt>
  </dgm:ptLst>
  <dgm:cxnLst>
    <dgm:cxn modelId="{8AE31D11-5960-4532-91E4-481F56CF2FF4}" srcId="{93356C4D-DE96-47F2-95E1-A90C162B35FA}" destId="{583F76A7-FCEE-4071-9620-631C577E3EF3}" srcOrd="3" destOrd="0" parTransId="{DD0AAAFB-0CD4-4D02-B017-CE7BDA3D3C9D}" sibTransId="{299F5BB6-53EA-4C82-AC35-620251A9B737}"/>
    <dgm:cxn modelId="{25EDD92C-712B-4FC2-B4D3-47C7E6687D59}" srcId="{93356C4D-DE96-47F2-95E1-A90C162B35FA}" destId="{6E0C98DC-33E6-4E91-83CD-B5CB0AB9CFA8}" srcOrd="2" destOrd="0" parTransId="{706BB663-4C11-44AB-AB40-BE61454ECC52}" sibTransId="{89432FEE-CE14-412C-A540-C726485492CA}"/>
    <dgm:cxn modelId="{B1EE3E31-6F7D-413F-8514-A2F62F5001B6}" srcId="{93356C4D-DE96-47F2-95E1-A90C162B35FA}" destId="{DE747263-5EBD-47A0-AA66-13EC7A9E7BE3}" srcOrd="4" destOrd="0" parTransId="{AD33CCEF-0957-4B6F-8B38-664D3C8CCDA0}" sibTransId="{E2111007-6C6E-4811-83B3-AE8C4C74A726}"/>
    <dgm:cxn modelId="{E6DB0078-B330-4122-9C52-0B8C5129DB0B}" type="presOf" srcId="{583F76A7-FCEE-4071-9620-631C577E3EF3}" destId="{D85E10C6-DBA2-4C2D-AAA8-B794184082FA}" srcOrd="0" destOrd="0" presId="urn:microsoft.com/office/officeart/2005/8/layout/rings+Icon"/>
    <dgm:cxn modelId="{0F675E82-5722-4611-A2EF-87D40162ABC3}" srcId="{93356C4D-DE96-47F2-95E1-A90C162B35FA}" destId="{9B5CDBF0-C59D-4AC5-AC11-F0CDD8A7C1DC}" srcOrd="0" destOrd="0" parTransId="{FE17AA15-733A-4A09-9358-D169CE1D3E44}" sibTransId="{16302AA9-6C63-492D-A007-5A02C1D78261}"/>
    <dgm:cxn modelId="{664EC784-F46E-41AC-B32D-A12006968B59}" type="presOf" srcId="{93356C4D-DE96-47F2-95E1-A90C162B35FA}" destId="{2AA3B9F8-7FA6-40CB-8195-1D48AC670E5C}" srcOrd="0" destOrd="0" presId="urn:microsoft.com/office/officeart/2005/8/layout/rings+Icon"/>
    <dgm:cxn modelId="{5C078791-8D10-4FF6-8283-FCAA797E4283}" type="presOf" srcId="{6E0C98DC-33E6-4E91-83CD-B5CB0AB9CFA8}" destId="{97781A89-CF14-4553-889F-19C9CC49361C}" srcOrd="0" destOrd="0" presId="urn:microsoft.com/office/officeart/2005/8/layout/rings+Icon"/>
    <dgm:cxn modelId="{516C33A0-7838-4DC1-8B6D-6A100813478D}" type="presOf" srcId="{DE747263-5EBD-47A0-AA66-13EC7A9E7BE3}" destId="{04E64AAA-07DE-4DCB-9020-362344D61BA6}" srcOrd="0" destOrd="0" presId="urn:microsoft.com/office/officeart/2005/8/layout/rings+Icon"/>
    <dgm:cxn modelId="{D91D7FA8-EE91-4D18-B09D-41809252FD8F}" type="presOf" srcId="{26894ED7-576F-4F34-9A8D-0840C54BCA02}" destId="{E44F089B-4025-44AF-9AB6-8CBCCA11D569}" srcOrd="0" destOrd="0" presId="urn:microsoft.com/office/officeart/2005/8/layout/rings+Icon"/>
    <dgm:cxn modelId="{09D92DC0-459A-44B9-8977-7E582BE035F5}" type="presOf" srcId="{9B5CDBF0-C59D-4AC5-AC11-F0CDD8A7C1DC}" destId="{F3A2197D-A5D3-42ED-91D9-93C76D5AE186}" srcOrd="0" destOrd="0" presId="urn:microsoft.com/office/officeart/2005/8/layout/rings+Icon"/>
    <dgm:cxn modelId="{FE4285C8-C62A-4AB0-8748-48E6447D835A}" srcId="{93356C4D-DE96-47F2-95E1-A90C162B35FA}" destId="{26894ED7-576F-4F34-9A8D-0840C54BCA02}" srcOrd="1" destOrd="0" parTransId="{99DD0EE8-F06F-4C2E-9F43-AFC6FD90C59D}" sibTransId="{A33FCAA0-0975-410B-BD73-BCD1A612F957}"/>
    <dgm:cxn modelId="{ED92976A-3C62-4357-8106-0D66DC924CEC}" type="presParOf" srcId="{2AA3B9F8-7FA6-40CB-8195-1D48AC670E5C}" destId="{F3A2197D-A5D3-42ED-91D9-93C76D5AE186}" srcOrd="0" destOrd="0" presId="urn:microsoft.com/office/officeart/2005/8/layout/rings+Icon"/>
    <dgm:cxn modelId="{8F4ED2A0-3372-490A-98BB-9463DA9E39D8}" type="presParOf" srcId="{2AA3B9F8-7FA6-40CB-8195-1D48AC670E5C}" destId="{E44F089B-4025-44AF-9AB6-8CBCCA11D569}" srcOrd="1" destOrd="0" presId="urn:microsoft.com/office/officeart/2005/8/layout/rings+Icon"/>
    <dgm:cxn modelId="{AF3FDAE7-19EC-4B43-8FFA-CF52D57E851A}" type="presParOf" srcId="{2AA3B9F8-7FA6-40CB-8195-1D48AC670E5C}" destId="{97781A89-CF14-4553-889F-19C9CC49361C}" srcOrd="2" destOrd="0" presId="urn:microsoft.com/office/officeart/2005/8/layout/rings+Icon"/>
    <dgm:cxn modelId="{CBBFA430-7336-473E-BF42-0975A9F8C533}" type="presParOf" srcId="{2AA3B9F8-7FA6-40CB-8195-1D48AC670E5C}" destId="{D85E10C6-DBA2-4C2D-AAA8-B794184082FA}" srcOrd="3" destOrd="0" presId="urn:microsoft.com/office/officeart/2005/8/layout/rings+Icon"/>
    <dgm:cxn modelId="{2F7BDDC5-6240-427D-8104-E9FBDF85DDAA}" type="presParOf" srcId="{2AA3B9F8-7FA6-40CB-8195-1D48AC670E5C}" destId="{04E64AAA-07DE-4DCB-9020-362344D61BA6}" srcOrd="4" destOrd="0" presId="urn:microsoft.com/office/officeart/2005/8/layout/rings+Icon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356C4D-DE96-47F2-95E1-A90C162B35FA}" type="doc">
      <dgm:prSet loTypeId="urn:microsoft.com/office/officeart/2005/8/layout/rings+Icon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B5CDBF0-C59D-4AC5-AC11-F0CDD8A7C1DC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 </a:t>
          </a:r>
          <a:r>
            <a:rPr 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r>
            <a:rPr lang="el-GR" sz="2000" b="1" dirty="0">
              <a:solidFill>
                <a:schemeClr val="bg1"/>
              </a:solidFill>
            </a:rPr>
            <a:t>Δημογραφικό Προφίλ</a:t>
          </a:r>
          <a:endParaRPr lang="el-GR" sz="1800" b="1" dirty="0">
            <a:solidFill>
              <a:schemeClr val="bg1"/>
            </a:solidFill>
          </a:endParaRPr>
        </a:p>
      </dgm:t>
    </dgm:pt>
    <dgm:pt modelId="{FE17AA15-733A-4A09-9358-D169CE1D3E44}" type="par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16302AA9-6C63-492D-A007-5A02C1D78261}" type="sib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6894ED7-576F-4F34-9A8D-0840C54BCA02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2.</a:t>
          </a:r>
        </a:p>
        <a:p>
          <a:r>
            <a:rPr lang="el-GR" sz="2000" b="1" dirty="0">
              <a:solidFill>
                <a:schemeClr val="bg1"/>
              </a:solidFill>
            </a:rPr>
            <a:t>Υγειονομική «ταυτότητα» του δείγματος</a:t>
          </a:r>
          <a:endParaRPr lang="el-GR" sz="1800" b="1" dirty="0">
            <a:solidFill>
              <a:schemeClr val="bg1"/>
            </a:solidFill>
          </a:endParaRPr>
        </a:p>
      </dgm:t>
    </dgm:pt>
    <dgm:pt modelId="{99DD0EE8-F06F-4C2E-9F43-AFC6FD90C59D}" type="par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A33FCAA0-0975-410B-BD73-BCD1A612F957}" type="sib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6E0C98DC-33E6-4E91-83CD-B5CB0AB9CFA8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3.</a:t>
          </a:r>
        </a:p>
        <a:p>
          <a:r>
            <a:rPr lang="el-GR" sz="2000" b="1" dirty="0">
              <a:solidFill>
                <a:schemeClr val="bg1"/>
              </a:solidFill>
            </a:rPr>
            <a:t>Γενικές Αντιλήψεις &amp; Γνώσεις</a:t>
          </a:r>
          <a:endParaRPr lang="el-GR" sz="1800" b="1" dirty="0">
            <a:solidFill>
              <a:schemeClr val="bg1"/>
            </a:solidFill>
          </a:endParaRPr>
        </a:p>
      </dgm:t>
    </dgm:pt>
    <dgm:pt modelId="{706BB663-4C11-44AB-AB40-BE61454ECC52}" type="par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89432FEE-CE14-412C-A540-C726485492CA}" type="sib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583F76A7-FCEE-4071-9620-631C577E3EF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l-G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</a:t>
          </a:r>
        </a:p>
        <a:p>
          <a:r>
            <a:rPr lang="el-GR" sz="2200" b="1" dirty="0">
              <a:solidFill>
                <a:schemeClr val="tx1"/>
              </a:solidFill>
            </a:rPr>
            <a:t>Στάσεις και Εμπιστοσύνη στον Εμβολιασμό</a:t>
          </a:r>
          <a:endParaRPr lang="el-GR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AAAFB-0CD4-4D02-B017-CE7BDA3D3C9D}" type="par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99F5BB6-53EA-4C82-AC35-620251A9B737}" type="sib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DE747263-5EBD-47A0-AA66-13EC7A9E7BE3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5.</a:t>
          </a:r>
        </a:p>
        <a:p>
          <a:r>
            <a:rPr lang="el-GR" sz="2000" b="1" dirty="0">
              <a:solidFill>
                <a:schemeClr val="bg1"/>
              </a:solidFill>
            </a:rPr>
            <a:t>Πρόθεση Εμβολιασμού</a:t>
          </a:r>
          <a:endParaRPr lang="el-GR" sz="1800" b="1" dirty="0">
            <a:solidFill>
              <a:schemeClr val="bg1"/>
            </a:solidFill>
          </a:endParaRPr>
        </a:p>
      </dgm:t>
    </dgm:pt>
    <dgm:pt modelId="{AD33CCEF-0957-4B6F-8B38-664D3C8CCDA0}" type="par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E2111007-6C6E-4811-83B3-AE8C4C74A726}" type="sib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AA3B9F8-7FA6-40CB-8195-1D48AC670E5C}" type="pres">
      <dgm:prSet presAssocID="{93356C4D-DE96-47F2-95E1-A90C162B35FA}" presName="Name0" presStyleCnt="0">
        <dgm:presLayoutVars>
          <dgm:chMax val="7"/>
          <dgm:dir/>
          <dgm:resizeHandles val="exact"/>
        </dgm:presLayoutVars>
      </dgm:prSet>
      <dgm:spPr/>
    </dgm:pt>
    <dgm:pt modelId="{F3A2197D-A5D3-42ED-91D9-93C76D5AE186}" type="pres">
      <dgm:prSet presAssocID="{93356C4D-DE96-47F2-95E1-A90C162B35FA}" presName="ellipse1" presStyleLbl="vennNode1" presStyleIdx="0" presStyleCnt="5" custScaleX="88884" custScaleY="88879">
        <dgm:presLayoutVars>
          <dgm:bulletEnabled val="1"/>
        </dgm:presLayoutVars>
      </dgm:prSet>
      <dgm:spPr/>
    </dgm:pt>
    <dgm:pt modelId="{E44F089B-4025-44AF-9AB6-8CBCCA11D569}" type="pres">
      <dgm:prSet presAssocID="{93356C4D-DE96-47F2-95E1-A90C162B35FA}" presName="ellipse2" presStyleLbl="vennNode1" presStyleIdx="1" presStyleCnt="5" custScaleX="88884" custScaleY="88879" custLinFactNeighborX="1133" custLinFactNeighborY="3041">
        <dgm:presLayoutVars>
          <dgm:bulletEnabled val="1"/>
        </dgm:presLayoutVars>
      </dgm:prSet>
      <dgm:spPr/>
    </dgm:pt>
    <dgm:pt modelId="{97781A89-CF14-4553-889F-19C9CC49361C}" type="pres">
      <dgm:prSet presAssocID="{93356C4D-DE96-47F2-95E1-A90C162B35FA}" presName="ellipse3" presStyleLbl="vennNode1" presStyleIdx="2" presStyleCnt="5" custScaleX="88884" custScaleY="88879">
        <dgm:presLayoutVars>
          <dgm:bulletEnabled val="1"/>
        </dgm:presLayoutVars>
      </dgm:prSet>
      <dgm:spPr/>
    </dgm:pt>
    <dgm:pt modelId="{D85E10C6-DBA2-4C2D-AAA8-B794184082FA}" type="pres">
      <dgm:prSet presAssocID="{93356C4D-DE96-47F2-95E1-A90C162B35FA}" presName="ellipse4" presStyleLbl="vennNode1" presStyleIdx="3" presStyleCnt="5" custScaleX="142833" custScaleY="142826">
        <dgm:presLayoutVars>
          <dgm:bulletEnabled val="1"/>
        </dgm:presLayoutVars>
      </dgm:prSet>
      <dgm:spPr/>
    </dgm:pt>
    <dgm:pt modelId="{04E64AAA-07DE-4DCB-9020-362344D61BA6}" type="pres">
      <dgm:prSet presAssocID="{93356C4D-DE96-47F2-95E1-A90C162B35FA}" presName="ellipse5" presStyleLbl="vennNode1" presStyleIdx="4" presStyleCnt="5" custScaleX="88884" custScaleY="88879">
        <dgm:presLayoutVars>
          <dgm:bulletEnabled val="1"/>
        </dgm:presLayoutVars>
      </dgm:prSet>
      <dgm:spPr/>
    </dgm:pt>
  </dgm:ptLst>
  <dgm:cxnLst>
    <dgm:cxn modelId="{8AE31D11-5960-4532-91E4-481F56CF2FF4}" srcId="{93356C4D-DE96-47F2-95E1-A90C162B35FA}" destId="{583F76A7-FCEE-4071-9620-631C577E3EF3}" srcOrd="3" destOrd="0" parTransId="{DD0AAAFB-0CD4-4D02-B017-CE7BDA3D3C9D}" sibTransId="{299F5BB6-53EA-4C82-AC35-620251A9B737}"/>
    <dgm:cxn modelId="{25EDD92C-712B-4FC2-B4D3-47C7E6687D59}" srcId="{93356C4D-DE96-47F2-95E1-A90C162B35FA}" destId="{6E0C98DC-33E6-4E91-83CD-B5CB0AB9CFA8}" srcOrd="2" destOrd="0" parTransId="{706BB663-4C11-44AB-AB40-BE61454ECC52}" sibTransId="{89432FEE-CE14-412C-A540-C726485492CA}"/>
    <dgm:cxn modelId="{B1EE3E31-6F7D-413F-8514-A2F62F5001B6}" srcId="{93356C4D-DE96-47F2-95E1-A90C162B35FA}" destId="{DE747263-5EBD-47A0-AA66-13EC7A9E7BE3}" srcOrd="4" destOrd="0" parTransId="{AD33CCEF-0957-4B6F-8B38-664D3C8CCDA0}" sibTransId="{E2111007-6C6E-4811-83B3-AE8C4C74A726}"/>
    <dgm:cxn modelId="{E6DB0078-B330-4122-9C52-0B8C5129DB0B}" type="presOf" srcId="{583F76A7-FCEE-4071-9620-631C577E3EF3}" destId="{D85E10C6-DBA2-4C2D-AAA8-B794184082FA}" srcOrd="0" destOrd="0" presId="urn:microsoft.com/office/officeart/2005/8/layout/rings+Icon"/>
    <dgm:cxn modelId="{0F675E82-5722-4611-A2EF-87D40162ABC3}" srcId="{93356C4D-DE96-47F2-95E1-A90C162B35FA}" destId="{9B5CDBF0-C59D-4AC5-AC11-F0CDD8A7C1DC}" srcOrd="0" destOrd="0" parTransId="{FE17AA15-733A-4A09-9358-D169CE1D3E44}" sibTransId="{16302AA9-6C63-492D-A007-5A02C1D78261}"/>
    <dgm:cxn modelId="{664EC784-F46E-41AC-B32D-A12006968B59}" type="presOf" srcId="{93356C4D-DE96-47F2-95E1-A90C162B35FA}" destId="{2AA3B9F8-7FA6-40CB-8195-1D48AC670E5C}" srcOrd="0" destOrd="0" presId="urn:microsoft.com/office/officeart/2005/8/layout/rings+Icon"/>
    <dgm:cxn modelId="{5C078791-8D10-4FF6-8283-FCAA797E4283}" type="presOf" srcId="{6E0C98DC-33E6-4E91-83CD-B5CB0AB9CFA8}" destId="{97781A89-CF14-4553-889F-19C9CC49361C}" srcOrd="0" destOrd="0" presId="urn:microsoft.com/office/officeart/2005/8/layout/rings+Icon"/>
    <dgm:cxn modelId="{516C33A0-7838-4DC1-8B6D-6A100813478D}" type="presOf" srcId="{DE747263-5EBD-47A0-AA66-13EC7A9E7BE3}" destId="{04E64AAA-07DE-4DCB-9020-362344D61BA6}" srcOrd="0" destOrd="0" presId="urn:microsoft.com/office/officeart/2005/8/layout/rings+Icon"/>
    <dgm:cxn modelId="{D91D7FA8-EE91-4D18-B09D-41809252FD8F}" type="presOf" srcId="{26894ED7-576F-4F34-9A8D-0840C54BCA02}" destId="{E44F089B-4025-44AF-9AB6-8CBCCA11D569}" srcOrd="0" destOrd="0" presId="urn:microsoft.com/office/officeart/2005/8/layout/rings+Icon"/>
    <dgm:cxn modelId="{09D92DC0-459A-44B9-8977-7E582BE035F5}" type="presOf" srcId="{9B5CDBF0-C59D-4AC5-AC11-F0CDD8A7C1DC}" destId="{F3A2197D-A5D3-42ED-91D9-93C76D5AE186}" srcOrd="0" destOrd="0" presId="urn:microsoft.com/office/officeart/2005/8/layout/rings+Icon"/>
    <dgm:cxn modelId="{FE4285C8-C62A-4AB0-8748-48E6447D835A}" srcId="{93356C4D-DE96-47F2-95E1-A90C162B35FA}" destId="{26894ED7-576F-4F34-9A8D-0840C54BCA02}" srcOrd="1" destOrd="0" parTransId="{99DD0EE8-F06F-4C2E-9F43-AFC6FD90C59D}" sibTransId="{A33FCAA0-0975-410B-BD73-BCD1A612F957}"/>
    <dgm:cxn modelId="{ED92976A-3C62-4357-8106-0D66DC924CEC}" type="presParOf" srcId="{2AA3B9F8-7FA6-40CB-8195-1D48AC670E5C}" destId="{F3A2197D-A5D3-42ED-91D9-93C76D5AE186}" srcOrd="0" destOrd="0" presId="urn:microsoft.com/office/officeart/2005/8/layout/rings+Icon"/>
    <dgm:cxn modelId="{8F4ED2A0-3372-490A-98BB-9463DA9E39D8}" type="presParOf" srcId="{2AA3B9F8-7FA6-40CB-8195-1D48AC670E5C}" destId="{E44F089B-4025-44AF-9AB6-8CBCCA11D569}" srcOrd="1" destOrd="0" presId="urn:microsoft.com/office/officeart/2005/8/layout/rings+Icon"/>
    <dgm:cxn modelId="{AF3FDAE7-19EC-4B43-8FFA-CF52D57E851A}" type="presParOf" srcId="{2AA3B9F8-7FA6-40CB-8195-1D48AC670E5C}" destId="{97781A89-CF14-4553-889F-19C9CC49361C}" srcOrd="2" destOrd="0" presId="urn:microsoft.com/office/officeart/2005/8/layout/rings+Icon"/>
    <dgm:cxn modelId="{CBBFA430-7336-473E-BF42-0975A9F8C533}" type="presParOf" srcId="{2AA3B9F8-7FA6-40CB-8195-1D48AC670E5C}" destId="{D85E10C6-DBA2-4C2D-AAA8-B794184082FA}" srcOrd="3" destOrd="0" presId="urn:microsoft.com/office/officeart/2005/8/layout/rings+Icon"/>
    <dgm:cxn modelId="{2F7BDDC5-6240-427D-8104-E9FBDF85DDAA}" type="presParOf" srcId="{2AA3B9F8-7FA6-40CB-8195-1D48AC670E5C}" destId="{04E64AAA-07DE-4DCB-9020-362344D61BA6}" srcOrd="4" destOrd="0" presId="urn:microsoft.com/office/officeart/2005/8/layout/rings+Icon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FDC72B-D03D-4048-8C4C-84379DDC79D7}" type="doc">
      <dgm:prSet loTypeId="urn:microsoft.com/office/officeart/2009/3/layout/StepUpProcess" loCatId="process" qsTypeId="urn:microsoft.com/office/officeart/2005/8/quickstyle/3d2" qsCatId="3D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5ACF3CE3-C2EE-41DA-9CE8-FC4102EF2E4B}">
      <dgm:prSet phldrT="[Text]" custT="1"/>
      <dgm:spPr/>
      <dgm:t>
        <a:bodyPr anchor="ctr"/>
        <a:lstStyle/>
        <a:p>
          <a:pPr algn="ctr"/>
          <a:r>
            <a:rPr lang="en-US" sz="1600" b="1" dirty="0">
              <a:solidFill>
                <a:schemeClr val="accent1"/>
              </a:solidFill>
            </a:rPr>
            <a:t>9</a:t>
          </a:r>
          <a:endParaRPr lang="en-GB" sz="1600" b="1" dirty="0">
            <a:solidFill>
              <a:schemeClr val="accent1"/>
            </a:solidFill>
          </a:endParaRPr>
        </a:p>
      </dgm:t>
    </dgm:pt>
    <dgm:pt modelId="{430C6EF7-8DA5-4883-A86E-B7465FE595C9}" type="parTrans" cxnId="{692295E8-9E14-41C1-8260-3875A639D3BC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5EA70B19-F9B9-4D08-84D7-5B7DABCD83DD}" type="sibTrans" cxnId="{692295E8-9E14-41C1-8260-3875A639D3BC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FFA89CAD-B526-4C22-B876-5ACF742DD8FC}">
      <dgm:prSet phldrT="[Text]" custT="1"/>
      <dgm:spPr/>
      <dgm:t>
        <a:bodyPr anchor="ctr"/>
        <a:lstStyle/>
        <a:p>
          <a:pPr algn="ctr"/>
          <a:r>
            <a:rPr lang="en-US" sz="1600" b="1" dirty="0">
              <a:solidFill>
                <a:schemeClr val="accent1"/>
              </a:solidFill>
            </a:rPr>
            <a:t>6</a:t>
          </a:r>
          <a:endParaRPr lang="en-GB" sz="1600" b="1" dirty="0">
            <a:solidFill>
              <a:schemeClr val="accent1"/>
            </a:solidFill>
          </a:endParaRPr>
        </a:p>
      </dgm:t>
    </dgm:pt>
    <dgm:pt modelId="{6481AFE8-5957-4B44-8FCB-261358F96BFE}" type="parTrans" cxnId="{3E38E653-E74D-4340-AD4D-F46469496927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8B2F5E0C-D223-484E-8C70-8F71DB76A802}" type="sibTrans" cxnId="{3E38E653-E74D-4340-AD4D-F46469496927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9F925701-6838-43EF-A09C-2CA61DE369C1}">
      <dgm:prSet phldrT="[Text]" custT="1"/>
      <dgm:spPr/>
      <dgm:t>
        <a:bodyPr anchor="ctr"/>
        <a:lstStyle/>
        <a:p>
          <a:pPr algn="ctr"/>
          <a:r>
            <a:rPr lang="el-GR" sz="1600" b="1" dirty="0">
              <a:solidFill>
                <a:schemeClr val="accent1"/>
              </a:solidFill>
            </a:rPr>
            <a:t>22</a:t>
          </a:r>
          <a:endParaRPr lang="en-GB" sz="1600" b="1" dirty="0">
            <a:solidFill>
              <a:schemeClr val="accent1"/>
            </a:solidFill>
          </a:endParaRPr>
        </a:p>
      </dgm:t>
    </dgm:pt>
    <dgm:pt modelId="{A1E7CD85-6CF3-4CDB-8E82-1F1ADAA94A11}" type="parTrans" cxnId="{FE645CCA-19A5-4B0F-88EB-9D63C1C125AE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ACB56B68-C8A2-4582-8968-D2F9F20524FA}" type="sibTrans" cxnId="{FE645CCA-19A5-4B0F-88EB-9D63C1C125AE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5D1A9FE5-D1F4-4ED4-9BA5-C3D443732155}">
      <dgm:prSet phldrT="[Text]" custT="1"/>
      <dgm:spPr/>
      <dgm:t>
        <a:bodyPr anchor="ctr"/>
        <a:lstStyle/>
        <a:p>
          <a:pPr algn="ctr"/>
          <a:r>
            <a:rPr lang="en-US" sz="1600" b="1" dirty="0">
              <a:solidFill>
                <a:schemeClr val="accent1"/>
              </a:solidFill>
            </a:rPr>
            <a:t>27</a:t>
          </a:r>
          <a:endParaRPr lang="en-GB" sz="1600" b="1" dirty="0">
            <a:solidFill>
              <a:schemeClr val="accent1"/>
            </a:solidFill>
          </a:endParaRPr>
        </a:p>
      </dgm:t>
    </dgm:pt>
    <dgm:pt modelId="{6807EE4E-3D19-49EA-9E98-A2D365764FC6}" type="parTrans" cxnId="{D7BDF8A8-B4FD-4A57-AF2B-698ED2ADE34A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96C04061-1265-47B7-BB19-677D5489B6E3}" type="sibTrans" cxnId="{D7BDF8A8-B4FD-4A57-AF2B-698ED2ADE34A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90925964-5197-4DA7-AF6C-C3A6A22F718D}">
      <dgm:prSet phldrT="[Text]" custT="1"/>
      <dgm:spPr/>
      <dgm:t>
        <a:bodyPr anchor="ctr"/>
        <a:lstStyle/>
        <a:p>
          <a:pPr algn="ctr"/>
          <a:r>
            <a:rPr lang="en-US" sz="1600" b="1" dirty="0">
              <a:solidFill>
                <a:schemeClr val="accent1"/>
              </a:solidFill>
            </a:rPr>
            <a:t>36</a:t>
          </a:r>
          <a:endParaRPr lang="en-GB" sz="1600" b="1" dirty="0">
            <a:solidFill>
              <a:schemeClr val="accent1"/>
            </a:solidFill>
          </a:endParaRPr>
        </a:p>
      </dgm:t>
    </dgm:pt>
    <dgm:pt modelId="{0526B7E7-8E61-4DED-840A-434FC6E060E7}" type="parTrans" cxnId="{7E2F780E-DF78-45EC-B6EC-DEE38D30A4CF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4A3CFC59-25C2-421D-AB0E-ABE10A0ED8FC}" type="sibTrans" cxnId="{7E2F780E-DF78-45EC-B6EC-DEE38D30A4CF}">
      <dgm:prSet/>
      <dgm:spPr/>
      <dgm:t>
        <a:bodyPr/>
        <a:lstStyle/>
        <a:p>
          <a:pPr algn="ctr"/>
          <a:endParaRPr lang="en-GB" sz="1600">
            <a:solidFill>
              <a:schemeClr val="accent1"/>
            </a:solidFill>
          </a:endParaRPr>
        </a:p>
      </dgm:t>
    </dgm:pt>
    <dgm:pt modelId="{615446F3-344D-454B-B4F4-8299A50837E8}" type="pres">
      <dgm:prSet presAssocID="{0EFDC72B-D03D-4048-8C4C-84379DDC79D7}" presName="rootnode" presStyleCnt="0">
        <dgm:presLayoutVars>
          <dgm:chMax/>
          <dgm:chPref/>
          <dgm:dir/>
          <dgm:animLvl val="lvl"/>
        </dgm:presLayoutVars>
      </dgm:prSet>
      <dgm:spPr/>
    </dgm:pt>
    <dgm:pt modelId="{D1088DA3-137D-45E1-9AD4-339CD5BBD587}" type="pres">
      <dgm:prSet presAssocID="{5ACF3CE3-C2EE-41DA-9CE8-FC4102EF2E4B}" presName="composite" presStyleCnt="0"/>
      <dgm:spPr/>
    </dgm:pt>
    <dgm:pt modelId="{7EADD3CC-D63B-4AAA-B135-1341D2915732}" type="pres">
      <dgm:prSet presAssocID="{5ACF3CE3-C2EE-41DA-9CE8-FC4102EF2E4B}" presName="LShape" presStyleLbl="alignNode1" presStyleIdx="0" presStyleCnt="9"/>
      <dgm:spPr/>
    </dgm:pt>
    <dgm:pt modelId="{335D6EAD-C3A4-41D4-B35E-B95848DFB1EC}" type="pres">
      <dgm:prSet presAssocID="{5ACF3CE3-C2EE-41DA-9CE8-FC4102EF2E4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EA86004-41CE-4803-9D73-8F76994E4A49}" type="pres">
      <dgm:prSet presAssocID="{5ACF3CE3-C2EE-41DA-9CE8-FC4102EF2E4B}" presName="Triangle" presStyleLbl="alignNode1" presStyleIdx="1" presStyleCnt="9"/>
      <dgm:spPr/>
    </dgm:pt>
    <dgm:pt modelId="{39E7CBFE-D649-457E-B9D5-DFBCDBB70DA9}" type="pres">
      <dgm:prSet presAssocID="{5EA70B19-F9B9-4D08-84D7-5B7DABCD83DD}" presName="sibTrans" presStyleCnt="0"/>
      <dgm:spPr/>
    </dgm:pt>
    <dgm:pt modelId="{B555A532-4A6F-42E2-96B6-C43C1546D1FE}" type="pres">
      <dgm:prSet presAssocID="{5EA70B19-F9B9-4D08-84D7-5B7DABCD83DD}" presName="space" presStyleCnt="0"/>
      <dgm:spPr/>
    </dgm:pt>
    <dgm:pt modelId="{420E569D-6387-451E-B89B-B60564F0C443}" type="pres">
      <dgm:prSet presAssocID="{FFA89CAD-B526-4C22-B876-5ACF742DD8FC}" presName="composite" presStyleCnt="0"/>
      <dgm:spPr/>
    </dgm:pt>
    <dgm:pt modelId="{36610BC8-8C80-4859-B0FD-404B0BE79FD0}" type="pres">
      <dgm:prSet presAssocID="{FFA89CAD-B526-4C22-B876-5ACF742DD8FC}" presName="LShape" presStyleLbl="alignNode1" presStyleIdx="2" presStyleCnt="9"/>
      <dgm:spPr/>
    </dgm:pt>
    <dgm:pt modelId="{AFF58AE1-882A-49D5-A642-11AE1C7633C6}" type="pres">
      <dgm:prSet presAssocID="{FFA89CAD-B526-4C22-B876-5ACF742DD8F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D3EEB5F-5C2B-487C-9B03-9742B6DB5969}" type="pres">
      <dgm:prSet presAssocID="{FFA89CAD-B526-4C22-B876-5ACF742DD8FC}" presName="Triangle" presStyleLbl="alignNode1" presStyleIdx="3" presStyleCnt="9"/>
      <dgm:spPr/>
    </dgm:pt>
    <dgm:pt modelId="{CC782E17-344E-4BF4-ADDB-DB80E13E2EAA}" type="pres">
      <dgm:prSet presAssocID="{8B2F5E0C-D223-484E-8C70-8F71DB76A802}" presName="sibTrans" presStyleCnt="0"/>
      <dgm:spPr/>
    </dgm:pt>
    <dgm:pt modelId="{EB18C289-142A-48F5-A9C5-A2DA27C279F7}" type="pres">
      <dgm:prSet presAssocID="{8B2F5E0C-D223-484E-8C70-8F71DB76A802}" presName="space" presStyleCnt="0"/>
      <dgm:spPr/>
    </dgm:pt>
    <dgm:pt modelId="{5990D25D-6643-4A49-8587-EA5010FD670A}" type="pres">
      <dgm:prSet presAssocID="{9F925701-6838-43EF-A09C-2CA61DE369C1}" presName="composite" presStyleCnt="0"/>
      <dgm:spPr/>
    </dgm:pt>
    <dgm:pt modelId="{6704F7C3-94F2-4344-938B-E690092A9A28}" type="pres">
      <dgm:prSet presAssocID="{9F925701-6838-43EF-A09C-2CA61DE369C1}" presName="LShape" presStyleLbl="alignNode1" presStyleIdx="4" presStyleCnt="9"/>
      <dgm:spPr/>
    </dgm:pt>
    <dgm:pt modelId="{AD040E69-0517-4CDF-A2CB-AADD08517DFF}" type="pres">
      <dgm:prSet presAssocID="{9F925701-6838-43EF-A09C-2CA61DE369C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D3B77EB-2AE9-4D6D-900C-E66885767E29}" type="pres">
      <dgm:prSet presAssocID="{9F925701-6838-43EF-A09C-2CA61DE369C1}" presName="Triangle" presStyleLbl="alignNode1" presStyleIdx="5" presStyleCnt="9"/>
      <dgm:spPr/>
    </dgm:pt>
    <dgm:pt modelId="{F1096EF9-401E-4AF8-87E8-124D984A04E7}" type="pres">
      <dgm:prSet presAssocID="{ACB56B68-C8A2-4582-8968-D2F9F20524FA}" presName="sibTrans" presStyleCnt="0"/>
      <dgm:spPr/>
    </dgm:pt>
    <dgm:pt modelId="{E096C48C-9985-4191-88D5-B825FD9D6326}" type="pres">
      <dgm:prSet presAssocID="{ACB56B68-C8A2-4582-8968-D2F9F20524FA}" presName="space" presStyleCnt="0"/>
      <dgm:spPr/>
    </dgm:pt>
    <dgm:pt modelId="{FA4B603C-63C1-4933-A271-04403BF40332}" type="pres">
      <dgm:prSet presAssocID="{5D1A9FE5-D1F4-4ED4-9BA5-C3D443732155}" presName="composite" presStyleCnt="0"/>
      <dgm:spPr/>
    </dgm:pt>
    <dgm:pt modelId="{9610CE0E-241A-40A6-A5CF-CDF51FB3D11A}" type="pres">
      <dgm:prSet presAssocID="{5D1A9FE5-D1F4-4ED4-9BA5-C3D443732155}" presName="LShape" presStyleLbl="alignNode1" presStyleIdx="6" presStyleCnt="9"/>
      <dgm:spPr/>
    </dgm:pt>
    <dgm:pt modelId="{94974186-77D0-4435-9A71-4B45336E646D}" type="pres">
      <dgm:prSet presAssocID="{5D1A9FE5-D1F4-4ED4-9BA5-C3D44373215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4EA2747-B60F-4D5F-988B-84002A675328}" type="pres">
      <dgm:prSet presAssocID="{5D1A9FE5-D1F4-4ED4-9BA5-C3D443732155}" presName="Triangle" presStyleLbl="alignNode1" presStyleIdx="7" presStyleCnt="9"/>
      <dgm:spPr/>
    </dgm:pt>
    <dgm:pt modelId="{0F73B678-D8C2-4252-8C39-71F902E24678}" type="pres">
      <dgm:prSet presAssocID="{96C04061-1265-47B7-BB19-677D5489B6E3}" presName="sibTrans" presStyleCnt="0"/>
      <dgm:spPr/>
    </dgm:pt>
    <dgm:pt modelId="{A9245DD7-46CD-4A39-8E7E-DCBFB5CE9EEE}" type="pres">
      <dgm:prSet presAssocID="{96C04061-1265-47B7-BB19-677D5489B6E3}" presName="space" presStyleCnt="0"/>
      <dgm:spPr/>
    </dgm:pt>
    <dgm:pt modelId="{5FCD57D8-1A19-49C8-95C4-9AD4E946207D}" type="pres">
      <dgm:prSet presAssocID="{90925964-5197-4DA7-AF6C-C3A6A22F718D}" presName="composite" presStyleCnt="0"/>
      <dgm:spPr/>
    </dgm:pt>
    <dgm:pt modelId="{76D09F42-723A-4BC8-A2AD-229042E601EB}" type="pres">
      <dgm:prSet presAssocID="{90925964-5197-4DA7-AF6C-C3A6A22F718D}" presName="LShape" presStyleLbl="alignNode1" presStyleIdx="8" presStyleCnt="9"/>
      <dgm:spPr/>
    </dgm:pt>
    <dgm:pt modelId="{791C0C25-252D-47BC-B78D-04110B2DE283}" type="pres">
      <dgm:prSet presAssocID="{90925964-5197-4DA7-AF6C-C3A6A22F718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E2F780E-DF78-45EC-B6EC-DEE38D30A4CF}" srcId="{0EFDC72B-D03D-4048-8C4C-84379DDC79D7}" destId="{90925964-5197-4DA7-AF6C-C3A6A22F718D}" srcOrd="4" destOrd="0" parTransId="{0526B7E7-8E61-4DED-840A-434FC6E060E7}" sibTransId="{4A3CFC59-25C2-421D-AB0E-ABE10A0ED8FC}"/>
    <dgm:cxn modelId="{9A3B8B1D-BFF7-4EDC-BE5E-C24216545A81}" type="presOf" srcId="{90925964-5197-4DA7-AF6C-C3A6A22F718D}" destId="{791C0C25-252D-47BC-B78D-04110B2DE283}" srcOrd="0" destOrd="0" presId="urn:microsoft.com/office/officeart/2009/3/layout/StepUpProcess"/>
    <dgm:cxn modelId="{3E38E653-E74D-4340-AD4D-F46469496927}" srcId="{0EFDC72B-D03D-4048-8C4C-84379DDC79D7}" destId="{FFA89CAD-B526-4C22-B876-5ACF742DD8FC}" srcOrd="1" destOrd="0" parTransId="{6481AFE8-5957-4B44-8FCB-261358F96BFE}" sibTransId="{8B2F5E0C-D223-484E-8C70-8F71DB76A802}"/>
    <dgm:cxn modelId="{D4DD967D-72D6-4A76-9926-56AD2A73BED7}" type="presOf" srcId="{5ACF3CE3-C2EE-41DA-9CE8-FC4102EF2E4B}" destId="{335D6EAD-C3A4-41D4-B35E-B95848DFB1EC}" srcOrd="0" destOrd="0" presId="urn:microsoft.com/office/officeart/2009/3/layout/StepUpProcess"/>
    <dgm:cxn modelId="{4909528E-C79D-410E-A860-C5F54450F03E}" type="presOf" srcId="{0EFDC72B-D03D-4048-8C4C-84379DDC79D7}" destId="{615446F3-344D-454B-B4F4-8299A50837E8}" srcOrd="0" destOrd="0" presId="urn:microsoft.com/office/officeart/2009/3/layout/StepUpProcess"/>
    <dgm:cxn modelId="{FD77668F-34E6-41C5-8AD9-7A4923C6B9B4}" type="presOf" srcId="{9F925701-6838-43EF-A09C-2CA61DE369C1}" destId="{AD040E69-0517-4CDF-A2CB-AADD08517DFF}" srcOrd="0" destOrd="0" presId="urn:microsoft.com/office/officeart/2009/3/layout/StepUpProcess"/>
    <dgm:cxn modelId="{D7BDF8A8-B4FD-4A57-AF2B-698ED2ADE34A}" srcId="{0EFDC72B-D03D-4048-8C4C-84379DDC79D7}" destId="{5D1A9FE5-D1F4-4ED4-9BA5-C3D443732155}" srcOrd="3" destOrd="0" parTransId="{6807EE4E-3D19-49EA-9E98-A2D365764FC6}" sibTransId="{96C04061-1265-47B7-BB19-677D5489B6E3}"/>
    <dgm:cxn modelId="{FE645CCA-19A5-4B0F-88EB-9D63C1C125AE}" srcId="{0EFDC72B-D03D-4048-8C4C-84379DDC79D7}" destId="{9F925701-6838-43EF-A09C-2CA61DE369C1}" srcOrd="2" destOrd="0" parTransId="{A1E7CD85-6CF3-4CDB-8E82-1F1ADAA94A11}" sibTransId="{ACB56B68-C8A2-4582-8968-D2F9F20524FA}"/>
    <dgm:cxn modelId="{62640ADA-545A-4B6C-9882-69BBB270E3C5}" type="presOf" srcId="{FFA89CAD-B526-4C22-B876-5ACF742DD8FC}" destId="{AFF58AE1-882A-49D5-A642-11AE1C7633C6}" srcOrd="0" destOrd="0" presId="urn:microsoft.com/office/officeart/2009/3/layout/StepUpProcess"/>
    <dgm:cxn modelId="{692295E8-9E14-41C1-8260-3875A639D3BC}" srcId="{0EFDC72B-D03D-4048-8C4C-84379DDC79D7}" destId="{5ACF3CE3-C2EE-41DA-9CE8-FC4102EF2E4B}" srcOrd="0" destOrd="0" parTransId="{430C6EF7-8DA5-4883-A86E-B7465FE595C9}" sibTransId="{5EA70B19-F9B9-4D08-84D7-5B7DABCD83DD}"/>
    <dgm:cxn modelId="{3A3A89EA-F0DE-49EC-BDEF-78AF43C7D768}" type="presOf" srcId="{5D1A9FE5-D1F4-4ED4-9BA5-C3D443732155}" destId="{94974186-77D0-4435-9A71-4B45336E646D}" srcOrd="0" destOrd="0" presId="urn:microsoft.com/office/officeart/2009/3/layout/StepUpProcess"/>
    <dgm:cxn modelId="{2C2267D2-A791-45FE-8831-8615ABFA4ED9}" type="presParOf" srcId="{615446F3-344D-454B-B4F4-8299A50837E8}" destId="{D1088DA3-137D-45E1-9AD4-339CD5BBD587}" srcOrd="0" destOrd="0" presId="urn:microsoft.com/office/officeart/2009/3/layout/StepUpProcess"/>
    <dgm:cxn modelId="{0328AA5A-4B83-47DE-9DCB-981108BDD38A}" type="presParOf" srcId="{D1088DA3-137D-45E1-9AD4-339CD5BBD587}" destId="{7EADD3CC-D63B-4AAA-B135-1341D2915732}" srcOrd="0" destOrd="0" presId="urn:microsoft.com/office/officeart/2009/3/layout/StepUpProcess"/>
    <dgm:cxn modelId="{8096CC14-FFE4-4C97-A0C8-3D2CF1A48673}" type="presParOf" srcId="{D1088DA3-137D-45E1-9AD4-339CD5BBD587}" destId="{335D6EAD-C3A4-41D4-B35E-B95848DFB1EC}" srcOrd="1" destOrd="0" presId="urn:microsoft.com/office/officeart/2009/3/layout/StepUpProcess"/>
    <dgm:cxn modelId="{4857318B-75E6-4346-808D-69B5CC5BDED2}" type="presParOf" srcId="{D1088DA3-137D-45E1-9AD4-339CD5BBD587}" destId="{6EA86004-41CE-4803-9D73-8F76994E4A49}" srcOrd="2" destOrd="0" presId="urn:microsoft.com/office/officeart/2009/3/layout/StepUpProcess"/>
    <dgm:cxn modelId="{EB597F04-D314-43B9-9EA8-A45F414A7DE9}" type="presParOf" srcId="{615446F3-344D-454B-B4F4-8299A50837E8}" destId="{39E7CBFE-D649-457E-B9D5-DFBCDBB70DA9}" srcOrd="1" destOrd="0" presId="urn:microsoft.com/office/officeart/2009/3/layout/StepUpProcess"/>
    <dgm:cxn modelId="{3AE5210E-660B-4552-AFBC-D645D1687187}" type="presParOf" srcId="{39E7CBFE-D649-457E-B9D5-DFBCDBB70DA9}" destId="{B555A532-4A6F-42E2-96B6-C43C1546D1FE}" srcOrd="0" destOrd="0" presId="urn:microsoft.com/office/officeart/2009/3/layout/StepUpProcess"/>
    <dgm:cxn modelId="{42D03CFA-BFA7-4854-ABBF-A240568B4A0E}" type="presParOf" srcId="{615446F3-344D-454B-B4F4-8299A50837E8}" destId="{420E569D-6387-451E-B89B-B60564F0C443}" srcOrd="2" destOrd="0" presId="urn:microsoft.com/office/officeart/2009/3/layout/StepUpProcess"/>
    <dgm:cxn modelId="{11E0A957-0356-4ADD-9D48-8DDBD5329A18}" type="presParOf" srcId="{420E569D-6387-451E-B89B-B60564F0C443}" destId="{36610BC8-8C80-4859-B0FD-404B0BE79FD0}" srcOrd="0" destOrd="0" presId="urn:microsoft.com/office/officeart/2009/3/layout/StepUpProcess"/>
    <dgm:cxn modelId="{89438F45-C1D0-4223-9433-770D68566CCF}" type="presParOf" srcId="{420E569D-6387-451E-B89B-B60564F0C443}" destId="{AFF58AE1-882A-49D5-A642-11AE1C7633C6}" srcOrd="1" destOrd="0" presId="urn:microsoft.com/office/officeart/2009/3/layout/StepUpProcess"/>
    <dgm:cxn modelId="{CDE49984-6305-4014-B259-402C0E580BC9}" type="presParOf" srcId="{420E569D-6387-451E-B89B-B60564F0C443}" destId="{0D3EEB5F-5C2B-487C-9B03-9742B6DB5969}" srcOrd="2" destOrd="0" presId="urn:microsoft.com/office/officeart/2009/3/layout/StepUpProcess"/>
    <dgm:cxn modelId="{064E79E2-A859-4486-B13A-3C880EE0CFA5}" type="presParOf" srcId="{615446F3-344D-454B-B4F4-8299A50837E8}" destId="{CC782E17-344E-4BF4-ADDB-DB80E13E2EAA}" srcOrd="3" destOrd="0" presId="urn:microsoft.com/office/officeart/2009/3/layout/StepUpProcess"/>
    <dgm:cxn modelId="{6724263F-8BFD-4ECC-9A92-4CE1C599B874}" type="presParOf" srcId="{CC782E17-344E-4BF4-ADDB-DB80E13E2EAA}" destId="{EB18C289-142A-48F5-A9C5-A2DA27C279F7}" srcOrd="0" destOrd="0" presId="urn:microsoft.com/office/officeart/2009/3/layout/StepUpProcess"/>
    <dgm:cxn modelId="{F907BC3C-CD05-4ADF-9936-ED0FFA6D633A}" type="presParOf" srcId="{615446F3-344D-454B-B4F4-8299A50837E8}" destId="{5990D25D-6643-4A49-8587-EA5010FD670A}" srcOrd="4" destOrd="0" presId="urn:microsoft.com/office/officeart/2009/3/layout/StepUpProcess"/>
    <dgm:cxn modelId="{62F1FC4B-24C1-4726-BAB9-902010EE2D53}" type="presParOf" srcId="{5990D25D-6643-4A49-8587-EA5010FD670A}" destId="{6704F7C3-94F2-4344-938B-E690092A9A28}" srcOrd="0" destOrd="0" presId="urn:microsoft.com/office/officeart/2009/3/layout/StepUpProcess"/>
    <dgm:cxn modelId="{615EE216-2297-4436-A847-CE1167E735C5}" type="presParOf" srcId="{5990D25D-6643-4A49-8587-EA5010FD670A}" destId="{AD040E69-0517-4CDF-A2CB-AADD08517DFF}" srcOrd="1" destOrd="0" presId="urn:microsoft.com/office/officeart/2009/3/layout/StepUpProcess"/>
    <dgm:cxn modelId="{3F85D1BD-DCED-4498-A880-7D9B917C5BE9}" type="presParOf" srcId="{5990D25D-6643-4A49-8587-EA5010FD670A}" destId="{3D3B77EB-2AE9-4D6D-900C-E66885767E29}" srcOrd="2" destOrd="0" presId="urn:microsoft.com/office/officeart/2009/3/layout/StepUpProcess"/>
    <dgm:cxn modelId="{8985A112-9888-4406-B95F-4B9D40DB88FB}" type="presParOf" srcId="{615446F3-344D-454B-B4F4-8299A50837E8}" destId="{F1096EF9-401E-4AF8-87E8-124D984A04E7}" srcOrd="5" destOrd="0" presId="urn:microsoft.com/office/officeart/2009/3/layout/StepUpProcess"/>
    <dgm:cxn modelId="{7BA1E463-901F-4953-8097-5DB1E22158CE}" type="presParOf" srcId="{F1096EF9-401E-4AF8-87E8-124D984A04E7}" destId="{E096C48C-9985-4191-88D5-B825FD9D6326}" srcOrd="0" destOrd="0" presId="urn:microsoft.com/office/officeart/2009/3/layout/StepUpProcess"/>
    <dgm:cxn modelId="{308467DB-225F-4153-BBD4-044DB5CF468D}" type="presParOf" srcId="{615446F3-344D-454B-B4F4-8299A50837E8}" destId="{FA4B603C-63C1-4933-A271-04403BF40332}" srcOrd="6" destOrd="0" presId="urn:microsoft.com/office/officeart/2009/3/layout/StepUpProcess"/>
    <dgm:cxn modelId="{53C538C4-3CD8-47A5-94DE-034AAB36EF6E}" type="presParOf" srcId="{FA4B603C-63C1-4933-A271-04403BF40332}" destId="{9610CE0E-241A-40A6-A5CF-CDF51FB3D11A}" srcOrd="0" destOrd="0" presId="urn:microsoft.com/office/officeart/2009/3/layout/StepUpProcess"/>
    <dgm:cxn modelId="{9EE7E84E-B195-49D0-A899-B95EB412CA2E}" type="presParOf" srcId="{FA4B603C-63C1-4933-A271-04403BF40332}" destId="{94974186-77D0-4435-9A71-4B45336E646D}" srcOrd="1" destOrd="0" presId="urn:microsoft.com/office/officeart/2009/3/layout/StepUpProcess"/>
    <dgm:cxn modelId="{DE22BB29-7BBC-40C0-B0F7-3DCA118356B6}" type="presParOf" srcId="{FA4B603C-63C1-4933-A271-04403BF40332}" destId="{34EA2747-B60F-4D5F-988B-84002A675328}" srcOrd="2" destOrd="0" presId="urn:microsoft.com/office/officeart/2009/3/layout/StepUpProcess"/>
    <dgm:cxn modelId="{73D5B4BB-6E4B-41C8-AEA6-7CF5527A4A77}" type="presParOf" srcId="{615446F3-344D-454B-B4F4-8299A50837E8}" destId="{0F73B678-D8C2-4252-8C39-71F902E24678}" srcOrd="7" destOrd="0" presId="urn:microsoft.com/office/officeart/2009/3/layout/StepUpProcess"/>
    <dgm:cxn modelId="{FDEE0DBD-97D6-48C3-B68B-2489AF5158E8}" type="presParOf" srcId="{0F73B678-D8C2-4252-8C39-71F902E24678}" destId="{A9245DD7-46CD-4A39-8E7E-DCBFB5CE9EEE}" srcOrd="0" destOrd="0" presId="urn:microsoft.com/office/officeart/2009/3/layout/StepUpProcess"/>
    <dgm:cxn modelId="{C2A52002-FE20-4F07-99DC-5877EBAC20F7}" type="presParOf" srcId="{615446F3-344D-454B-B4F4-8299A50837E8}" destId="{5FCD57D8-1A19-49C8-95C4-9AD4E946207D}" srcOrd="8" destOrd="0" presId="urn:microsoft.com/office/officeart/2009/3/layout/StepUpProcess"/>
    <dgm:cxn modelId="{0CEA24CF-144E-4E37-98C2-1D187A72632D}" type="presParOf" srcId="{5FCD57D8-1A19-49C8-95C4-9AD4E946207D}" destId="{76D09F42-723A-4BC8-A2AD-229042E601EB}" srcOrd="0" destOrd="0" presId="urn:microsoft.com/office/officeart/2009/3/layout/StepUpProcess"/>
    <dgm:cxn modelId="{69F3CA00-EEBD-4994-8B5E-3647175A2B52}" type="presParOf" srcId="{5FCD57D8-1A19-49C8-95C4-9AD4E946207D}" destId="{791C0C25-252D-47BC-B78D-04110B2DE2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356C4D-DE96-47F2-95E1-A90C162B35FA}" type="doc">
      <dgm:prSet loTypeId="urn:microsoft.com/office/officeart/2005/8/layout/rings+Icon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B5CDBF0-C59D-4AC5-AC11-F0CDD8A7C1DC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1600" b="1" dirty="0">
              <a:solidFill>
                <a:schemeClr val="bg1"/>
              </a:solidFill>
            </a:rPr>
            <a:t> </a:t>
          </a:r>
          <a:r>
            <a:rPr 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r>
            <a:rPr lang="el-GR" sz="1800" b="1" dirty="0">
              <a:solidFill>
                <a:schemeClr val="bg1"/>
              </a:solidFill>
            </a:rPr>
            <a:t>Δημογραφικό Προφίλ</a:t>
          </a:r>
          <a:endParaRPr lang="el-GR" sz="1600" b="1" dirty="0">
            <a:solidFill>
              <a:schemeClr val="bg1"/>
            </a:solidFill>
          </a:endParaRPr>
        </a:p>
      </dgm:t>
    </dgm:pt>
    <dgm:pt modelId="{FE17AA15-733A-4A09-9358-D169CE1D3E44}" type="par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16302AA9-6C63-492D-A007-5A02C1D78261}" type="sibTrans" cxnId="{0F675E82-5722-4611-A2EF-87D40162ABC3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6894ED7-576F-4F34-9A8D-0840C54BCA02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2.</a:t>
          </a:r>
        </a:p>
        <a:p>
          <a:r>
            <a:rPr lang="el-GR" sz="1800" b="1" dirty="0">
              <a:solidFill>
                <a:schemeClr val="bg1"/>
              </a:solidFill>
            </a:rPr>
            <a:t>Υγειονομική «ταυτότητα» του δείγματος</a:t>
          </a:r>
          <a:endParaRPr lang="el-GR" sz="1600" b="1" dirty="0">
            <a:solidFill>
              <a:schemeClr val="bg1"/>
            </a:solidFill>
          </a:endParaRPr>
        </a:p>
      </dgm:t>
    </dgm:pt>
    <dgm:pt modelId="{99DD0EE8-F06F-4C2E-9F43-AFC6FD90C59D}" type="par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A33FCAA0-0975-410B-BD73-BCD1A612F957}" type="sibTrans" cxnId="{FE4285C8-C62A-4AB0-8748-48E6447D835A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6E0C98DC-33E6-4E91-83CD-B5CB0AB9CFA8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3.</a:t>
          </a:r>
        </a:p>
        <a:p>
          <a:r>
            <a:rPr lang="el-GR" sz="1800" b="1" dirty="0">
              <a:solidFill>
                <a:schemeClr val="bg1"/>
              </a:solidFill>
            </a:rPr>
            <a:t>Γενικές Αντιλήψεις &amp; Γνώσεις</a:t>
          </a:r>
          <a:endParaRPr lang="el-GR" sz="1600" b="1" dirty="0">
            <a:solidFill>
              <a:schemeClr val="bg1"/>
            </a:solidFill>
          </a:endParaRPr>
        </a:p>
      </dgm:t>
    </dgm:pt>
    <dgm:pt modelId="{706BB663-4C11-44AB-AB40-BE61454ECC52}" type="par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89432FEE-CE14-412C-A540-C726485492CA}" type="sibTrans" cxnId="{25EDD92C-712B-4FC2-B4D3-47C7E6687D59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583F76A7-FCEE-4071-9620-631C577E3EF3}">
      <dgm:prSet phldrT="[Text]" custT="1"/>
      <dgm:spPr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effectLst/>
      </dgm:spPr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4.</a:t>
          </a:r>
        </a:p>
        <a:p>
          <a:r>
            <a:rPr lang="el-GR" sz="1800" b="1" dirty="0">
              <a:solidFill>
                <a:schemeClr val="bg1"/>
              </a:solidFill>
            </a:rPr>
            <a:t>Στάσεις και Εμπιστοσύνη στον Εμβολιασμό</a:t>
          </a:r>
          <a:endParaRPr lang="el-GR" sz="1600" b="1" dirty="0">
            <a:solidFill>
              <a:schemeClr val="bg1"/>
            </a:solidFill>
          </a:endParaRPr>
        </a:p>
      </dgm:t>
    </dgm:pt>
    <dgm:pt modelId="{DD0AAAFB-0CD4-4D02-B017-CE7BDA3D3C9D}" type="par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99F5BB6-53EA-4C82-AC35-620251A9B737}" type="sibTrans" cxnId="{8AE31D11-5960-4532-91E4-481F56CF2FF4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DE747263-5EBD-47A0-AA66-13EC7A9E7BE3}">
      <dgm:prSet phldrT="[Text]" custT="1"/>
      <dgm:spPr>
        <a:solidFill>
          <a:srgbClr val="FF669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endParaRPr lang="en-GB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5.</a:t>
          </a:r>
        </a:p>
        <a:p>
          <a:r>
            <a:rPr lang="el-GR" sz="2000" b="1" dirty="0">
              <a:solidFill>
                <a:schemeClr val="tx1"/>
              </a:solidFill>
            </a:rPr>
            <a:t>Πρόθεση Εμβολιασμού</a:t>
          </a:r>
          <a:endParaRPr lang="el-GR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D33CCEF-0957-4B6F-8B38-664D3C8CCDA0}" type="par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E2111007-6C6E-4811-83B3-AE8C4C74A726}" type="sibTrans" cxnId="{B1EE3E31-6F7D-413F-8514-A2F62F5001B6}">
      <dgm:prSet/>
      <dgm:spPr/>
      <dgm:t>
        <a:bodyPr/>
        <a:lstStyle/>
        <a:p>
          <a:endParaRPr lang="el-GR" sz="2000">
            <a:solidFill>
              <a:schemeClr val="bg1"/>
            </a:solidFill>
          </a:endParaRPr>
        </a:p>
      </dgm:t>
    </dgm:pt>
    <dgm:pt modelId="{2AA3B9F8-7FA6-40CB-8195-1D48AC670E5C}" type="pres">
      <dgm:prSet presAssocID="{93356C4D-DE96-47F2-95E1-A90C162B35FA}" presName="Name0" presStyleCnt="0">
        <dgm:presLayoutVars>
          <dgm:chMax val="7"/>
          <dgm:dir/>
          <dgm:resizeHandles val="exact"/>
        </dgm:presLayoutVars>
      </dgm:prSet>
      <dgm:spPr/>
    </dgm:pt>
    <dgm:pt modelId="{F3A2197D-A5D3-42ED-91D9-93C76D5AE186}" type="pres">
      <dgm:prSet presAssocID="{93356C4D-DE96-47F2-95E1-A90C162B35FA}" presName="ellipse1" presStyleLbl="vennNode1" presStyleIdx="0" presStyleCnt="5" custScaleX="88884" custScaleY="88879">
        <dgm:presLayoutVars>
          <dgm:bulletEnabled val="1"/>
        </dgm:presLayoutVars>
      </dgm:prSet>
      <dgm:spPr/>
    </dgm:pt>
    <dgm:pt modelId="{E44F089B-4025-44AF-9AB6-8CBCCA11D569}" type="pres">
      <dgm:prSet presAssocID="{93356C4D-DE96-47F2-95E1-A90C162B35FA}" presName="ellipse2" presStyleLbl="vennNode1" presStyleIdx="1" presStyleCnt="5" custScaleX="88884" custScaleY="88879" custLinFactNeighborX="1133" custLinFactNeighborY="3041">
        <dgm:presLayoutVars>
          <dgm:bulletEnabled val="1"/>
        </dgm:presLayoutVars>
      </dgm:prSet>
      <dgm:spPr/>
    </dgm:pt>
    <dgm:pt modelId="{97781A89-CF14-4553-889F-19C9CC49361C}" type="pres">
      <dgm:prSet presAssocID="{93356C4D-DE96-47F2-95E1-A90C162B35FA}" presName="ellipse3" presStyleLbl="vennNode1" presStyleIdx="2" presStyleCnt="5" custScaleX="88884" custScaleY="88879">
        <dgm:presLayoutVars>
          <dgm:bulletEnabled val="1"/>
        </dgm:presLayoutVars>
      </dgm:prSet>
      <dgm:spPr/>
    </dgm:pt>
    <dgm:pt modelId="{D85E10C6-DBA2-4C2D-AAA8-B794184082FA}" type="pres">
      <dgm:prSet presAssocID="{93356C4D-DE96-47F2-95E1-A90C162B35FA}" presName="ellipse4" presStyleLbl="vennNode1" presStyleIdx="3" presStyleCnt="5" custScaleX="88884" custScaleY="88879">
        <dgm:presLayoutVars>
          <dgm:bulletEnabled val="1"/>
        </dgm:presLayoutVars>
      </dgm:prSet>
      <dgm:spPr/>
    </dgm:pt>
    <dgm:pt modelId="{04E64AAA-07DE-4DCB-9020-362344D61BA6}" type="pres">
      <dgm:prSet presAssocID="{93356C4D-DE96-47F2-95E1-A90C162B35FA}" presName="ellipse5" presStyleLbl="vennNode1" presStyleIdx="4" presStyleCnt="5" custScaleX="142833" custScaleY="142826">
        <dgm:presLayoutVars>
          <dgm:bulletEnabled val="1"/>
        </dgm:presLayoutVars>
      </dgm:prSet>
      <dgm:spPr/>
    </dgm:pt>
  </dgm:ptLst>
  <dgm:cxnLst>
    <dgm:cxn modelId="{8AE31D11-5960-4532-91E4-481F56CF2FF4}" srcId="{93356C4D-DE96-47F2-95E1-A90C162B35FA}" destId="{583F76A7-FCEE-4071-9620-631C577E3EF3}" srcOrd="3" destOrd="0" parTransId="{DD0AAAFB-0CD4-4D02-B017-CE7BDA3D3C9D}" sibTransId="{299F5BB6-53EA-4C82-AC35-620251A9B737}"/>
    <dgm:cxn modelId="{25EDD92C-712B-4FC2-B4D3-47C7E6687D59}" srcId="{93356C4D-DE96-47F2-95E1-A90C162B35FA}" destId="{6E0C98DC-33E6-4E91-83CD-B5CB0AB9CFA8}" srcOrd="2" destOrd="0" parTransId="{706BB663-4C11-44AB-AB40-BE61454ECC52}" sibTransId="{89432FEE-CE14-412C-A540-C726485492CA}"/>
    <dgm:cxn modelId="{B1EE3E31-6F7D-413F-8514-A2F62F5001B6}" srcId="{93356C4D-DE96-47F2-95E1-A90C162B35FA}" destId="{DE747263-5EBD-47A0-AA66-13EC7A9E7BE3}" srcOrd="4" destOrd="0" parTransId="{AD33CCEF-0957-4B6F-8B38-664D3C8CCDA0}" sibTransId="{E2111007-6C6E-4811-83B3-AE8C4C74A726}"/>
    <dgm:cxn modelId="{E6DB0078-B330-4122-9C52-0B8C5129DB0B}" type="presOf" srcId="{583F76A7-FCEE-4071-9620-631C577E3EF3}" destId="{D85E10C6-DBA2-4C2D-AAA8-B794184082FA}" srcOrd="0" destOrd="0" presId="urn:microsoft.com/office/officeart/2005/8/layout/rings+Icon"/>
    <dgm:cxn modelId="{0F675E82-5722-4611-A2EF-87D40162ABC3}" srcId="{93356C4D-DE96-47F2-95E1-A90C162B35FA}" destId="{9B5CDBF0-C59D-4AC5-AC11-F0CDD8A7C1DC}" srcOrd="0" destOrd="0" parTransId="{FE17AA15-733A-4A09-9358-D169CE1D3E44}" sibTransId="{16302AA9-6C63-492D-A007-5A02C1D78261}"/>
    <dgm:cxn modelId="{664EC784-F46E-41AC-B32D-A12006968B59}" type="presOf" srcId="{93356C4D-DE96-47F2-95E1-A90C162B35FA}" destId="{2AA3B9F8-7FA6-40CB-8195-1D48AC670E5C}" srcOrd="0" destOrd="0" presId="urn:microsoft.com/office/officeart/2005/8/layout/rings+Icon"/>
    <dgm:cxn modelId="{5C078791-8D10-4FF6-8283-FCAA797E4283}" type="presOf" srcId="{6E0C98DC-33E6-4E91-83CD-B5CB0AB9CFA8}" destId="{97781A89-CF14-4553-889F-19C9CC49361C}" srcOrd="0" destOrd="0" presId="urn:microsoft.com/office/officeart/2005/8/layout/rings+Icon"/>
    <dgm:cxn modelId="{516C33A0-7838-4DC1-8B6D-6A100813478D}" type="presOf" srcId="{DE747263-5EBD-47A0-AA66-13EC7A9E7BE3}" destId="{04E64AAA-07DE-4DCB-9020-362344D61BA6}" srcOrd="0" destOrd="0" presId="urn:microsoft.com/office/officeart/2005/8/layout/rings+Icon"/>
    <dgm:cxn modelId="{D91D7FA8-EE91-4D18-B09D-41809252FD8F}" type="presOf" srcId="{26894ED7-576F-4F34-9A8D-0840C54BCA02}" destId="{E44F089B-4025-44AF-9AB6-8CBCCA11D569}" srcOrd="0" destOrd="0" presId="urn:microsoft.com/office/officeart/2005/8/layout/rings+Icon"/>
    <dgm:cxn modelId="{09D92DC0-459A-44B9-8977-7E582BE035F5}" type="presOf" srcId="{9B5CDBF0-C59D-4AC5-AC11-F0CDD8A7C1DC}" destId="{F3A2197D-A5D3-42ED-91D9-93C76D5AE186}" srcOrd="0" destOrd="0" presId="urn:microsoft.com/office/officeart/2005/8/layout/rings+Icon"/>
    <dgm:cxn modelId="{FE4285C8-C62A-4AB0-8748-48E6447D835A}" srcId="{93356C4D-DE96-47F2-95E1-A90C162B35FA}" destId="{26894ED7-576F-4F34-9A8D-0840C54BCA02}" srcOrd="1" destOrd="0" parTransId="{99DD0EE8-F06F-4C2E-9F43-AFC6FD90C59D}" sibTransId="{A33FCAA0-0975-410B-BD73-BCD1A612F957}"/>
    <dgm:cxn modelId="{ED92976A-3C62-4357-8106-0D66DC924CEC}" type="presParOf" srcId="{2AA3B9F8-7FA6-40CB-8195-1D48AC670E5C}" destId="{F3A2197D-A5D3-42ED-91D9-93C76D5AE186}" srcOrd="0" destOrd="0" presId="urn:microsoft.com/office/officeart/2005/8/layout/rings+Icon"/>
    <dgm:cxn modelId="{8F4ED2A0-3372-490A-98BB-9463DA9E39D8}" type="presParOf" srcId="{2AA3B9F8-7FA6-40CB-8195-1D48AC670E5C}" destId="{E44F089B-4025-44AF-9AB6-8CBCCA11D569}" srcOrd="1" destOrd="0" presId="urn:microsoft.com/office/officeart/2005/8/layout/rings+Icon"/>
    <dgm:cxn modelId="{AF3FDAE7-19EC-4B43-8FFA-CF52D57E851A}" type="presParOf" srcId="{2AA3B9F8-7FA6-40CB-8195-1D48AC670E5C}" destId="{97781A89-CF14-4553-889F-19C9CC49361C}" srcOrd="2" destOrd="0" presId="urn:microsoft.com/office/officeart/2005/8/layout/rings+Icon"/>
    <dgm:cxn modelId="{CBBFA430-7336-473E-BF42-0975A9F8C533}" type="presParOf" srcId="{2AA3B9F8-7FA6-40CB-8195-1D48AC670E5C}" destId="{D85E10C6-DBA2-4C2D-AAA8-B794184082FA}" srcOrd="3" destOrd="0" presId="urn:microsoft.com/office/officeart/2005/8/layout/rings+Icon"/>
    <dgm:cxn modelId="{2F7BDDC5-6240-427D-8104-E9FBDF85DDAA}" type="presParOf" srcId="{2AA3B9F8-7FA6-40CB-8195-1D48AC670E5C}" destId="{04E64AAA-07DE-4DCB-9020-362344D61BA6}" srcOrd="4" destOrd="0" presId="urn:microsoft.com/office/officeart/2005/8/layout/rings+Icon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197D-A5D3-42ED-91D9-93C76D5AE186}">
      <dsp:nvSpPr>
        <dsp:cNvPr id="0" name=""/>
        <dsp:cNvSpPr/>
      </dsp:nvSpPr>
      <dsp:spPr>
        <a:xfrm>
          <a:off x="0" y="125056"/>
          <a:ext cx="2873647" cy="287364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 </a:t>
          </a:r>
          <a:r>
            <a:rPr lang="el-GR" sz="2000" b="1" kern="1200" dirty="0">
              <a:solidFill>
                <a:schemeClr val="tx1"/>
              </a:solidFill>
            </a:rPr>
            <a:t>1.</a:t>
          </a:r>
          <a:endParaRPr lang="el-GR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Δημογραφικό Προφίλ</a:t>
          </a:r>
        </a:p>
      </dsp:txBody>
      <dsp:txXfrm>
        <a:off x="420836" y="545891"/>
        <a:ext cx="2031975" cy="2031970"/>
      </dsp:txXfrm>
    </dsp:sp>
    <dsp:sp modelId="{E44F089B-4025-44AF-9AB6-8CBCCA11D569}">
      <dsp:nvSpPr>
        <dsp:cNvPr id="0" name=""/>
        <dsp:cNvSpPr/>
      </dsp:nvSpPr>
      <dsp:spPr>
        <a:xfrm>
          <a:off x="1510233" y="2129003"/>
          <a:ext cx="2873647" cy="287364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2.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Υγειονομική «ταυτότητα» του δείγματος</a:t>
          </a:r>
        </a:p>
      </dsp:txBody>
      <dsp:txXfrm>
        <a:off x="1931069" y="2549838"/>
        <a:ext cx="2031975" cy="2031970"/>
      </dsp:txXfrm>
    </dsp:sp>
    <dsp:sp modelId="{97781A89-CF14-4553-889F-19C9CC49361C}">
      <dsp:nvSpPr>
        <dsp:cNvPr id="0" name=""/>
        <dsp:cNvSpPr/>
      </dsp:nvSpPr>
      <dsp:spPr>
        <a:xfrm>
          <a:off x="2956228" y="125056"/>
          <a:ext cx="2873647" cy="2873640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3.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Γενικές Αντιλήψεις &amp; Γνώσεις</a:t>
          </a:r>
        </a:p>
      </dsp:txBody>
      <dsp:txXfrm>
        <a:off x="3377064" y="545891"/>
        <a:ext cx="2031975" cy="2031970"/>
      </dsp:txXfrm>
    </dsp:sp>
    <dsp:sp modelId="{D85E10C6-DBA2-4C2D-AAA8-B794184082FA}">
      <dsp:nvSpPr>
        <dsp:cNvPr id="0" name=""/>
        <dsp:cNvSpPr/>
      </dsp:nvSpPr>
      <dsp:spPr>
        <a:xfrm>
          <a:off x="4433903" y="2041615"/>
          <a:ext cx="2873647" cy="287364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Στάσεις και Εμπιστοσύνη στον Εμβολιασμό</a:t>
          </a:r>
        </a:p>
      </dsp:txBody>
      <dsp:txXfrm>
        <a:off x="4854739" y="2462450"/>
        <a:ext cx="2031975" cy="2031970"/>
      </dsp:txXfrm>
    </dsp:sp>
    <dsp:sp modelId="{04E64AAA-07DE-4DCB-9020-362344D61BA6}">
      <dsp:nvSpPr>
        <dsp:cNvPr id="0" name=""/>
        <dsp:cNvSpPr/>
      </dsp:nvSpPr>
      <dsp:spPr>
        <a:xfrm>
          <a:off x="5911577" y="125056"/>
          <a:ext cx="2873647" cy="2873640"/>
        </a:xfrm>
        <a:prstGeom prst="ellipse">
          <a:avLst/>
        </a:prstGeom>
        <a:solidFill>
          <a:srgbClr val="FF66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5.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Πρόθεση Εμβολιασμού</a:t>
          </a:r>
        </a:p>
      </dsp:txBody>
      <dsp:txXfrm>
        <a:off x="6332413" y="545891"/>
        <a:ext cx="2031975" cy="2031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197D-A5D3-42ED-91D9-93C76D5AE186}">
      <dsp:nvSpPr>
        <dsp:cNvPr id="0" name=""/>
        <dsp:cNvSpPr/>
      </dsp:nvSpPr>
      <dsp:spPr>
        <a:xfrm>
          <a:off x="565497" y="-255664"/>
          <a:ext cx="4427202" cy="442719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GB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endParaRPr lang="el-GR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Δημογραφικό Προφίλ</a:t>
          </a:r>
          <a:endParaRPr lang="el-GR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3846" y="392683"/>
        <a:ext cx="3130504" cy="3130498"/>
      </dsp:txXfrm>
    </dsp:sp>
    <dsp:sp modelId="{E44F089B-4025-44AF-9AB6-8CBCCA11D569}">
      <dsp:nvSpPr>
        <dsp:cNvPr id="0" name=""/>
        <dsp:cNvSpPr/>
      </dsp:nvSpPr>
      <dsp:spPr>
        <a:xfrm>
          <a:off x="2860215" y="2573717"/>
          <a:ext cx="2748972" cy="2748965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2.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Υγειονομική «ταυτότητα» του δείγματος</a:t>
          </a:r>
        </a:p>
      </dsp:txBody>
      <dsp:txXfrm>
        <a:off x="3262793" y="2976294"/>
        <a:ext cx="1943816" cy="1943811"/>
      </dsp:txXfrm>
    </dsp:sp>
    <dsp:sp modelId="{97781A89-CF14-4553-889F-19C9CC49361C}">
      <dsp:nvSpPr>
        <dsp:cNvPr id="0" name=""/>
        <dsp:cNvSpPr/>
      </dsp:nvSpPr>
      <dsp:spPr>
        <a:xfrm>
          <a:off x="4416045" y="556989"/>
          <a:ext cx="2748972" cy="2748965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3.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Γενικές Αντιλήψεις &amp; Γνώσεις</a:t>
          </a:r>
        </a:p>
      </dsp:txBody>
      <dsp:txXfrm>
        <a:off x="4818623" y="959566"/>
        <a:ext cx="1943816" cy="1943811"/>
      </dsp:txXfrm>
    </dsp:sp>
    <dsp:sp modelId="{D85E10C6-DBA2-4C2D-AAA8-B794184082FA}">
      <dsp:nvSpPr>
        <dsp:cNvPr id="0" name=""/>
        <dsp:cNvSpPr/>
      </dsp:nvSpPr>
      <dsp:spPr>
        <a:xfrm>
          <a:off x="5970951" y="2573717"/>
          <a:ext cx="2748972" cy="2748965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Στάσεις και Εμπιστοσύνη στον Εμβολιασμό</a:t>
          </a:r>
        </a:p>
      </dsp:txBody>
      <dsp:txXfrm>
        <a:off x="6373529" y="2976294"/>
        <a:ext cx="1943816" cy="1943811"/>
      </dsp:txXfrm>
    </dsp:sp>
    <dsp:sp modelId="{04E64AAA-07DE-4DCB-9020-362344D61BA6}">
      <dsp:nvSpPr>
        <dsp:cNvPr id="0" name=""/>
        <dsp:cNvSpPr/>
      </dsp:nvSpPr>
      <dsp:spPr>
        <a:xfrm>
          <a:off x="7525857" y="556989"/>
          <a:ext cx="2748972" cy="2748965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5.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Πρόθεση Εμβολιασμού</a:t>
          </a:r>
        </a:p>
      </dsp:txBody>
      <dsp:txXfrm>
        <a:off x="7928435" y="959566"/>
        <a:ext cx="1943816" cy="1943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197D-A5D3-42ED-91D9-93C76D5AE186}">
      <dsp:nvSpPr>
        <dsp:cNvPr id="0" name=""/>
        <dsp:cNvSpPr/>
      </dsp:nvSpPr>
      <dsp:spPr>
        <a:xfrm>
          <a:off x="162039" y="-206121"/>
          <a:ext cx="2541850" cy="2541863"/>
        </a:xfrm>
        <a:prstGeom prst="ellipse">
          <a:avLst/>
        </a:prstGeom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 </a:t>
          </a:r>
          <a:r>
            <a:rPr lang="el-G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Δημογραφικό Προφίλ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534284" y="166126"/>
        <a:ext cx="1797360" cy="1797369"/>
      </dsp:txXfrm>
    </dsp:sp>
    <dsp:sp modelId="{E44F089B-4025-44AF-9AB6-8CBCCA11D569}">
      <dsp:nvSpPr>
        <dsp:cNvPr id="0" name=""/>
        <dsp:cNvSpPr/>
      </dsp:nvSpPr>
      <dsp:spPr>
        <a:xfrm>
          <a:off x="792084" y="864089"/>
          <a:ext cx="4093493" cy="409349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Υγειονομική «ταυτότητα» του δείγματος</a:t>
          </a:r>
          <a:endParaRPr lang="el-GR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1562" y="1463568"/>
        <a:ext cx="2894537" cy="2894541"/>
      </dsp:txXfrm>
    </dsp:sp>
    <dsp:sp modelId="{97781A89-CF14-4553-889F-19C9CC49361C}">
      <dsp:nvSpPr>
        <dsp:cNvPr id="0" name=""/>
        <dsp:cNvSpPr/>
      </dsp:nvSpPr>
      <dsp:spPr>
        <a:xfrm>
          <a:off x="3139308" y="-206121"/>
          <a:ext cx="2541850" cy="2541863"/>
        </a:xfrm>
        <a:prstGeom prst="ellipse">
          <a:avLst/>
        </a:prstGeom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3.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Γενικές Αντιλήψεις &amp; Γνώσεις</a:t>
          </a:r>
        </a:p>
      </dsp:txBody>
      <dsp:txXfrm>
        <a:off x="3511553" y="166126"/>
        <a:ext cx="1797360" cy="1797369"/>
      </dsp:txXfrm>
    </dsp:sp>
    <dsp:sp modelId="{D85E10C6-DBA2-4C2D-AAA8-B794184082FA}">
      <dsp:nvSpPr>
        <dsp:cNvPr id="0" name=""/>
        <dsp:cNvSpPr/>
      </dsp:nvSpPr>
      <dsp:spPr>
        <a:xfrm>
          <a:off x="4627942" y="1640967"/>
          <a:ext cx="2541850" cy="2541863"/>
        </a:xfrm>
        <a:prstGeom prst="ellipse">
          <a:avLst/>
        </a:prstGeom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Στάσεις και Εμπιστοσύνη στον Εμβολιασμό</a:t>
          </a:r>
        </a:p>
      </dsp:txBody>
      <dsp:txXfrm>
        <a:off x="5000187" y="2013214"/>
        <a:ext cx="1797360" cy="1797369"/>
      </dsp:txXfrm>
    </dsp:sp>
    <dsp:sp modelId="{04E64AAA-07DE-4DCB-9020-362344D61BA6}">
      <dsp:nvSpPr>
        <dsp:cNvPr id="0" name=""/>
        <dsp:cNvSpPr/>
      </dsp:nvSpPr>
      <dsp:spPr>
        <a:xfrm>
          <a:off x="6116576" y="-206121"/>
          <a:ext cx="2541850" cy="2541863"/>
        </a:xfrm>
        <a:prstGeom prst="ellipse">
          <a:avLst/>
        </a:prstGeom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5.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Πρόθεση Εμβολιασμού</a:t>
          </a:r>
        </a:p>
      </dsp:txBody>
      <dsp:txXfrm>
        <a:off x="6488821" y="166126"/>
        <a:ext cx="1797360" cy="1797369"/>
      </dsp:txXfrm>
    </dsp:sp>
    <dsp:sp modelId="{C3D3DA2E-89C7-479B-8BBD-FFCA117346C9}">
      <dsp:nvSpPr>
        <dsp:cNvPr id="0" name=""/>
        <dsp:cNvSpPr/>
      </dsp:nvSpPr>
      <dsp:spPr>
        <a:xfrm>
          <a:off x="7605210" y="1640967"/>
          <a:ext cx="2541850" cy="2541863"/>
        </a:xfrm>
        <a:prstGeom prst="ellipse">
          <a:avLst/>
        </a:prstGeom>
        <a:gradFill flip="none" rotWithShape="1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6.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Βασικά Συμπεράσματα</a:t>
          </a:r>
        </a:p>
      </dsp:txBody>
      <dsp:txXfrm>
        <a:off x="7977455" y="2013214"/>
        <a:ext cx="1797360" cy="1797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197D-A5D3-42ED-91D9-93C76D5AE186}">
      <dsp:nvSpPr>
        <dsp:cNvPr id="0" name=""/>
        <dsp:cNvSpPr/>
      </dsp:nvSpPr>
      <dsp:spPr>
        <a:xfrm>
          <a:off x="1179282" y="528198"/>
          <a:ext cx="2572521" cy="2572370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 </a:t>
          </a:r>
          <a:r>
            <a:rPr lang="el-G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Δημογραφικό Προφίλ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1556019" y="904913"/>
        <a:ext cx="1819047" cy="1818940"/>
      </dsp:txXfrm>
    </dsp:sp>
    <dsp:sp modelId="{E44F089B-4025-44AF-9AB6-8CBCCA11D569}">
      <dsp:nvSpPr>
        <dsp:cNvPr id="0" name=""/>
        <dsp:cNvSpPr/>
      </dsp:nvSpPr>
      <dsp:spPr>
        <a:xfrm>
          <a:off x="2671037" y="2429118"/>
          <a:ext cx="2631130" cy="2631123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2.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Υγειονομική «ταυτότητα» του δείγματος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3056357" y="2814437"/>
        <a:ext cx="1860490" cy="1860485"/>
      </dsp:txXfrm>
    </dsp:sp>
    <dsp:sp modelId="{97781A89-CF14-4553-889F-19C9CC49361C}">
      <dsp:nvSpPr>
        <dsp:cNvPr id="0" name=""/>
        <dsp:cNvSpPr/>
      </dsp:nvSpPr>
      <dsp:spPr>
        <a:xfrm>
          <a:off x="3392765" y="-235706"/>
          <a:ext cx="4100393" cy="4100181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Γενικές Αντιλήψεις &amp; Γνώσεις</a:t>
          </a:r>
          <a:endParaRPr lang="el-GR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3254" y="364752"/>
        <a:ext cx="2899415" cy="2899265"/>
      </dsp:txXfrm>
    </dsp:sp>
    <dsp:sp modelId="{D85E10C6-DBA2-4C2D-AAA8-B794184082FA}">
      <dsp:nvSpPr>
        <dsp:cNvPr id="0" name=""/>
        <dsp:cNvSpPr/>
      </dsp:nvSpPr>
      <dsp:spPr>
        <a:xfrm>
          <a:off x="5644968" y="2458495"/>
          <a:ext cx="2572521" cy="2572370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Στάσεις και Εμπιστοσύνη στον Εμβολιασμό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6021705" y="2835210"/>
        <a:ext cx="1819047" cy="1818940"/>
      </dsp:txXfrm>
    </dsp:sp>
    <dsp:sp modelId="{04E64AAA-07DE-4DCB-9020-362344D61BA6}">
      <dsp:nvSpPr>
        <dsp:cNvPr id="0" name=""/>
        <dsp:cNvSpPr/>
      </dsp:nvSpPr>
      <dsp:spPr>
        <a:xfrm>
          <a:off x="7133235" y="528198"/>
          <a:ext cx="2572521" cy="2572370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5.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Πρόθεση Εμβολιασμού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7509972" y="904913"/>
        <a:ext cx="1819047" cy="1818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197D-A5D3-42ED-91D9-93C76D5AE186}">
      <dsp:nvSpPr>
        <dsp:cNvPr id="0" name=""/>
        <dsp:cNvSpPr/>
      </dsp:nvSpPr>
      <dsp:spPr>
        <a:xfrm>
          <a:off x="913889" y="-253372"/>
          <a:ext cx="2841292" cy="2841125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 </a:t>
          </a:r>
          <a:r>
            <a:rPr lang="el-G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Δημογραφικό Προφίλ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1329987" y="162701"/>
        <a:ext cx="2009096" cy="2008979"/>
      </dsp:txXfrm>
    </dsp:sp>
    <dsp:sp modelId="{E44F089B-4025-44AF-9AB6-8CBCCA11D569}">
      <dsp:nvSpPr>
        <dsp:cNvPr id="0" name=""/>
        <dsp:cNvSpPr/>
      </dsp:nvSpPr>
      <dsp:spPr>
        <a:xfrm>
          <a:off x="2593865" y="1975806"/>
          <a:ext cx="2841292" cy="2841125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2.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Υγειονομική «ταυτότητα» του δείγματος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3009963" y="2391879"/>
        <a:ext cx="2009096" cy="2008979"/>
      </dsp:txXfrm>
    </dsp:sp>
    <dsp:sp modelId="{97781A89-CF14-4553-889F-19C9CC49361C}">
      <dsp:nvSpPr>
        <dsp:cNvPr id="0" name=""/>
        <dsp:cNvSpPr/>
      </dsp:nvSpPr>
      <dsp:spPr>
        <a:xfrm>
          <a:off x="4202382" y="-253372"/>
          <a:ext cx="2841292" cy="2841125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3.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Γενικές Αντιλήψεις &amp; Γνώσεις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4618480" y="162701"/>
        <a:ext cx="2009096" cy="2008979"/>
      </dsp:txXfrm>
    </dsp:sp>
    <dsp:sp modelId="{D85E10C6-DBA2-4C2D-AAA8-B794184082FA}">
      <dsp:nvSpPr>
        <dsp:cNvPr id="0" name=""/>
        <dsp:cNvSpPr/>
      </dsp:nvSpPr>
      <dsp:spPr>
        <a:xfrm>
          <a:off x="4983865" y="1016356"/>
          <a:ext cx="4565842" cy="45656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tx1"/>
              </a:solidFill>
            </a:rPr>
            <a:t>Στάσεις και Εμπιστοσύνη στον Εμβολιασμό</a:t>
          </a:r>
          <a:endParaRPr lang="el-GR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2517" y="1684974"/>
        <a:ext cx="3228538" cy="3228371"/>
      </dsp:txXfrm>
    </dsp:sp>
    <dsp:sp modelId="{04E64AAA-07DE-4DCB-9020-362344D61BA6}">
      <dsp:nvSpPr>
        <dsp:cNvPr id="0" name=""/>
        <dsp:cNvSpPr/>
      </dsp:nvSpPr>
      <dsp:spPr>
        <a:xfrm>
          <a:off x="7489897" y="-253372"/>
          <a:ext cx="2841292" cy="2841125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5.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Πρόθεση Εμβολιασμού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7905995" y="162701"/>
        <a:ext cx="2009096" cy="20089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DD3CC-D63B-4AAA-B135-1341D2915732}">
      <dsp:nvSpPr>
        <dsp:cNvPr id="0" name=""/>
        <dsp:cNvSpPr/>
      </dsp:nvSpPr>
      <dsp:spPr>
        <a:xfrm rot="5400000">
          <a:off x="435152" y="2524856"/>
          <a:ext cx="1296997" cy="215817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5D6EAD-C3A4-41D4-B35E-B95848DFB1EC}">
      <dsp:nvSpPr>
        <dsp:cNvPr id="0" name=""/>
        <dsp:cNvSpPr/>
      </dsp:nvSpPr>
      <dsp:spPr>
        <a:xfrm>
          <a:off x="218651" y="3169686"/>
          <a:ext cx="1948412" cy="1707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/>
              </a:solidFill>
            </a:rPr>
            <a:t>9</a:t>
          </a:r>
          <a:endParaRPr lang="en-GB" sz="1600" b="1" kern="1200" dirty="0">
            <a:solidFill>
              <a:schemeClr val="accent1"/>
            </a:solidFill>
          </a:endParaRPr>
        </a:p>
      </dsp:txBody>
      <dsp:txXfrm>
        <a:off x="218651" y="3169686"/>
        <a:ext cx="1948412" cy="1707897"/>
      </dsp:txXfrm>
    </dsp:sp>
    <dsp:sp modelId="{6EA86004-41CE-4803-9D73-8F76994E4A49}">
      <dsp:nvSpPr>
        <dsp:cNvPr id="0" name=""/>
        <dsp:cNvSpPr/>
      </dsp:nvSpPr>
      <dsp:spPr>
        <a:xfrm>
          <a:off x="1799438" y="2365969"/>
          <a:ext cx="367624" cy="36762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shade val="80000"/>
                <a:hueOff val="18260"/>
                <a:satOff val="471"/>
                <a:lumOff val="263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8260"/>
                <a:satOff val="471"/>
                <a:lumOff val="263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8260"/>
                <a:satOff val="471"/>
                <a:lumOff val="26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610BC8-8C80-4859-B0FD-404B0BE79FD0}">
      <dsp:nvSpPr>
        <dsp:cNvPr id="0" name=""/>
        <dsp:cNvSpPr/>
      </dsp:nvSpPr>
      <dsp:spPr>
        <a:xfrm rot="5400000">
          <a:off x="2820389" y="1934627"/>
          <a:ext cx="1296997" cy="215817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shade val="80000"/>
                <a:hueOff val="36520"/>
                <a:satOff val="942"/>
                <a:lumOff val="526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36520"/>
                <a:satOff val="942"/>
                <a:lumOff val="526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36520"/>
                <a:satOff val="942"/>
                <a:lumOff val="5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58AE1-882A-49D5-A642-11AE1C7633C6}">
      <dsp:nvSpPr>
        <dsp:cNvPr id="0" name=""/>
        <dsp:cNvSpPr/>
      </dsp:nvSpPr>
      <dsp:spPr>
        <a:xfrm>
          <a:off x="2603888" y="2579456"/>
          <a:ext cx="1948412" cy="1707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/>
              </a:solidFill>
            </a:rPr>
            <a:t>6</a:t>
          </a:r>
          <a:endParaRPr lang="en-GB" sz="1600" b="1" kern="1200" dirty="0">
            <a:solidFill>
              <a:schemeClr val="accent1"/>
            </a:solidFill>
          </a:endParaRPr>
        </a:p>
      </dsp:txBody>
      <dsp:txXfrm>
        <a:off x="2603888" y="2579456"/>
        <a:ext cx="1948412" cy="1707897"/>
      </dsp:txXfrm>
    </dsp:sp>
    <dsp:sp modelId="{0D3EEB5F-5C2B-487C-9B03-9742B6DB5969}">
      <dsp:nvSpPr>
        <dsp:cNvPr id="0" name=""/>
        <dsp:cNvSpPr/>
      </dsp:nvSpPr>
      <dsp:spPr>
        <a:xfrm>
          <a:off x="4184675" y="1775740"/>
          <a:ext cx="367624" cy="36762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shade val="80000"/>
                <a:hueOff val="54780"/>
                <a:satOff val="1413"/>
                <a:lumOff val="789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54780"/>
                <a:satOff val="1413"/>
                <a:lumOff val="789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54780"/>
                <a:satOff val="1413"/>
                <a:lumOff val="78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04F7C3-94F2-4344-938B-E690092A9A28}">
      <dsp:nvSpPr>
        <dsp:cNvPr id="0" name=""/>
        <dsp:cNvSpPr/>
      </dsp:nvSpPr>
      <dsp:spPr>
        <a:xfrm rot="5400000">
          <a:off x="5205626" y="1344398"/>
          <a:ext cx="1296997" cy="215817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shade val="80000"/>
                <a:hueOff val="73040"/>
                <a:satOff val="1884"/>
                <a:lumOff val="1052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73040"/>
                <a:satOff val="1884"/>
                <a:lumOff val="1052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73040"/>
                <a:satOff val="1884"/>
                <a:lumOff val="105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040E69-0517-4CDF-A2CB-AADD08517DFF}">
      <dsp:nvSpPr>
        <dsp:cNvPr id="0" name=""/>
        <dsp:cNvSpPr/>
      </dsp:nvSpPr>
      <dsp:spPr>
        <a:xfrm>
          <a:off x="4989125" y="1989227"/>
          <a:ext cx="1948412" cy="1707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accent1"/>
              </a:solidFill>
            </a:rPr>
            <a:t>22</a:t>
          </a:r>
          <a:endParaRPr lang="en-GB" sz="1600" b="1" kern="1200" dirty="0">
            <a:solidFill>
              <a:schemeClr val="accent1"/>
            </a:solidFill>
          </a:endParaRPr>
        </a:p>
      </dsp:txBody>
      <dsp:txXfrm>
        <a:off x="4989125" y="1989227"/>
        <a:ext cx="1948412" cy="1707897"/>
      </dsp:txXfrm>
    </dsp:sp>
    <dsp:sp modelId="{3D3B77EB-2AE9-4D6D-900C-E66885767E29}">
      <dsp:nvSpPr>
        <dsp:cNvPr id="0" name=""/>
        <dsp:cNvSpPr/>
      </dsp:nvSpPr>
      <dsp:spPr>
        <a:xfrm>
          <a:off x="6569912" y="1185511"/>
          <a:ext cx="367624" cy="36762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shade val="80000"/>
                <a:hueOff val="91300"/>
                <a:satOff val="2355"/>
                <a:lumOff val="1314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91300"/>
                <a:satOff val="2355"/>
                <a:lumOff val="1314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91300"/>
                <a:satOff val="2355"/>
                <a:lumOff val="131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0CE0E-241A-40A6-A5CF-CDF51FB3D11A}">
      <dsp:nvSpPr>
        <dsp:cNvPr id="0" name=""/>
        <dsp:cNvSpPr/>
      </dsp:nvSpPr>
      <dsp:spPr>
        <a:xfrm rot="5400000">
          <a:off x="7590863" y="754169"/>
          <a:ext cx="1296997" cy="215817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shade val="80000"/>
                <a:hueOff val="109560"/>
                <a:satOff val="2826"/>
                <a:lumOff val="157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09560"/>
                <a:satOff val="2826"/>
                <a:lumOff val="157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09560"/>
                <a:satOff val="2826"/>
                <a:lumOff val="15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974186-77D0-4435-9A71-4B45336E646D}">
      <dsp:nvSpPr>
        <dsp:cNvPr id="0" name=""/>
        <dsp:cNvSpPr/>
      </dsp:nvSpPr>
      <dsp:spPr>
        <a:xfrm>
          <a:off x="7374362" y="1398998"/>
          <a:ext cx="1948412" cy="1707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/>
              </a:solidFill>
            </a:rPr>
            <a:t>27</a:t>
          </a:r>
          <a:endParaRPr lang="en-GB" sz="1600" b="1" kern="1200" dirty="0">
            <a:solidFill>
              <a:schemeClr val="accent1"/>
            </a:solidFill>
          </a:endParaRPr>
        </a:p>
      </dsp:txBody>
      <dsp:txXfrm>
        <a:off x="7374362" y="1398998"/>
        <a:ext cx="1948412" cy="1707897"/>
      </dsp:txXfrm>
    </dsp:sp>
    <dsp:sp modelId="{34EA2747-B60F-4D5F-988B-84002A675328}">
      <dsp:nvSpPr>
        <dsp:cNvPr id="0" name=""/>
        <dsp:cNvSpPr/>
      </dsp:nvSpPr>
      <dsp:spPr>
        <a:xfrm>
          <a:off x="8955149" y="595281"/>
          <a:ext cx="367624" cy="36762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shade val="80000"/>
                <a:hueOff val="127821"/>
                <a:satOff val="3297"/>
                <a:lumOff val="1840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27821"/>
                <a:satOff val="3297"/>
                <a:lumOff val="1840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27821"/>
                <a:satOff val="3297"/>
                <a:lumOff val="18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09F42-723A-4BC8-A2AD-229042E601EB}">
      <dsp:nvSpPr>
        <dsp:cNvPr id="0" name=""/>
        <dsp:cNvSpPr/>
      </dsp:nvSpPr>
      <dsp:spPr>
        <a:xfrm rot="5400000">
          <a:off x="9976100" y="163939"/>
          <a:ext cx="1296997" cy="215817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shade val="80000"/>
                <a:hueOff val="146081"/>
                <a:satOff val="3768"/>
                <a:lumOff val="2103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46081"/>
                <a:satOff val="3768"/>
                <a:lumOff val="2103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46081"/>
                <a:satOff val="3768"/>
                <a:lumOff val="21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1C0C25-252D-47BC-B78D-04110B2DE283}">
      <dsp:nvSpPr>
        <dsp:cNvPr id="0" name=""/>
        <dsp:cNvSpPr/>
      </dsp:nvSpPr>
      <dsp:spPr>
        <a:xfrm>
          <a:off x="9759599" y="808769"/>
          <a:ext cx="1948412" cy="1707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/>
              </a:solidFill>
            </a:rPr>
            <a:t>36</a:t>
          </a:r>
          <a:endParaRPr lang="en-GB" sz="1600" b="1" kern="1200" dirty="0">
            <a:solidFill>
              <a:schemeClr val="accent1"/>
            </a:solidFill>
          </a:endParaRPr>
        </a:p>
      </dsp:txBody>
      <dsp:txXfrm>
        <a:off x="9759599" y="808769"/>
        <a:ext cx="1948412" cy="17078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197D-A5D3-42ED-91D9-93C76D5AE186}">
      <dsp:nvSpPr>
        <dsp:cNvPr id="0" name=""/>
        <dsp:cNvSpPr/>
      </dsp:nvSpPr>
      <dsp:spPr>
        <a:xfrm>
          <a:off x="442008" y="592384"/>
          <a:ext cx="2764369" cy="2764207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bg1"/>
              </a:solidFill>
            </a:rPr>
            <a:t> </a:t>
          </a:r>
          <a:r>
            <a:rPr lang="el-G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Δημογραφικό Προφίλ</a:t>
          </a:r>
          <a:endParaRPr lang="el-GR" sz="1600" b="1" kern="1200" dirty="0">
            <a:solidFill>
              <a:schemeClr val="bg1"/>
            </a:solidFill>
          </a:endParaRPr>
        </a:p>
      </dsp:txBody>
      <dsp:txXfrm>
        <a:off x="846840" y="997193"/>
        <a:ext cx="1954705" cy="1954589"/>
      </dsp:txXfrm>
    </dsp:sp>
    <dsp:sp modelId="{E44F089B-4025-44AF-9AB6-8CBCCA11D569}">
      <dsp:nvSpPr>
        <dsp:cNvPr id="0" name=""/>
        <dsp:cNvSpPr/>
      </dsp:nvSpPr>
      <dsp:spPr>
        <a:xfrm>
          <a:off x="2076501" y="2666634"/>
          <a:ext cx="2764369" cy="2764207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Υγειονομική «ταυτότητα» του δείγματος</a:t>
          </a:r>
          <a:endParaRPr lang="el-GR" sz="1600" b="1" kern="1200" dirty="0">
            <a:solidFill>
              <a:schemeClr val="bg1"/>
            </a:solidFill>
          </a:endParaRPr>
        </a:p>
      </dsp:txBody>
      <dsp:txXfrm>
        <a:off x="2481333" y="3071443"/>
        <a:ext cx="1954705" cy="1954589"/>
      </dsp:txXfrm>
    </dsp:sp>
    <dsp:sp modelId="{97781A89-CF14-4553-889F-19C9CC49361C}">
      <dsp:nvSpPr>
        <dsp:cNvPr id="0" name=""/>
        <dsp:cNvSpPr/>
      </dsp:nvSpPr>
      <dsp:spPr>
        <a:xfrm>
          <a:off x="3641470" y="592384"/>
          <a:ext cx="2764369" cy="2764207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3.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Γενικές Αντιλήψεις &amp; Γνώσεις</a:t>
          </a:r>
          <a:endParaRPr lang="el-GR" sz="1600" b="1" kern="1200" dirty="0">
            <a:solidFill>
              <a:schemeClr val="bg1"/>
            </a:solidFill>
          </a:endParaRPr>
        </a:p>
      </dsp:txBody>
      <dsp:txXfrm>
        <a:off x="4046302" y="997193"/>
        <a:ext cx="1954705" cy="1954589"/>
      </dsp:txXfrm>
    </dsp:sp>
    <dsp:sp modelId="{D85E10C6-DBA2-4C2D-AAA8-B794184082FA}">
      <dsp:nvSpPr>
        <dsp:cNvPr id="0" name=""/>
        <dsp:cNvSpPr/>
      </dsp:nvSpPr>
      <dsp:spPr>
        <a:xfrm>
          <a:off x="5240725" y="2666634"/>
          <a:ext cx="2764369" cy="2764207"/>
        </a:xfrm>
        <a:prstGeom prst="ellipse">
          <a:avLst/>
        </a:prstGeom>
        <a:gradFill flip="none" rotWithShape="0">
          <a:gsLst>
            <a:gs pos="0">
              <a:srgbClr val="636363">
                <a:tint val="66000"/>
                <a:satMod val="160000"/>
              </a:srgbClr>
            </a:gs>
            <a:gs pos="50000">
              <a:srgbClr val="636363">
                <a:tint val="44500"/>
                <a:satMod val="160000"/>
              </a:srgbClr>
            </a:gs>
            <a:gs pos="100000">
              <a:srgbClr val="636363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4.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Στάσεις και Εμπιστοσύνη στον Εμβολιασμό</a:t>
          </a:r>
          <a:endParaRPr lang="el-GR" sz="1600" b="1" kern="1200" dirty="0">
            <a:solidFill>
              <a:schemeClr val="bg1"/>
            </a:solidFill>
          </a:endParaRPr>
        </a:p>
      </dsp:txBody>
      <dsp:txXfrm>
        <a:off x="5645557" y="3071443"/>
        <a:ext cx="1954705" cy="1954589"/>
      </dsp:txXfrm>
    </dsp:sp>
    <dsp:sp modelId="{04E64AAA-07DE-4DCB-9020-362344D61BA6}">
      <dsp:nvSpPr>
        <dsp:cNvPr id="0" name=""/>
        <dsp:cNvSpPr/>
      </dsp:nvSpPr>
      <dsp:spPr>
        <a:xfrm>
          <a:off x="6001051" y="-246512"/>
          <a:ext cx="4442229" cy="4442001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5.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Πρόθεση Εμβολιασμού</a:t>
          </a:r>
          <a:endParaRPr lang="el-GR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651600" y="404004"/>
        <a:ext cx="3141131" cy="3140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0.14675</cdr:x>
      <cdr:y>0.26269</cdr:y>
    </cdr:from>
    <cdr:to>
      <cdr:x>0.29844</cdr:x>
      <cdr:y>0.34933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DAA51C0-63DD-4433-AAC9-23824E6279BE}"/>
            </a:ext>
          </a:extLst>
        </cdr:cNvPr>
        <cdr:cNvSpPr txBox="1"/>
      </cdr:nvSpPr>
      <cdr:spPr>
        <a:xfrm xmlns:a="http://schemas.openxmlformats.org/drawingml/2006/main">
          <a:off x="835988" y="873216"/>
          <a:ext cx="864096" cy="288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2"/>
              </a:solidFill>
            </a:rPr>
            <a:t>52</a:t>
          </a:r>
          <a:endParaRPr lang="en-GB" sz="140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0.13949</cdr:x>
      <cdr:y>0.20258</cdr:y>
    </cdr:from>
    <cdr:to>
      <cdr:x>0.29334</cdr:x>
      <cdr:y>0.26379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6DF770C-4524-446B-895E-172E35ED6C6A}"/>
            </a:ext>
          </a:extLst>
        </cdr:cNvPr>
        <cdr:cNvSpPr txBox="1"/>
      </cdr:nvSpPr>
      <cdr:spPr>
        <a:xfrm xmlns:a="http://schemas.openxmlformats.org/drawingml/2006/main">
          <a:off x="801839" y="583481"/>
          <a:ext cx="884360" cy="17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2"/>
              </a:solidFill>
            </a:rPr>
            <a:t>66</a:t>
          </a:r>
          <a:endParaRPr lang="en-GB" sz="1400" b="1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0.20116</cdr:x>
      <cdr:y>0.5</cdr:y>
    </cdr:from>
    <cdr:to>
      <cdr:x>0.38129</cdr:x>
      <cdr:y>0.5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2E1D11F7-E552-4423-B141-8ED22905373C}"/>
            </a:ext>
          </a:extLst>
        </cdr:cNvPr>
        <cdr:cNvCxnSpPr/>
      </cdr:nvCxnSpPr>
      <cdr:spPr>
        <a:xfrm xmlns:a="http://schemas.openxmlformats.org/drawingml/2006/main">
          <a:off x="1491913" y="1872208"/>
          <a:ext cx="1335928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0.22084</cdr:x>
      <cdr:y>0.12092</cdr:y>
    </cdr:from>
    <cdr:to>
      <cdr:x>0.31787</cdr:x>
      <cdr:y>0.19443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03B029-F307-4AD1-996E-0A8652A23A00}"/>
            </a:ext>
          </a:extLst>
        </cdr:cNvPr>
        <cdr:cNvSpPr txBox="1"/>
      </cdr:nvSpPr>
      <cdr:spPr>
        <a:xfrm xmlns:a="http://schemas.openxmlformats.org/drawingml/2006/main">
          <a:off x="1258891" y="296040"/>
          <a:ext cx="553142" cy="179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GB" sz="1400" b="1" dirty="0">
              <a:solidFill>
                <a:schemeClr val="tx2"/>
              </a:solidFill>
            </a:rPr>
            <a:t>94</a:t>
          </a:r>
        </a:p>
      </cdr:txBody>
    </cdr:sp>
  </cdr:relSizeAnchor>
  <cdr:relSizeAnchor xmlns:cdr="http://schemas.openxmlformats.org/drawingml/2006/chartDrawing">
    <cdr:from>
      <cdr:x>0.59109</cdr:x>
      <cdr:y>0.45842</cdr:y>
    </cdr:from>
    <cdr:to>
      <cdr:x>0.65942</cdr:x>
      <cdr:y>0.51616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B1A9305-BD44-4DF9-BB89-BA4425D30992}"/>
            </a:ext>
          </a:extLst>
        </cdr:cNvPr>
        <cdr:cNvSpPr txBox="1"/>
      </cdr:nvSpPr>
      <cdr:spPr>
        <a:xfrm xmlns:a="http://schemas.openxmlformats.org/drawingml/2006/main">
          <a:off x="3369478" y="1122323"/>
          <a:ext cx="389513" cy="141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6699"/>
              </a:solidFill>
            </a:rPr>
            <a:t>5</a:t>
          </a:r>
          <a:endParaRPr lang="en-GB" sz="1400" b="1" dirty="0">
            <a:solidFill>
              <a:srgbClr val="FF669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6D47-903E-4114-9673-A192FAAE32CE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D79F-ED57-47F4-B136-1F38E2231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2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4C10-9FC8-467B-AD93-595092B016C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C1944-5ED8-4FE4-A019-D7E58DFB8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9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8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1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5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8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44" y="24535"/>
            <a:ext cx="9433048" cy="5241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836712"/>
            <a:ext cx="11593288" cy="540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52622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0" y="836712"/>
            <a:ext cx="11713301" cy="5472608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339" y="116632"/>
            <a:ext cx="10633181" cy="36004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 algn="l">
              <a:defRPr lang="en-GB" sz="2400" dirty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184565" y="6453337"/>
            <a:ext cx="960107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  <p:pic>
        <p:nvPicPr>
          <p:cNvPr id="6" name="Dianeosis sign.png">
            <a:extLst>
              <a:ext uri="{FF2B5EF4-FFF2-40B4-BE49-F238E27FC236}">
                <a16:creationId xmlns:a16="http://schemas.microsoft.com/office/drawing/2014/main" id="{2DAAF947-9B6E-4046-BBD6-56C267CA0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24" r="4404"/>
          <a:stretch>
            <a:fillRect/>
          </a:stretch>
        </p:blipFill>
        <p:spPr>
          <a:xfrm>
            <a:off x="10847738" y="39538"/>
            <a:ext cx="1214840" cy="5244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6974125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1988840"/>
            <a:ext cx="9721080" cy="3744416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624387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589" y="764704"/>
            <a:ext cx="11487067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893" y="6492876"/>
            <a:ext cx="960107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l-GR" smtClean="0"/>
              <a:pPr>
                <a:spcBef>
                  <a:spcPct val="0"/>
                </a:spcBef>
              </a:pPr>
              <a:t>‹#›</a:t>
            </a:fld>
            <a:endParaRPr lang="el-GR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29152"/>
            <a:ext cx="12000656" cy="519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9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800" b="0" i="0" kern="1200" spc="100" normalizeH="0" baseline="0" dirty="0">
          <a:solidFill>
            <a:schemeClr val="accent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3593" y="980728"/>
            <a:ext cx="9625070" cy="46085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Dianeosis sign.png">
            <a:extLst>
              <a:ext uri="{FF2B5EF4-FFF2-40B4-BE49-F238E27FC236}">
                <a16:creationId xmlns:a16="http://schemas.microsoft.com/office/drawing/2014/main" id="{9E4C4898-273A-465D-82D5-068E500FC8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24" r="4404"/>
          <a:stretch>
            <a:fillRect/>
          </a:stretch>
        </p:blipFill>
        <p:spPr>
          <a:xfrm>
            <a:off x="10380756" y="116632"/>
            <a:ext cx="1667907" cy="720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28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wipe/>
  </p:transition>
  <p:hf hdr="0" ftr="0" dt="0"/>
  <p:txStyles>
    <p:titleStyle>
      <a:lvl1pPr marL="85725" indent="0" algn="ctr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95000"/>
              <a:lumOff val="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132856"/>
            <a:ext cx="11521280" cy="3024336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l-GR" sz="3200" dirty="0">
                <a:solidFill>
                  <a:schemeClr val="tx2"/>
                </a:solidFill>
              </a:rPr>
              <a:t>Πανελλαδική Έρευνα </a:t>
            </a:r>
            <a:r>
              <a:rPr lang="en-US" sz="3200" dirty="0">
                <a:solidFill>
                  <a:schemeClr val="tx2"/>
                </a:solidFill>
              </a:rPr>
              <a:t>Tracking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l-GR" sz="3200" dirty="0">
                <a:solidFill>
                  <a:schemeClr val="tx2"/>
                </a:solidFill>
              </a:rPr>
              <a:t>για τον </a:t>
            </a:r>
            <a:r>
              <a:rPr lang="en-US" sz="3200" dirty="0">
                <a:solidFill>
                  <a:schemeClr val="tx2"/>
                </a:solidFill>
              </a:rPr>
              <a:t>E</a:t>
            </a:r>
            <a:r>
              <a:rPr lang="el-GR" sz="3200" dirty="0" err="1">
                <a:solidFill>
                  <a:schemeClr val="tx2"/>
                </a:solidFill>
              </a:rPr>
              <a:t>μβολιασμό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44" y="5373216"/>
            <a:ext cx="4392488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4</a:t>
            </a:r>
            <a:r>
              <a:rPr lang="en-US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o </a:t>
            </a: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κύμα: 7-15 Μαΐου 2021</a:t>
            </a:r>
            <a:endParaRPr lang="en-GB" sz="2200" spc="1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Dianeosis sign.png">
            <a:extLst>
              <a:ext uri="{FF2B5EF4-FFF2-40B4-BE49-F238E27FC236}">
                <a16:creationId xmlns:a16="http://schemas.microsoft.com/office/drawing/2014/main" id="{D6686191-EEF1-4658-8B06-EA9BE599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4" r="4404"/>
          <a:stretch>
            <a:fillRect/>
          </a:stretch>
        </p:blipFill>
        <p:spPr>
          <a:xfrm>
            <a:off x="10056440" y="116632"/>
            <a:ext cx="2001488" cy="8640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9436985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50BB9-B20F-48F5-B15E-819A22B44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557927"/>
              </p:ext>
            </p:extLst>
          </p:nvPr>
        </p:nvGraphicFramePr>
        <p:xfrm>
          <a:off x="358396" y="1044005"/>
          <a:ext cx="5982208" cy="321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ADFA6C-ED61-418E-8C24-D7189C0ABE6C}"/>
              </a:ext>
            </a:extLst>
          </p:cNvPr>
          <p:cNvSpPr txBox="1">
            <a:spLocks/>
          </p:cNvSpPr>
          <p:nvPr/>
        </p:nvSpPr>
        <p:spPr>
          <a:xfrm>
            <a:off x="143339" y="188640"/>
            <a:ext cx="11209245" cy="43204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0" i="0" kern="1200" spc="100" normalizeH="0" baseline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l-GR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στους </a:t>
            </a:r>
            <a:r>
              <a:rPr lang="el-GR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δηλώνουν ότι έχουν προσβληθεί από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66A15-C203-4334-A2BE-F4929FFE3C00}"/>
              </a:ext>
            </a:extLst>
          </p:cNvPr>
          <p:cNvSpPr txBox="1"/>
          <p:nvPr/>
        </p:nvSpPr>
        <p:spPr>
          <a:xfrm>
            <a:off x="6562854" y="3633706"/>
            <a:ext cx="5255164" cy="2263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u="sng" dirty="0"/>
              <a:t>Ναι/Δεν είμαι σίγουρος/η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18% στους Άνεργους</a:t>
            </a:r>
            <a:endParaRPr lang="en-GB" sz="1600" b="1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14% στους 25-39 ετών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12% στους Ελ. Επαγγελματίες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11 στη Β. Ελλάδα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3% στους 65+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92A1F-DA40-4978-B369-05D102B315D3}"/>
              </a:ext>
            </a:extLst>
          </p:cNvPr>
          <p:cNvSpPr txBox="1"/>
          <p:nvPr/>
        </p:nvSpPr>
        <p:spPr>
          <a:xfrm>
            <a:off x="3287688" y="660127"/>
            <a:ext cx="61058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Εσείς προσωπικά έχετε προσβληθεί από </a:t>
            </a:r>
            <a:r>
              <a:rPr lang="el-GR" sz="1400" i="1" dirty="0" err="1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κορωνοϊό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 ή όχι; </a:t>
            </a:r>
            <a:endParaRPr lang="en-GB" sz="1400" i="1" dirty="0">
              <a:solidFill>
                <a:schemeClr val="tx2"/>
              </a:solidFill>
              <a:ea typeface="Calibri" panose="020F0502020204030204" pitchFamily="34" charset="0"/>
              <a:cs typeface="Helvetica Neue"/>
            </a:endParaRPr>
          </a:p>
        </p:txBody>
      </p:sp>
      <p:graphicFrame>
        <p:nvGraphicFramePr>
          <p:cNvPr id="10" name="Πίνακας 8">
            <a:extLst>
              <a:ext uri="{FF2B5EF4-FFF2-40B4-BE49-F238E27FC236}">
                <a16:creationId xmlns:a16="http://schemas.microsoft.com/office/drawing/2014/main" id="{B92E962C-1521-41C8-B875-32E398A62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623884"/>
              </p:ext>
            </p:extLst>
          </p:nvPr>
        </p:nvGraphicFramePr>
        <p:xfrm>
          <a:off x="1055440" y="4365539"/>
          <a:ext cx="3885592" cy="178654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47687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997999">
                  <a:extLst>
                    <a:ext uri="{9D8B030D-6E8A-4147-A177-3AD203B41FA5}">
                      <a16:colId xmlns:a16="http://schemas.microsoft.com/office/drawing/2014/main" val="2647935785"/>
                    </a:ext>
                  </a:extLst>
                </a:gridCol>
                <a:gridCol w="713302">
                  <a:extLst>
                    <a:ext uri="{9D8B030D-6E8A-4147-A177-3AD203B41FA5}">
                      <a16:colId xmlns:a16="http://schemas.microsoft.com/office/drawing/2014/main" val="1299760795"/>
                    </a:ext>
                  </a:extLst>
                </a:gridCol>
                <a:gridCol w="713302">
                  <a:extLst>
                    <a:ext uri="{9D8B030D-6E8A-4147-A177-3AD203B41FA5}">
                      <a16:colId xmlns:a16="http://schemas.microsoft.com/office/drawing/2014/main" val="1986046574"/>
                    </a:ext>
                  </a:extLst>
                </a:gridCol>
                <a:gridCol w="713302">
                  <a:extLst>
                    <a:ext uri="{9D8B030D-6E8A-4147-A177-3AD203B41FA5}">
                      <a16:colId xmlns:a16="http://schemas.microsoft.com/office/drawing/2014/main" val="1324463743"/>
                    </a:ext>
                  </a:extLst>
                </a:gridCol>
              </a:tblGrid>
              <a:tr h="36544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194062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Δεκ-20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Ιαν-21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30049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6549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7168150"/>
                  </a:ext>
                </a:extLst>
              </a:tr>
              <a:tr h="56104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είμαι σίγουρος/η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7239949"/>
                  </a:ext>
                </a:extLst>
              </a:tr>
            </a:tbl>
          </a:graphicData>
        </a:graphic>
      </p:graphicFrame>
      <p:sp>
        <p:nvSpPr>
          <p:cNvPr id="11" name="TextBox 2">
            <a:extLst>
              <a:ext uri="{FF2B5EF4-FFF2-40B4-BE49-F238E27FC236}">
                <a16:creationId xmlns:a16="http://schemas.microsoft.com/office/drawing/2014/main" id="{0A314873-C71E-4C2E-B943-902F58A45B38}"/>
              </a:ext>
            </a:extLst>
          </p:cNvPr>
          <p:cNvSpPr txBox="1"/>
          <p:nvPr/>
        </p:nvSpPr>
        <p:spPr>
          <a:xfrm>
            <a:off x="6924194" y="1572435"/>
            <a:ext cx="4248472" cy="10801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b="1" u="sng" dirty="0"/>
              <a:t>Προβολή στον πληθυσμό 17+</a:t>
            </a:r>
          </a:p>
          <a:p>
            <a:pPr algn="ctr"/>
            <a:r>
              <a:rPr lang="el-GR" sz="1600" dirty="0"/>
              <a:t>Εκτιμάται ότι έχουν προσβληθεί περίπου 395</a:t>
            </a:r>
            <a:r>
              <a:rPr lang="en-GB" sz="1600" dirty="0"/>
              <a:t>.000-</a:t>
            </a:r>
            <a:r>
              <a:rPr lang="el-GR" sz="1600" dirty="0"/>
              <a:t>640</a:t>
            </a:r>
            <a:r>
              <a:rPr lang="en-GB" sz="1600" dirty="0"/>
              <a:t>.000 </a:t>
            </a:r>
            <a:r>
              <a:rPr lang="el-GR" sz="1600" dirty="0"/>
              <a:t>άτομα </a:t>
            </a:r>
            <a:endParaRPr lang="en-US" sz="1600" dirty="0"/>
          </a:p>
          <a:p>
            <a:pPr algn="ctr"/>
            <a:r>
              <a:rPr lang="el-GR" sz="1400" dirty="0"/>
              <a:t>(95% Δ.Ε.)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787670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7" grpId="0"/>
      <p:bldP spid="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FB576-03E8-456F-A6F0-C9662BAF0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fld id="{DE70D37E-C867-47FE-9F10-9260555C453A}" type="slidenum">
              <a:rPr lang="en-GB" smtClean="0">
                <a:ln w="50800"/>
                <a:solidFill>
                  <a:schemeClr val="bg1">
                    <a:shade val="50000"/>
                  </a:schemeClr>
                </a:solidFill>
              </a:rPr>
              <a:pPr algn="r"/>
              <a:t>11</a:t>
            </a:fld>
            <a:endParaRPr lang="en-GB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B06B47-A87C-4570-8EFE-E40A4FA204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70430"/>
              </p:ext>
            </p:extLst>
          </p:nvPr>
        </p:nvGraphicFramePr>
        <p:xfrm>
          <a:off x="288590" y="1016732"/>
          <a:ext cx="108850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48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50BB9-B20F-48F5-B15E-819A22B44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335849"/>
              </p:ext>
            </p:extLst>
          </p:nvPr>
        </p:nvGraphicFramePr>
        <p:xfrm>
          <a:off x="413409" y="898891"/>
          <a:ext cx="5322552" cy="28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E5CD42D-9DE9-4BAA-BB3E-948BBD792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374018"/>
              </p:ext>
            </p:extLst>
          </p:nvPr>
        </p:nvGraphicFramePr>
        <p:xfrm>
          <a:off x="220828" y="3929844"/>
          <a:ext cx="5875172" cy="23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1611D5-E09F-4ED1-A1EC-E93E27A90D6F}"/>
              </a:ext>
            </a:extLst>
          </p:cNvPr>
          <p:cNvCxnSpPr/>
          <p:nvPr/>
        </p:nvCxnSpPr>
        <p:spPr>
          <a:xfrm>
            <a:off x="6168008" y="1268760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94739DB-A28A-4496-A5A1-0F5299FB4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373984"/>
              </p:ext>
            </p:extLst>
          </p:nvPr>
        </p:nvGraphicFramePr>
        <p:xfrm>
          <a:off x="6213105" y="1062006"/>
          <a:ext cx="5723044" cy="522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4F36F10-92D8-46F0-8A8D-9959086D9D6C}"/>
              </a:ext>
            </a:extLst>
          </p:cNvPr>
          <p:cNvSpPr txBox="1"/>
          <p:nvPr/>
        </p:nvSpPr>
        <p:spPr>
          <a:xfrm>
            <a:off x="1962962" y="681815"/>
            <a:ext cx="10248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</a:rPr>
              <a:t>‘Κατά τη 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γνώμη σας η χώρα μας αυτή την περίοδο κινείται προς τη σωστή ή προς τη λάθος κατεύθυνση;’</a:t>
            </a:r>
            <a:endParaRPr lang="en-GB" sz="1400" i="1" dirty="0">
              <a:solidFill>
                <a:schemeClr val="tx2"/>
              </a:solidFill>
              <a:ea typeface="Calibri" panose="020F0502020204030204" pitchFamily="34" charset="0"/>
              <a:cs typeface="Helvetica Neue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53C6016-2D51-4D10-BB79-A3D4FD68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633181" cy="360040"/>
          </a:xfrm>
        </p:spPr>
        <p:txBody>
          <a:bodyPr/>
          <a:lstStyle/>
          <a:p>
            <a:r>
              <a:rPr lang="el-GR" sz="2000" dirty="0"/>
              <a:t>Το κλίμα αισιοδοξίας στη χώρα αυξάνεται συγκριτικά με τον περασμένο Μάρτιο και κινείται πάνω από το 50%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B21C6-2A96-4197-842A-A76E63CA8575}"/>
              </a:ext>
            </a:extLst>
          </p:cNvPr>
          <p:cNvSpPr txBox="1"/>
          <p:nvPr/>
        </p:nvSpPr>
        <p:spPr>
          <a:xfrm>
            <a:off x="8976320" y="6464369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488537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11" grpId="0">
        <p:bldAsOne/>
      </p:bldGraphic>
      <p:bldGraphic spid="10" grpId="0">
        <p:bldAsOne/>
      </p:bldGraphic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B149BF-7E97-4CF0-BFAB-3614264EC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815948"/>
              </p:ext>
            </p:extLst>
          </p:nvPr>
        </p:nvGraphicFramePr>
        <p:xfrm>
          <a:off x="191345" y="1144488"/>
          <a:ext cx="5904656" cy="50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96C0-5C24-4AC7-BCE1-273D02FBE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13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1D47D-05E0-490C-83F7-C3B49225BDE5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BF8DE-50E7-443A-B67D-7761482C0906}"/>
              </a:ext>
            </a:extLst>
          </p:cNvPr>
          <p:cNvSpPr txBox="1"/>
          <p:nvPr/>
        </p:nvSpPr>
        <p:spPr>
          <a:xfrm>
            <a:off x="1127448" y="764600"/>
            <a:ext cx="9217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Helvetica Neue"/>
              </a:rPr>
              <a:t>‘</a:t>
            </a:r>
            <a:r>
              <a:rPr lang="el-GR" sz="1400" i="1" dirty="0">
                <a:solidFill>
                  <a:schemeClr val="tx2"/>
                </a:solidFill>
              </a:rPr>
              <a:t>Ποια συναισθήματα σας διακατέχουν πιο έντονα σήμερα ως Έλληνα/Ελληνίδα;’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FE581-BE2D-4AF6-8E74-236D995E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Η αβεβαιότητα και η ανασφάλεια εξακολουθούν να αποτελούν τα κυρίαρχα συναισθήματα</a:t>
            </a:r>
            <a:endParaRPr lang="en-GB" sz="2000" dirty="0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55D2B9B8-2835-4EBF-A5B0-170CD5E7E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96008"/>
              </p:ext>
            </p:extLst>
          </p:nvPr>
        </p:nvGraphicFramePr>
        <p:xfrm>
          <a:off x="6188968" y="1144488"/>
          <a:ext cx="5904656" cy="50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7F120-D2EA-4D2D-8A01-C32CDC01D8C3}"/>
              </a:ext>
            </a:extLst>
          </p:cNvPr>
          <p:cNvCxnSpPr/>
          <p:nvPr/>
        </p:nvCxnSpPr>
        <p:spPr>
          <a:xfrm>
            <a:off x="6168008" y="1268760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5342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0" grpId="0"/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F6CD0D-71A2-442F-8D05-BDA49D66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1063318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Ωστόσο η</a:t>
            </a:r>
            <a:r>
              <a:rPr lang="en-US" sz="2000" dirty="0">
                <a:latin typeface="+mn-lt"/>
                <a:ea typeface="Calibri" panose="020F0502020204030204" pitchFamily="34" charset="0"/>
                <a:cs typeface="Helvetica Neue"/>
              </a:rPr>
              <a:t> </a:t>
            </a:r>
            <a:r>
              <a:rPr lang="el-GR" sz="20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Helvetica Neue"/>
              </a:rPr>
              <a:t>αισιοδοξία</a:t>
            </a:r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 αυξάνεται και ο </a:t>
            </a:r>
            <a:r>
              <a:rPr lang="el-GR" sz="2000" dirty="0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Helvetica Neue"/>
              </a:rPr>
              <a:t>θυμός</a:t>
            </a:r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 μειώνεται </a:t>
            </a:r>
            <a:br>
              <a:rPr lang="en-US" sz="2000" dirty="0">
                <a:latin typeface="+mn-lt"/>
                <a:ea typeface="Calibri" panose="020F0502020204030204" pitchFamily="34" charset="0"/>
                <a:cs typeface="Helvetica Neue"/>
              </a:rPr>
            </a:br>
            <a:r>
              <a:rPr lang="el-GR" sz="1600" dirty="0">
                <a:latin typeface="+mn-lt"/>
                <a:ea typeface="Calibri" panose="020F0502020204030204" pitchFamily="34" charset="0"/>
                <a:cs typeface="Helvetica Neue"/>
              </a:rPr>
              <a:t>Διαχρονικά στοιχεία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5C67-377E-4774-A57C-CC9FE92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14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65D11-417A-4AF1-B740-28F4B280E830}"/>
              </a:ext>
            </a:extLst>
          </p:cNvPr>
          <p:cNvSpPr txBox="1"/>
          <p:nvPr/>
        </p:nvSpPr>
        <p:spPr>
          <a:xfrm>
            <a:off x="0" y="76470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5D94F3C4-A139-4313-8B3E-EE7E1375C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448881"/>
              </p:ext>
            </p:extLst>
          </p:nvPr>
        </p:nvGraphicFramePr>
        <p:xfrm>
          <a:off x="2123558" y="1124744"/>
          <a:ext cx="7200802" cy="446519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25992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970220">
                  <a:extLst>
                    <a:ext uri="{9D8B030D-6E8A-4147-A177-3AD203B41FA5}">
                      <a16:colId xmlns:a16="http://schemas.microsoft.com/office/drawing/2014/main" val="1498228729"/>
                    </a:ext>
                  </a:extLst>
                </a:gridCol>
                <a:gridCol w="900918">
                  <a:extLst>
                    <a:ext uri="{9D8B030D-6E8A-4147-A177-3AD203B41FA5}">
                      <a16:colId xmlns:a16="http://schemas.microsoft.com/office/drawing/2014/main" val="1066470793"/>
                    </a:ext>
                  </a:extLst>
                </a:gridCol>
                <a:gridCol w="900918">
                  <a:extLst>
                    <a:ext uri="{9D8B030D-6E8A-4147-A177-3AD203B41FA5}">
                      <a16:colId xmlns:a16="http://schemas.microsoft.com/office/drawing/2014/main" val="2647935785"/>
                    </a:ext>
                  </a:extLst>
                </a:gridCol>
                <a:gridCol w="900918">
                  <a:extLst>
                    <a:ext uri="{9D8B030D-6E8A-4147-A177-3AD203B41FA5}">
                      <a16:colId xmlns:a16="http://schemas.microsoft.com/office/drawing/2014/main" val="1299760795"/>
                    </a:ext>
                  </a:extLst>
                </a:gridCol>
                <a:gridCol w="900918">
                  <a:extLst>
                    <a:ext uri="{9D8B030D-6E8A-4147-A177-3AD203B41FA5}">
                      <a16:colId xmlns:a16="http://schemas.microsoft.com/office/drawing/2014/main" val="923834806"/>
                    </a:ext>
                  </a:extLst>
                </a:gridCol>
                <a:gridCol w="900918">
                  <a:extLst>
                    <a:ext uri="{9D8B030D-6E8A-4147-A177-3AD203B41FA5}">
                      <a16:colId xmlns:a16="http://schemas.microsoft.com/office/drawing/2014/main" val="858283427"/>
                    </a:ext>
                  </a:extLst>
                </a:gridCol>
              </a:tblGrid>
              <a:tr h="29806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Νοε-Δεκ-19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Απρ-20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Σεπ-20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Ιαν-21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3867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Αβεβαιότητα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867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Ανασφάλεια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2841631"/>
                  </a:ext>
                </a:extLst>
              </a:tr>
              <a:tr h="3867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Άγχος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6019665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Αισιοδοξία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8019592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Απογοήτευση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2461352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Φόβος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4638096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Θυμός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02557407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Σιγουριά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4192641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Υπερηφάνεια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6106891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Αυτοπεποίθηση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8411015"/>
                  </a:ext>
                </a:extLst>
              </a:tr>
              <a:tr h="3340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Ντροπή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80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21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BBEC23-B305-49F4-8EB7-3205F64D1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484591"/>
              </p:ext>
            </p:extLst>
          </p:nvPr>
        </p:nvGraphicFramePr>
        <p:xfrm>
          <a:off x="239715" y="1142535"/>
          <a:ext cx="11256886" cy="44506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81138">
                  <a:extLst>
                    <a:ext uri="{9D8B030D-6E8A-4147-A177-3AD203B41FA5}">
                      <a16:colId xmlns:a16="http://schemas.microsoft.com/office/drawing/2014/main" val="2980988647"/>
                    </a:ext>
                  </a:extLst>
                </a:gridCol>
                <a:gridCol w="1120393">
                  <a:extLst>
                    <a:ext uri="{9D8B030D-6E8A-4147-A177-3AD203B41FA5}">
                      <a16:colId xmlns:a16="http://schemas.microsoft.com/office/drawing/2014/main" val="3100313069"/>
                    </a:ext>
                  </a:extLst>
                </a:gridCol>
                <a:gridCol w="1250765">
                  <a:extLst>
                    <a:ext uri="{9D8B030D-6E8A-4147-A177-3AD203B41FA5}">
                      <a16:colId xmlns:a16="http://schemas.microsoft.com/office/drawing/2014/main" val="3609916761"/>
                    </a:ext>
                  </a:extLst>
                </a:gridCol>
                <a:gridCol w="1250765">
                  <a:extLst>
                    <a:ext uri="{9D8B030D-6E8A-4147-A177-3AD203B41FA5}">
                      <a16:colId xmlns:a16="http://schemas.microsoft.com/office/drawing/2014/main" val="345615833"/>
                    </a:ext>
                  </a:extLst>
                </a:gridCol>
                <a:gridCol w="1250765">
                  <a:extLst>
                    <a:ext uri="{9D8B030D-6E8A-4147-A177-3AD203B41FA5}">
                      <a16:colId xmlns:a16="http://schemas.microsoft.com/office/drawing/2014/main" val="2640835546"/>
                    </a:ext>
                  </a:extLst>
                </a:gridCol>
                <a:gridCol w="1250765">
                  <a:extLst>
                    <a:ext uri="{9D8B030D-6E8A-4147-A177-3AD203B41FA5}">
                      <a16:colId xmlns:a16="http://schemas.microsoft.com/office/drawing/2014/main" val="1594728564"/>
                    </a:ext>
                  </a:extLst>
                </a:gridCol>
                <a:gridCol w="1250765">
                  <a:extLst>
                    <a:ext uri="{9D8B030D-6E8A-4147-A177-3AD203B41FA5}">
                      <a16:colId xmlns:a16="http://schemas.microsoft.com/office/drawing/2014/main" val="3338907432"/>
                    </a:ext>
                  </a:extLst>
                </a:gridCol>
                <a:gridCol w="1250765">
                  <a:extLst>
                    <a:ext uri="{9D8B030D-6E8A-4147-A177-3AD203B41FA5}">
                      <a16:colId xmlns:a16="http://schemas.microsoft.com/office/drawing/2014/main" val="928832932"/>
                    </a:ext>
                  </a:extLst>
                </a:gridCol>
                <a:gridCol w="1250765">
                  <a:extLst>
                    <a:ext uri="{9D8B030D-6E8A-4147-A177-3AD203B41FA5}">
                      <a16:colId xmlns:a16="http://schemas.microsoft.com/office/drawing/2014/main" val="1691483735"/>
                    </a:ext>
                  </a:extLst>
                </a:gridCol>
              </a:tblGrid>
              <a:tr h="3641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Φύλο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Ηλικία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9609330"/>
                  </a:ext>
                </a:extLst>
              </a:tr>
              <a:tr h="3641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Σύνολο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Άνδρας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Γυναίκα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17-24**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25-39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65+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4781083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Αβεβαιότητα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7009709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Ανασφάλεια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1909380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Άγχος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7021727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Αισιοδοξία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1108586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Απογοήτευση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6302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Φόβος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9733721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Θυμός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6631505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Σιγουριά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4781794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Υπερηφάνεια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556880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Αυτοπεποίθηση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2856360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Ντροπή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644595"/>
                  </a:ext>
                </a:extLst>
              </a:tr>
              <a:tr h="19927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Άλλο (</a:t>
                      </a:r>
                      <a:r>
                        <a:rPr lang="el-G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αυθ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7721613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Κανένα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846729"/>
                  </a:ext>
                </a:extLst>
              </a:tr>
              <a:tr h="18967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ΔΓ/ΔΑ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74623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1F6CD0D-71A2-442F-8D05-BDA49D66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1063318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Συναισθήματα</a:t>
            </a:r>
            <a:b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</a:br>
            <a:r>
              <a:rPr lang="el-GR" sz="1600" dirty="0">
                <a:latin typeface="+mn-lt"/>
                <a:ea typeface="Calibri" panose="020F0502020204030204" pitchFamily="34" charset="0"/>
                <a:cs typeface="Helvetica Neue"/>
              </a:rPr>
              <a:t>ανά φύλο και ηλικία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5C67-377E-4774-A57C-CC9FE92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15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65D11-417A-4AF1-B740-28F4B280E830}"/>
              </a:ext>
            </a:extLst>
          </p:cNvPr>
          <p:cNvSpPr txBox="1"/>
          <p:nvPr/>
        </p:nvSpPr>
        <p:spPr>
          <a:xfrm>
            <a:off x="0" y="76470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5A45F-33CF-4C6D-90EE-C02D33D3C70E}"/>
              </a:ext>
            </a:extLst>
          </p:cNvPr>
          <p:cNvSpPr txBox="1"/>
          <p:nvPr/>
        </p:nvSpPr>
        <p:spPr>
          <a:xfrm>
            <a:off x="479376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 </a:t>
            </a:r>
            <a:r>
              <a:rPr lang="el-GR" sz="1200" dirty="0"/>
              <a:t>Ποσοστό &lt;0,5%</a:t>
            </a:r>
            <a:endParaRPr lang="en-GB" sz="1200" dirty="0"/>
          </a:p>
          <a:p>
            <a:r>
              <a:rPr lang="en-GB" sz="1200" dirty="0"/>
              <a:t>**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837886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50BB9-B20F-48F5-B15E-819A22B44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581679"/>
              </p:ext>
            </p:extLst>
          </p:nvPr>
        </p:nvGraphicFramePr>
        <p:xfrm>
          <a:off x="635393" y="1144489"/>
          <a:ext cx="4824536" cy="298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2CD98E-3ADB-4108-94B8-D58C45DFCF72}"/>
              </a:ext>
            </a:extLst>
          </p:cNvPr>
          <p:cNvCxnSpPr/>
          <p:nvPr/>
        </p:nvCxnSpPr>
        <p:spPr>
          <a:xfrm>
            <a:off x="6168008" y="1268760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235007-A4D4-4368-B078-3DF2C779B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512321"/>
              </p:ext>
            </p:extLst>
          </p:nvPr>
        </p:nvGraphicFramePr>
        <p:xfrm>
          <a:off x="6184201" y="990599"/>
          <a:ext cx="5768437" cy="528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7723E54-CF0F-4A19-867B-6CB4676D5602}"/>
              </a:ext>
            </a:extLst>
          </p:cNvPr>
          <p:cNvSpPr txBox="1"/>
          <p:nvPr/>
        </p:nvSpPr>
        <p:spPr>
          <a:xfrm>
            <a:off x="8736293" y="654629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Βάση μικρότερη των 60 ατόμων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35A81-48C6-4567-A27B-2085D185B30D}"/>
              </a:ext>
            </a:extLst>
          </p:cNvPr>
          <p:cNvSpPr txBox="1"/>
          <p:nvPr/>
        </p:nvSpPr>
        <p:spPr>
          <a:xfrm>
            <a:off x="1143644" y="636584"/>
            <a:ext cx="9432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‘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Πιστεύετε ότι η πανδημία του </a:t>
            </a:r>
            <a:r>
              <a:rPr lang="el-GR" sz="1400" i="1" dirty="0" err="1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κορωνοϊού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 αποτελεί μια σοβαρή απειλή για τους ανθρώπους και τις κοινωνίες μας ή είναι μια συνηθισμένη απλή ασθένεια;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E38B34F3-DF17-4A4F-B206-780F85F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633181" cy="360040"/>
          </a:xfrm>
        </p:spPr>
        <p:txBody>
          <a:bodyPr/>
          <a:lstStyle/>
          <a:p>
            <a:r>
              <a:rPr lang="el-GR" sz="1800" dirty="0"/>
              <a:t>Η πανδημία του </a:t>
            </a:r>
            <a:r>
              <a:rPr lang="el-GR" sz="1800" dirty="0" err="1"/>
              <a:t>κορωνοϊού</a:t>
            </a:r>
            <a:r>
              <a:rPr lang="el-GR" sz="1800" dirty="0"/>
              <a:t> αποτελεί μια σοβαρή απειλή για το </a:t>
            </a:r>
            <a:r>
              <a:rPr lang="en-US" sz="1800" dirty="0">
                <a:solidFill>
                  <a:srgbClr val="FF0000"/>
                </a:solidFill>
              </a:rPr>
              <a:t>80%</a:t>
            </a:r>
            <a:r>
              <a:rPr lang="el-GR" sz="1800" dirty="0"/>
              <a:t> ενώ όσοι πιστεύουν ότι είναι μια απλή ασθένεια σαν όλες τις άλλες αγγίζουν το </a:t>
            </a:r>
            <a:r>
              <a:rPr lang="en-US" sz="1800" dirty="0">
                <a:solidFill>
                  <a:srgbClr val="FF0000"/>
                </a:solidFill>
              </a:rPr>
              <a:t>17</a:t>
            </a:r>
            <a:r>
              <a:rPr lang="el-GR" sz="1800" dirty="0">
                <a:solidFill>
                  <a:srgbClr val="FF0000"/>
                </a:solidFill>
              </a:rPr>
              <a:t>%</a:t>
            </a:r>
            <a:endParaRPr lang="en-GB" sz="1800" dirty="0">
              <a:solidFill>
                <a:srgbClr val="FF000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A969938-4BB4-417E-935C-B358EF275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330458"/>
              </p:ext>
            </p:extLst>
          </p:nvPr>
        </p:nvGraphicFramePr>
        <p:xfrm>
          <a:off x="239350" y="4009346"/>
          <a:ext cx="5640623" cy="226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430277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12" grpId="0">
        <p:bldAsOne/>
      </p:bldGraphic>
      <p:bldP spid="13" grpId="0"/>
      <p:bldP spid="14" grpId="0"/>
      <p:bldP spid="16" grpId="0"/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50BB9-B20F-48F5-B15E-819A22B44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334299"/>
              </p:ext>
            </p:extLst>
          </p:nvPr>
        </p:nvGraphicFramePr>
        <p:xfrm>
          <a:off x="479376" y="1105022"/>
          <a:ext cx="5256582" cy="294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E5CD42D-9DE9-4BAA-BB3E-948BBD792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965452"/>
              </p:ext>
            </p:extLst>
          </p:nvPr>
        </p:nvGraphicFramePr>
        <p:xfrm>
          <a:off x="239350" y="4009346"/>
          <a:ext cx="5640623" cy="226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2CD98E-3ADB-4108-94B8-D58C45DFCF72}"/>
              </a:ext>
            </a:extLst>
          </p:cNvPr>
          <p:cNvCxnSpPr/>
          <p:nvPr/>
        </p:nvCxnSpPr>
        <p:spPr>
          <a:xfrm>
            <a:off x="6168008" y="1268760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235007-A4D4-4368-B078-3DF2C779B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125690"/>
              </p:ext>
            </p:extLst>
          </p:nvPr>
        </p:nvGraphicFramePr>
        <p:xfrm>
          <a:off x="6184201" y="990599"/>
          <a:ext cx="5768437" cy="528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7723E54-CF0F-4A19-867B-6CB4676D5602}"/>
              </a:ext>
            </a:extLst>
          </p:cNvPr>
          <p:cNvSpPr txBox="1"/>
          <p:nvPr/>
        </p:nvSpPr>
        <p:spPr>
          <a:xfrm>
            <a:off x="8736293" y="654629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35A81-48C6-4567-A27B-2085D185B30D}"/>
              </a:ext>
            </a:extLst>
          </p:cNvPr>
          <p:cNvSpPr txBox="1"/>
          <p:nvPr/>
        </p:nvSpPr>
        <p:spPr>
          <a:xfrm>
            <a:off x="2351584" y="690387"/>
            <a:ext cx="8160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</a:rPr>
              <a:t>‘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Κατά τη γνώμη σας σε ποιο στάδιο της κρίσης του </a:t>
            </a:r>
            <a:r>
              <a:rPr lang="el-GR" sz="1400" i="1" dirty="0" err="1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κορωνοϊού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 βρισκόμαστε;</a:t>
            </a:r>
            <a:r>
              <a:rPr lang="el-GR" sz="1400" i="1" dirty="0">
                <a:solidFill>
                  <a:schemeClr val="tx2"/>
                </a:solidFill>
              </a:rPr>
              <a:t>’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E38B34F3-DF17-4A4F-B206-780F85F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633181" cy="360040"/>
          </a:xfrm>
        </p:spPr>
        <p:txBody>
          <a:bodyPr/>
          <a:lstStyle/>
          <a:p>
            <a:r>
              <a:rPr lang="el-GR" sz="2000" dirty="0">
                <a:solidFill>
                  <a:schemeClr val="tx2"/>
                </a:solidFill>
              </a:rPr>
              <a:t>Η άποψη ότι «έρχονται δυσκολότερες μέρες» στην Πανδημία υποχωρεί σημαντικά στο </a:t>
            </a:r>
            <a:r>
              <a:rPr lang="en-US" sz="2000" dirty="0">
                <a:solidFill>
                  <a:schemeClr val="accent3"/>
                </a:solidFill>
              </a:rPr>
              <a:t>24%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l-GR" sz="2000" dirty="0">
                <a:solidFill>
                  <a:schemeClr val="tx2"/>
                </a:solidFill>
              </a:rPr>
              <a:t>από </a:t>
            </a:r>
            <a:r>
              <a:rPr lang="el-GR" sz="2000" dirty="0">
                <a:solidFill>
                  <a:schemeClr val="accent3"/>
                </a:solidFill>
              </a:rPr>
              <a:t>36%</a:t>
            </a:r>
            <a:r>
              <a:rPr lang="el-GR" sz="2000" dirty="0">
                <a:solidFill>
                  <a:schemeClr val="tx2"/>
                </a:solidFill>
              </a:rPr>
              <a:t> τον Μάρτιο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694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11" grpId="0">
        <p:bldAsOne/>
      </p:bldGraphic>
      <p:bldGraphic spid="12" grpId="0">
        <p:bldAsOne/>
      </p:bldGraphic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50BB9-B20F-48F5-B15E-819A22B44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851447"/>
              </p:ext>
            </p:extLst>
          </p:nvPr>
        </p:nvGraphicFramePr>
        <p:xfrm>
          <a:off x="515547" y="1957104"/>
          <a:ext cx="5256582" cy="294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2CD98E-3ADB-4108-94B8-D58C45DFCF72}"/>
              </a:ext>
            </a:extLst>
          </p:cNvPr>
          <p:cNvCxnSpPr/>
          <p:nvPr/>
        </p:nvCxnSpPr>
        <p:spPr>
          <a:xfrm>
            <a:off x="6168008" y="1268760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235007-A4D4-4368-B078-3DF2C779B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101407"/>
              </p:ext>
            </p:extLst>
          </p:nvPr>
        </p:nvGraphicFramePr>
        <p:xfrm>
          <a:off x="6184201" y="990599"/>
          <a:ext cx="5768437" cy="528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7723E54-CF0F-4A19-867B-6CB4676D5602}"/>
              </a:ext>
            </a:extLst>
          </p:cNvPr>
          <p:cNvSpPr txBox="1"/>
          <p:nvPr/>
        </p:nvSpPr>
        <p:spPr>
          <a:xfrm>
            <a:off x="8736293" y="654629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35A81-48C6-4567-A27B-2085D185B30D}"/>
              </a:ext>
            </a:extLst>
          </p:cNvPr>
          <p:cNvSpPr txBox="1"/>
          <p:nvPr/>
        </p:nvSpPr>
        <p:spPr>
          <a:xfrm>
            <a:off x="1079442" y="690387"/>
            <a:ext cx="9432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</a:rPr>
              <a:t>‘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Κατά τη γνώμη σας η διαχείριση της Πανδημίας μέχρι τώρα ήταν σε γενικές γραμμές σωστή ή λανθασμένη;</a:t>
            </a:r>
            <a:r>
              <a:rPr lang="el-GR" sz="1400" i="1" dirty="0">
                <a:solidFill>
                  <a:schemeClr val="tx2"/>
                </a:solidFill>
              </a:rPr>
              <a:t>’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E38B34F3-DF17-4A4F-B206-780F85F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633181" cy="360040"/>
          </a:xfrm>
        </p:spPr>
        <p:txBody>
          <a:bodyPr/>
          <a:lstStyle/>
          <a:p>
            <a:r>
              <a:rPr lang="en-US" sz="2000" dirty="0"/>
              <a:t>1 </a:t>
            </a:r>
            <a:r>
              <a:rPr lang="el-GR" sz="2000" dirty="0"/>
              <a:t>στους 2 (</a:t>
            </a:r>
            <a:r>
              <a:rPr lang="el-GR" sz="2000" dirty="0">
                <a:solidFill>
                  <a:srgbClr val="FF0000"/>
                </a:solidFill>
              </a:rPr>
              <a:t>50%</a:t>
            </a:r>
            <a:r>
              <a:rPr lang="el-GR" sz="2000" dirty="0"/>
              <a:t>) πιστεύει ότι η διαχείριση της Πανδημίας είναι μέχρι τώρα σωστή, ενώ 3 στους 4 (</a:t>
            </a:r>
            <a:r>
              <a:rPr lang="el-GR" sz="2000" dirty="0">
                <a:solidFill>
                  <a:srgbClr val="FF0000"/>
                </a:solidFill>
              </a:rPr>
              <a:t>74%</a:t>
            </a:r>
            <a:r>
              <a:rPr lang="el-GR" sz="2000" dirty="0"/>
              <a:t>) ηλικίας 17-24 ετών θεωρούν ότι είναι λάθος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162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12" grpId="0">
        <p:bldAsOne/>
      </p:bldGraphic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4E43AEF1-19A7-4508-BF7C-BEE3E2F81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903652"/>
              </p:ext>
            </p:extLst>
          </p:nvPr>
        </p:nvGraphicFramePr>
        <p:xfrm>
          <a:off x="512015" y="1144489"/>
          <a:ext cx="10297144" cy="35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4888307-5218-4580-8385-704D44A98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4565" y="6453337"/>
            <a:ext cx="960107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3B065-938D-4242-B15A-500DAAE4C124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323D2-60FA-4E35-B0D5-9599636DD4AE}"/>
              </a:ext>
            </a:extLst>
          </p:cNvPr>
          <p:cNvSpPr txBox="1"/>
          <p:nvPr/>
        </p:nvSpPr>
        <p:spPr>
          <a:xfrm>
            <a:off x="1127619" y="811231"/>
            <a:ext cx="9432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</a:rPr>
              <a:t>‘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Πόσο συχνά τηρείτε τα παρακάτω μέτρα προστασίας;</a:t>
            </a:r>
            <a:r>
              <a:rPr lang="el-GR" sz="1400" i="1" dirty="0">
                <a:solidFill>
                  <a:schemeClr val="tx2"/>
                </a:solidFill>
              </a:rPr>
              <a:t>’</a:t>
            </a:r>
            <a:endParaRPr lang="en-GB" sz="1400" dirty="0">
              <a:solidFill>
                <a:schemeClr val="tx2"/>
              </a:solidFill>
            </a:endParaRPr>
          </a:p>
        </p:txBody>
      </p:sp>
      <p:graphicFrame>
        <p:nvGraphicFramePr>
          <p:cNvPr id="11" name="Πίνακας 8">
            <a:extLst>
              <a:ext uri="{FF2B5EF4-FFF2-40B4-BE49-F238E27FC236}">
                <a16:creationId xmlns:a16="http://schemas.microsoft.com/office/drawing/2014/main" id="{CD5672AE-ADF7-402A-B575-1E3336659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052837"/>
              </p:ext>
            </p:extLst>
          </p:nvPr>
        </p:nvGraphicFramePr>
        <p:xfrm>
          <a:off x="3575720" y="4471465"/>
          <a:ext cx="4680519" cy="17658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89947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1195286">
                  <a:extLst>
                    <a:ext uri="{9D8B030D-6E8A-4147-A177-3AD203B41FA5}">
                      <a16:colId xmlns:a16="http://schemas.microsoft.com/office/drawing/2014/main" val="923834806"/>
                    </a:ext>
                  </a:extLst>
                </a:gridCol>
                <a:gridCol w="1195286">
                  <a:extLst>
                    <a:ext uri="{9D8B030D-6E8A-4147-A177-3AD203B41FA5}">
                      <a16:colId xmlns:a16="http://schemas.microsoft.com/office/drawing/2014/main" val="858283427"/>
                    </a:ext>
                  </a:extLst>
                </a:gridCol>
              </a:tblGrid>
              <a:tr h="3226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322662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Σεπ-21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37350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Φοράτε μάσκα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</a:rPr>
                        <a:t>80</a:t>
                      </a:r>
                      <a:endParaRPr lang="en-GB" sz="1200" b="1" i="0" u="none" strike="noStrike" dirty="0">
                        <a:solidFill>
                          <a:schemeClr val="accent5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8932582"/>
                  </a:ext>
                </a:extLst>
              </a:tr>
              <a:tr h="37350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Πλένετε χέρια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76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7350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Κρατάτε αποστάσεις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65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601966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7B2121F-4414-4BE1-B4A5-A9096BD1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8 στους 10 φορούν μάσκα πολύ συχνά, ποσοστό που τον Σεπτέμβριο 2020 δεν ξεπερνούσε το 62%</a:t>
            </a:r>
          </a:p>
        </p:txBody>
      </p:sp>
    </p:spTree>
    <p:extLst>
      <p:ext uri="{BB962C8B-B14F-4D97-AF65-F5344CB8AC3E}">
        <p14:creationId xmlns:p14="http://schemas.microsoft.com/office/powerpoint/2010/main" val="23356041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7264" cy="432048"/>
          </a:xfrm>
        </p:spPr>
        <p:txBody>
          <a:bodyPr/>
          <a:lstStyle/>
          <a:p>
            <a:r>
              <a:rPr lang="el-GR" sz="2000" dirty="0"/>
              <a:t>Η ταυτότητα της έρευνας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24592" y="6471840"/>
            <a:ext cx="720080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fld id="{DE70D37E-C867-47FE-9F10-9260555C453A}" type="slidenum">
              <a:rPr>
                <a:ln w="50800"/>
                <a:solidFill>
                  <a:schemeClr val="bg1">
                    <a:shade val="50000"/>
                  </a:schemeClr>
                </a:solidFill>
              </a:rPr>
              <a:pPr algn="r"/>
              <a:t>2</a:t>
            </a:fld>
            <a:endParaRPr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53944-C3E5-4655-A280-5041431F55C1}"/>
              </a:ext>
            </a:extLst>
          </p:cNvPr>
          <p:cNvSpPr/>
          <p:nvPr/>
        </p:nvSpPr>
        <p:spPr>
          <a:xfrm>
            <a:off x="292828" y="5654317"/>
            <a:ext cx="11678353" cy="1231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METRON ANALYSIS είναι μέλος της ESOMAR και του ΣΕΔΕΑ και τηρεί τους 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κώδικες δεοντολογίας και διεξαγωγής ερευνών και επαγγελματικής πρακτικής της ESOMAR και του ΣΕΔΕΑ.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dirty="0"/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6B647822-A8E6-4B0E-918A-69BB85385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965780"/>
              </p:ext>
            </p:extLst>
          </p:nvPr>
        </p:nvGraphicFramePr>
        <p:xfrm>
          <a:off x="255579" y="908720"/>
          <a:ext cx="11529053" cy="459262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5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0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/>
                        <a:t>Εταιρεία: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kern="1200" dirty="0"/>
                        <a:t>Metron Analysis (Α.Μ. ΕΣΡ 4)</a:t>
                      </a:r>
                      <a:endParaRPr lang="el-G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68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tx1"/>
                          </a:solidFill>
                        </a:rPr>
                        <a:t>Ανάθεση: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</a:rPr>
                        <a:t>Αστική Μη Κερδοσκοπική εταιρεία </a:t>
                      </a:r>
                      <a:r>
                        <a:rPr lang="el-GR" sz="1200" kern="1200" dirty="0" err="1">
                          <a:solidFill>
                            <a:schemeClr val="tx1"/>
                          </a:solidFill>
                        </a:rPr>
                        <a:t>ΔιαΝΕΟσις</a:t>
                      </a:r>
                      <a:endParaRPr lang="el-GR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919896"/>
                  </a:ext>
                </a:extLst>
              </a:tr>
              <a:tr h="30344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/>
                        <a:t>Τύπος Έρευνας</a:t>
                      </a:r>
                      <a:r>
                        <a:rPr lang="en-US" sz="1200" b="1" dirty="0"/>
                        <a:t>:</a:t>
                      </a:r>
                      <a:r>
                        <a:rPr lang="el-GR" sz="1200" b="1" dirty="0"/>
                        <a:t>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Τηλεφωνική έρευνα </a:t>
                      </a:r>
                      <a:r>
                        <a:rPr lang="en-US" sz="1200" dirty="0"/>
                        <a:t>CATI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2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/>
                        <a:t>Περιοχή Έρευνας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dirty="0"/>
                        <a:t>Πανελλαδική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543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/>
                        <a:t>Μέθοδος Δειγματοληψίας: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dirty="0"/>
                        <a:t>Απλή τυχαία δειγματοληψία </a:t>
                      </a:r>
                      <a:r>
                        <a:rPr lang="el-GR" sz="1200" kern="1200" dirty="0"/>
                        <a:t>σε αρχείο τηλεφωνικών αριθμών που έχει παραχθεί με τυχαίο τρόπο (</a:t>
                      </a:r>
                      <a:r>
                        <a:rPr lang="en-US" sz="1200" kern="1200" dirty="0"/>
                        <a:t>RDD</a:t>
                      </a:r>
                      <a:r>
                        <a:rPr lang="el-GR" sz="1200" kern="1200" dirty="0"/>
                        <a:t>-</a:t>
                      </a:r>
                      <a:r>
                        <a:rPr lang="en-US" sz="1200" kern="1200" dirty="0"/>
                        <a:t>Random Digit Dialing)</a:t>
                      </a:r>
                      <a:r>
                        <a:rPr lang="el-GR" sz="1200" kern="1200" dirty="0"/>
                        <a:t> με την εξής αναλογία:</a:t>
                      </a:r>
                      <a:r>
                        <a:rPr lang="el-GR" sz="1200" dirty="0"/>
                        <a:t> σταθερά</a:t>
                      </a:r>
                      <a:r>
                        <a:rPr lang="el-GR" sz="1200" baseline="0" dirty="0"/>
                        <a:t> τηλέφωνα </a:t>
                      </a:r>
                      <a:r>
                        <a:rPr lang="en-US" sz="1200" baseline="0" dirty="0"/>
                        <a:t>70</a:t>
                      </a:r>
                      <a:r>
                        <a:rPr lang="el-GR" sz="1200" dirty="0"/>
                        <a:t>% και κινητά</a:t>
                      </a:r>
                      <a:r>
                        <a:rPr lang="el-GR" sz="1200" baseline="0" dirty="0"/>
                        <a:t> τηλέφωνα </a:t>
                      </a:r>
                      <a:r>
                        <a:rPr lang="en-US" sz="1200" baseline="0" dirty="0"/>
                        <a:t>30</a:t>
                      </a:r>
                      <a:r>
                        <a:rPr lang="el-GR" sz="1200" baseline="0" dirty="0"/>
                        <a:t>%.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434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/>
                        <a:t>Χρόνος Διεξαγωγής</a:t>
                      </a:r>
                      <a:r>
                        <a:rPr lang="en-US" sz="1200" b="1" dirty="0"/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n-US" sz="1200" dirty="0"/>
                        <a:t>0</a:t>
                      </a:r>
                      <a:r>
                        <a:rPr lang="el-GR" sz="1200" dirty="0"/>
                        <a:t>7-15/05</a:t>
                      </a:r>
                      <a:r>
                        <a:rPr lang="en-US" sz="1200" dirty="0"/>
                        <a:t>/202</a:t>
                      </a:r>
                      <a:r>
                        <a:rPr lang="el-GR" sz="1200" dirty="0"/>
                        <a:t>1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16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/>
                        <a:t>Μέγεθος Δείγματος</a:t>
                      </a:r>
                      <a:r>
                        <a:rPr lang="en-US" sz="1200" b="1" dirty="0"/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dirty="0"/>
                        <a:t>1.101</a:t>
                      </a:r>
                      <a:r>
                        <a:rPr lang="en-GB" sz="1200" dirty="0"/>
                        <a:t> </a:t>
                      </a:r>
                      <a:r>
                        <a:rPr lang="el-GR" sz="1200" dirty="0"/>
                        <a:t>άτομα ηλικίας 1</a:t>
                      </a:r>
                      <a:r>
                        <a:rPr lang="en-US" sz="1200" dirty="0"/>
                        <a:t>7</a:t>
                      </a:r>
                      <a:r>
                        <a:rPr lang="el-GR" sz="1200" dirty="0"/>
                        <a:t> ετών και άνω.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625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/>
                        <a:t>Σταθμίσεις: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/>
                        <a:t>Το δείγμα σταθμίσθηκε εκ των υστέρων ως προς το φύλο και την ηλικία και την ιδεολογικοπολιτική τοποθέτηση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7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/>
                        <a:t>Προσωπικό </a:t>
                      </a:r>
                      <a:r>
                        <a:rPr lang="en-US" sz="1200" b="1" dirty="0"/>
                        <a:t>field</a:t>
                      </a:r>
                      <a:r>
                        <a:rPr lang="el-GR" sz="1200" b="1" dirty="0"/>
                        <a:t>/Έλεγχοι</a:t>
                      </a:r>
                      <a:r>
                        <a:rPr lang="en-US" sz="1200" b="1" dirty="0"/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Εργάστηκαν </a:t>
                      </a:r>
                      <a:r>
                        <a:rPr lang="en-US" sz="1200" dirty="0"/>
                        <a:t>3</a:t>
                      </a:r>
                      <a:r>
                        <a:rPr lang="el-GR" sz="1200" dirty="0"/>
                        <a:t> επόπτες και 28</a:t>
                      </a:r>
                      <a:r>
                        <a:rPr lang="en-US" sz="1200" dirty="0"/>
                        <a:t> </a:t>
                      </a:r>
                      <a:r>
                        <a:rPr lang="el-GR" sz="1200" dirty="0" err="1"/>
                        <a:t>συνεντευκτές</a:t>
                      </a:r>
                      <a:r>
                        <a:rPr lang="el-GR" sz="1200" dirty="0"/>
                        <a:t>. Το 20% των συνεντεύξεων ελέχθησαν με τη μέθοδο της συνακρόασης και το 100% ηλεκτρονικά.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84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tx1"/>
                          </a:solidFill>
                        </a:rPr>
                        <a:t>Παρα</a:t>
                      </a:r>
                      <a:r>
                        <a:rPr lang="el-G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τηρ</a:t>
                      </a:r>
                      <a:r>
                        <a:rPr lang="el-GR" sz="1200" b="1" dirty="0">
                          <a:solidFill>
                            <a:schemeClr val="tx1"/>
                          </a:solidFill>
                        </a:rPr>
                        <a:t>ήσεις: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Στους πίνακες που ακολουθούν, όπου οι βάσεις είναι μικρότερες των 60 ερωτηθέντων, τα στοιχεία είναι τελείως ενδεικτικά.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99923"/>
                  </a:ext>
                </a:extLst>
              </a:tr>
              <a:tr h="51584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tx1"/>
                          </a:solidFill>
                        </a:rPr>
                        <a:t>Επισήμανση: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Λόγω στρογγυλοποίησης ενδέχεται κάποιες κατανομές να μην αθροίζουν στο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703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3912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F6CD0D-71A2-442F-8D05-BDA49D66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10633181" cy="360040"/>
          </a:xfrm>
        </p:spPr>
        <p:txBody>
          <a:bodyPr/>
          <a:lstStyle/>
          <a:p>
            <a:r>
              <a:rPr lang="el-GR" sz="2000" dirty="0"/>
              <a:t>Συχνότητα χρήσης μάσκας</a:t>
            </a:r>
            <a:b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</a:br>
            <a:r>
              <a:rPr lang="el-GR" sz="1600" dirty="0">
                <a:latin typeface="+mn-lt"/>
                <a:ea typeface="Calibri" panose="020F0502020204030204" pitchFamily="34" charset="0"/>
                <a:cs typeface="Helvetica Neue"/>
              </a:rPr>
              <a:t>ανά ηλικία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5C67-377E-4774-A57C-CC9FE92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20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65D11-417A-4AF1-B740-28F4B280E830}"/>
              </a:ext>
            </a:extLst>
          </p:cNvPr>
          <p:cNvSpPr txBox="1"/>
          <p:nvPr/>
        </p:nvSpPr>
        <p:spPr>
          <a:xfrm>
            <a:off x="0" y="76470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5A45F-33CF-4C6D-90EE-C02D33D3C70E}"/>
              </a:ext>
            </a:extLst>
          </p:cNvPr>
          <p:cNvSpPr txBox="1"/>
          <p:nvPr/>
        </p:nvSpPr>
        <p:spPr>
          <a:xfrm>
            <a:off x="479376" y="573325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621C7A4-CC86-447A-9CD1-38BD93547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809847"/>
              </p:ext>
            </p:extLst>
          </p:nvPr>
        </p:nvGraphicFramePr>
        <p:xfrm>
          <a:off x="696820" y="1340718"/>
          <a:ext cx="10633182" cy="417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5736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4E43AEF1-19A7-4508-BF7C-BEE3E2F81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0939"/>
              </p:ext>
            </p:extLst>
          </p:nvPr>
        </p:nvGraphicFramePr>
        <p:xfrm>
          <a:off x="834234" y="1772816"/>
          <a:ext cx="10297144" cy="35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4888307-5218-4580-8385-704D44A98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4565" y="6453337"/>
            <a:ext cx="960107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3B065-938D-4242-B15A-500DAAE4C124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323D2-60FA-4E35-B0D5-9599636DD4AE}"/>
              </a:ext>
            </a:extLst>
          </p:cNvPr>
          <p:cNvSpPr txBox="1"/>
          <p:nvPr/>
        </p:nvSpPr>
        <p:spPr>
          <a:xfrm>
            <a:off x="1343815" y="951110"/>
            <a:ext cx="9432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</a:rPr>
              <a:t>‘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Πιστεύετε ότι τα παρακάτω μέτρα προστασίας συνέβαλαν ή όχι στην αντιμετώπιση της πανδημίας;</a:t>
            </a:r>
            <a:r>
              <a:rPr lang="el-GR" sz="1400" i="1" dirty="0">
                <a:solidFill>
                  <a:schemeClr val="tx2"/>
                </a:solidFill>
              </a:rPr>
              <a:t>’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72DF73-D20D-4FD3-85B4-1676870F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H </a:t>
            </a:r>
            <a:r>
              <a:rPr lang="el-GR" sz="2000" dirty="0"/>
              <a:t>απόλυτη πλειοψηφία θεωρεί ότι τα συγκεκριμένα μέτρα συνέβαλαν στην αποτελεσματική αντιμετώπιση της πανδημίας</a:t>
            </a:r>
          </a:p>
        </p:txBody>
      </p:sp>
    </p:spTree>
    <p:extLst>
      <p:ext uri="{BB962C8B-B14F-4D97-AF65-F5344CB8AC3E}">
        <p14:creationId xmlns:p14="http://schemas.microsoft.com/office/powerpoint/2010/main" val="9224771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724369"/>
              </p:ext>
            </p:extLst>
          </p:nvPr>
        </p:nvGraphicFramePr>
        <p:xfrm>
          <a:off x="395549" y="2132856"/>
          <a:ext cx="590465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221656" y="1186879"/>
            <a:ext cx="63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7F60E3-03FC-43A3-983D-DD1688816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767808"/>
              </p:ext>
            </p:extLst>
          </p:nvPr>
        </p:nvGraphicFramePr>
        <p:xfrm>
          <a:off x="6300204" y="973037"/>
          <a:ext cx="5772460" cy="540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485FCB-9EE5-436E-82F1-A6FBFA89C335}"/>
              </a:ext>
            </a:extLst>
          </p:cNvPr>
          <p:cNvSpPr txBox="1"/>
          <p:nvPr/>
        </p:nvSpPr>
        <p:spPr>
          <a:xfrm>
            <a:off x="2711624" y="706274"/>
            <a:ext cx="8352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‘Κατά την άποψή σας η σταδιακή άρση του </a:t>
            </a:r>
            <a:r>
              <a:rPr lang="el-GR" sz="1400" i="1" dirty="0" err="1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lockdown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 … ’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AC145AA-099E-4CFC-B246-B07FBD66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Πάνω από 4 στους 10 (43%) πιστεύουν ότι η άρση του </a:t>
            </a:r>
            <a:r>
              <a:rPr lang="en-US" sz="2000" dirty="0"/>
              <a:t>lockdown </a:t>
            </a:r>
            <a:r>
              <a:rPr lang="el-GR" sz="2000" dirty="0"/>
              <a:t>έπρεπε να έχει γίνει ήδη, ποσοστό που αγγίζει το 60% στους 17-24 ετών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465FE-0A01-4C6B-A2C4-D0AE959DCF96}"/>
              </a:ext>
            </a:extLst>
          </p:cNvPr>
          <p:cNvSpPr txBox="1"/>
          <p:nvPr/>
        </p:nvSpPr>
        <p:spPr>
          <a:xfrm>
            <a:off x="8760296" y="651604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1FD021-3372-4C24-ADB4-B4198D7DA059}"/>
              </a:ext>
            </a:extLst>
          </p:cNvPr>
          <p:cNvCxnSpPr/>
          <p:nvPr/>
        </p:nvCxnSpPr>
        <p:spPr>
          <a:xfrm>
            <a:off x="6168008" y="1342525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289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Graphic spid="9" grpId="0">
        <p:bldAsOne/>
      </p:bldGraphic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36703"/>
              </p:ext>
            </p:extLst>
          </p:nvPr>
        </p:nvGraphicFramePr>
        <p:xfrm>
          <a:off x="270040" y="1203484"/>
          <a:ext cx="590465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221656" y="1186879"/>
            <a:ext cx="63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7F60E3-03FC-43A3-983D-DD1688816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034199"/>
              </p:ext>
            </p:extLst>
          </p:nvPr>
        </p:nvGraphicFramePr>
        <p:xfrm>
          <a:off x="6300204" y="973037"/>
          <a:ext cx="5772460" cy="540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485FCB-9EE5-436E-82F1-A6FBFA89C335}"/>
              </a:ext>
            </a:extLst>
          </p:cNvPr>
          <p:cNvSpPr txBox="1"/>
          <p:nvPr/>
        </p:nvSpPr>
        <p:spPr>
          <a:xfrm>
            <a:off x="2711624" y="706274"/>
            <a:ext cx="8352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‘Πότε εκτιμάτε ότι θα επανέλθουμε σε μια φυσιολογική καθημερινότητα;’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AC145AA-099E-4CFC-B246-B07FBD66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Ωστόσο, όσο παρατείνεται η Πανδημία, τόσο μειώνονται και οι προσδοκίες για ένα σύντομο χρονικό τέλος της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465FE-0A01-4C6B-A2C4-D0AE959DCF96}"/>
              </a:ext>
            </a:extLst>
          </p:cNvPr>
          <p:cNvSpPr txBox="1"/>
          <p:nvPr/>
        </p:nvSpPr>
        <p:spPr>
          <a:xfrm>
            <a:off x="8760296" y="651604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1FD021-3372-4C24-ADB4-B4198D7DA059}"/>
              </a:ext>
            </a:extLst>
          </p:cNvPr>
          <p:cNvCxnSpPr/>
          <p:nvPr/>
        </p:nvCxnSpPr>
        <p:spPr>
          <a:xfrm>
            <a:off x="6168008" y="1342525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Πίνακας 8">
            <a:extLst>
              <a:ext uri="{FF2B5EF4-FFF2-40B4-BE49-F238E27FC236}">
                <a16:creationId xmlns:a16="http://schemas.microsoft.com/office/drawing/2014/main" id="{D140E849-E308-4D76-9A7A-39485725D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265288"/>
              </p:ext>
            </p:extLst>
          </p:nvPr>
        </p:nvGraphicFramePr>
        <p:xfrm>
          <a:off x="407366" y="4365104"/>
          <a:ext cx="5484428" cy="172819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19293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793027">
                  <a:extLst>
                    <a:ext uri="{9D8B030D-6E8A-4147-A177-3AD203B41FA5}">
                      <a16:colId xmlns:a16="http://schemas.microsoft.com/office/drawing/2014/main" val="1066470793"/>
                    </a:ext>
                  </a:extLst>
                </a:gridCol>
                <a:gridCol w="793027">
                  <a:extLst>
                    <a:ext uri="{9D8B030D-6E8A-4147-A177-3AD203B41FA5}">
                      <a16:colId xmlns:a16="http://schemas.microsoft.com/office/drawing/2014/main" val="2647935785"/>
                    </a:ext>
                  </a:extLst>
                </a:gridCol>
                <a:gridCol w="793027">
                  <a:extLst>
                    <a:ext uri="{9D8B030D-6E8A-4147-A177-3AD203B41FA5}">
                      <a16:colId xmlns:a16="http://schemas.microsoft.com/office/drawing/2014/main" val="3019174106"/>
                    </a:ext>
                  </a:extLst>
                </a:gridCol>
                <a:gridCol w="793027">
                  <a:extLst>
                    <a:ext uri="{9D8B030D-6E8A-4147-A177-3AD203B41FA5}">
                      <a16:colId xmlns:a16="http://schemas.microsoft.com/office/drawing/2014/main" val="1084131768"/>
                    </a:ext>
                  </a:extLst>
                </a:gridCol>
                <a:gridCol w="793027">
                  <a:extLst>
                    <a:ext uri="{9D8B030D-6E8A-4147-A177-3AD203B41FA5}">
                      <a16:colId xmlns:a16="http://schemas.microsoft.com/office/drawing/2014/main" val="3347954413"/>
                    </a:ext>
                  </a:extLst>
                </a:gridCol>
              </a:tblGrid>
              <a:tr h="22629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226293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Σεπ-20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Δεκ-20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Ιαν-21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29836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Μέχρι το τέλος του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459552"/>
                  </a:ext>
                </a:extLst>
              </a:tr>
              <a:tr h="22629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Μέχρι το Σεπτέμβριο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5046439"/>
                  </a:ext>
                </a:extLst>
              </a:tr>
              <a:tr h="29836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Μέχρι το τέλος του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234633"/>
                  </a:ext>
                </a:extLst>
              </a:tr>
              <a:tr h="22629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Μετά το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6423090"/>
                  </a:ext>
                </a:extLst>
              </a:tr>
              <a:tr h="22629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ΔΓ/ΔΑ (αυθ.)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3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440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Graphic spid="9" grpId="0">
        <p:bldAsOne/>
      </p:bldGraphic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547261"/>
              </p:ext>
            </p:extLst>
          </p:nvPr>
        </p:nvGraphicFramePr>
        <p:xfrm>
          <a:off x="143339" y="1144489"/>
          <a:ext cx="5716318" cy="289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5E99E7-5417-4F8F-8B55-2C452424C8A8}"/>
              </a:ext>
            </a:extLst>
          </p:cNvPr>
          <p:cNvCxnSpPr>
            <a:cxnSpLocks/>
          </p:cNvCxnSpPr>
          <p:nvPr/>
        </p:nvCxnSpPr>
        <p:spPr>
          <a:xfrm>
            <a:off x="6132004" y="1144489"/>
            <a:ext cx="0" cy="51125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8A59B6-4B2C-4123-A6FF-B881A8484A06}"/>
              </a:ext>
            </a:extLst>
          </p:cNvPr>
          <p:cNvSpPr txBox="1"/>
          <p:nvPr/>
        </p:nvSpPr>
        <p:spPr>
          <a:xfrm>
            <a:off x="1631504" y="682823"/>
            <a:ext cx="10369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‘Πόσο πιθανό θεωρείτε να κινδυνεύετε εσείς προσωπικά να προσβληθείτε από </a:t>
            </a:r>
            <a:r>
              <a:rPr lang="el-GR" sz="1400" i="1" dirty="0" err="1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κορωνοϊό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;’</a:t>
            </a:r>
            <a:endParaRPr lang="en-GB" sz="1400" i="1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C569D0-5E5E-4201-B519-22BA657F439A}"/>
              </a:ext>
            </a:extLst>
          </p:cNvPr>
          <p:cNvCxnSpPr>
            <a:cxnSpLocks/>
          </p:cNvCxnSpPr>
          <p:nvPr/>
        </p:nvCxnSpPr>
        <p:spPr>
          <a:xfrm>
            <a:off x="839416" y="2204864"/>
            <a:ext cx="12961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13D94452-8A51-45B8-985C-9DACFFB6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6" y="114588"/>
            <a:ext cx="10633181" cy="360040"/>
          </a:xfrm>
        </p:spPr>
        <p:txBody>
          <a:bodyPr/>
          <a:lstStyle/>
          <a:p>
            <a:r>
              <a:rPr lang="el-GR" sz="2000" dirty="0"/>
              <a:t>Σταθερό παραμένει διαχρονικά το ποσοστό όσων θεωρούν πολύ/αρκετά πιθανό να προσβληθούν από </a:t>
            </a:r>
            <a:r>
              <a:rPr lang="el-GR" sz="2000" dirty="0" err="1"/>
              <a:t>κορωνοϊό</a:t>
            </a:r>
            <a:r>
              <a:rPr lang="el-GR" sz="2000" dirty="0"/>
              <a:t> (</a:t>
            </a:r>
            <a:r>
              <a:rPr lang="el-GR" sz="2000" dirty="0">
                <a:solidFill>
                  <a:srgbClr val="FF0000"/>
                </a:solidFill>
              </a:rPr>
              <a:t>5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l-GR" sz="2000" dirty="0">
                <a:solidFill>
                  <a:srgbClr val="FF0000"/>
                </a:solidFill>
              </a:rPr>
              <a:t>%</a:t>
            </a:r>
            <a:r>
              <a:rPr lang="el-GR" sz="2000" dirty="0"/>
              <a:t>)</a:t>
            </a:r>
            <a:endParaRPr lang="en-GB" sz="20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7610C99-F46C-42E2-9BD2-9B6B0322E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064258"/>
              </p:ext>
            </p:extLst>
          </p:nvPr>
        </p:nvGraphicFramePr>
        <p:xfrm>
          <a:off x="6240015" y="1107181"/>
          <a:ext cx="5808645" cy="513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19128A3-8770-4F5C-8A49-5C0F4699B041}"/>
              </a:ext>
            </a:extLst>
          </p:cNvPr>
          <p:cNvSpPr txBox="1"/>
          <p:nvPr/>
        </p:nvSpPr>
        <p:spPr>
          <a:xfrm>
            <a:off x="8976320" y="650968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A9A476F-A920-4E3F-83E2-817B57B846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367820"/>
              </p:ext>
            </p:extLst>
          </p:nvPr>
        </p:nvGraphicFramePr>
        <p:xfrm>
          <a:off x="239350" y="4009346"/>
          <a:ext cx="5640623" cy="226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3527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0" grpId="0"/>
      <p:bldP spid="15" grpId="0"/>
      <p:bldGraphic spid="17" grpId="0">
        <p:bldAsOne/>
      </p:bldGraphic>
      <p:bldP spid="18" grpId="0"/>
      <p:bldGraphic spid="1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5E99E7-5417-4F8F-8B55-2C452424C8A8}"/>
              </a:ext>
            </a:extLst>
          </p:cNvPr>
          <p:cNvCxnSpPr>
            <a:cxnSpLocks/>
          </p:cNvCxnSpPr>
          <p:nvPr/>
        </p:nvCxnSpPr>
        <p:spPr>
          <a:xfrm>
            <a:off x="6168008" y="1052736"/>
            <a:ext cx="0" cy="494271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1F7BCBB-9D79-4029-8036-5519D9067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79176"/>
              </p:ext>
            </p:extLst>
          </p:nvPr>
        </p:nvGraphicFramePr>
        <p:xfrm>
          <a:off x="143339" y="1053750"/>
          <a:ext cx="574819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98DBAC-DCAE-4D18-92B3-664A69D9EFC9}"/>
              </a:ext>
            </a:extLst>
          </p:cNvPr>
          <p:cNvSpPr txBox="1"/>
          <p:nvPr/>
        </p:nvSpPr>
        <p:spPr>
          <a:xfrm>
            <a:off x="1271470" y="647110"/>
            <a:ext cx="9649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Helvetica Neue"/>
              </a:rPr>
              <a:t>‘Και στην περίπτωση που κάποιος προσβληθεί από </a:t>
            </a:r>
            <a:r>
              <a:rPr lang="el-GR" sz="1400" i="1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Helvetica Neue"/>
              </a:rPr>
              <a:t>κορωνοϊό</a:t>
            </a:r>
            <a:r>
              <a:rPr lang="el-GR" sz="1400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Helvetica Neue"/>
              </a:rPr>
              <a:t> σε τι βαθμό πιστεύετε ότι θα κινδύνευε από την νόσο;’ </a:t>
            </a:r>
            <a:endParaRPr lang="en-GB" sz="1400" i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EBF9D8-77A6-4CC1-BD6D-D43E986AA123}"/>
              </a:ext>
            </a:extLst>
          </p:cNvPr>
          <p:cNvCxnSpPr>
            <a:cxnSpLocks/>
          </p:cNvCxnSpPr>
          <p:nvPr/>
        </p:nvCxnSpPr>
        <p:spPr>
          <a:xfrm>
            <a:off x="739286" y="1844824"/>
            <a:ext cx="12961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01085544-CD52-4752-8D99-C4F00770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Μόλις </a:t>
            </a:r>
            <a:r>
              <a:rPr lang="en-GB" sz="2000" dirty="0"/>
              <a:t>2 </a:t>
            </a:r>
            <a:r>
              <a:rPr lang="el-GR" sz="2000" dirty="0"/>
              <a:t>στους 3 (</a:t>
            </a:r>
            <a:r>
              <a:rPr lang="el-GR" sz="2000" dirty="0">
                <a:solidFill>
                  <a:srgbClr val="FF0000"/>
                </a:solidFill>
              </a:rPr>
              <a:t>66%</a:t>
            </a:r>
            <a:r>
              <a:rPr lang="el-GR" sz="2000" dirty="0"/>
              <a:t>) πιστεύουν ότι κινδυνεύουν σοβαρά από τη νόσο</a:t>
            </a:r>
            <a:r>
              <a:rPr lang="en-US" sz="2000" dirty="0"/>
              <a:t>, </a:t>
            </a:r>
            <a:r>
              <a:rPr lang="el-GR" sz="2000" dirty="0"/>
              <a:t>ποσοστό που παραμένει αμετάβλητο συγκριτικά με τον Μάρτιο 21</a:t>
            </a:r>
            <a:endParaRPr lang="en-GB" sz="2000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81CE189-9949-4C54-A85E-6B77DA07A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998166"/>
              </p:ext>
            </p:extLst>
          </p:nvPr>
        </p:nvGraphicFramePr>
        <p:xfrm>
          <a:off x="6240015" y="1107181"/>
          <a:ext cx="5808645" cy="513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95D00D-C27D-4FF7-8E67-63B2D7B77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203618"/>
              </p:ext>
            </p:extLst>
          </p:nvPr>
        </p:nvGraphicFramePr>
        <p:xfrm>
          <a:off x="239350" y="4009346"/>
          <a:ext cx="5640623" cy="226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B25CF51-8A93-4FA9-A163-61AEFB66FDA3}"/>
              </a:ext>
            </a:extLst>
          </p:cNvPr>
          <p:cNvSpPr txBox="1"/>
          <p:nvPr/>
        </p:nvSpPr>
        <p:spPr>
          <a:xfrm>
            <a:off x="8976320" y="650968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773760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11" grpId="0"/>
      <p:bldP spid="15" grpId="0"/>
      <p:bldGraphic spid="20" grpId="0">
        <p:bldAsOne/>
      </p:bldGraphic>
      <p:bldGraphic spid="10" grpId="0">
        <p:bldAsOne/>
      </p:bldGraphic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ADFA6C-ED61-418E-8C24-D7189C0ABE6C}"/>
              </a:ext>
            </a:extLst>
          </p:cNvPr>
          <p:cNvSpPr txBox="1">
            <a:spLocks/>
          </p:cNvSpPr>
          <p:nvPr/>
        </p:nvSpPr>
        <p:spPr>
          <a:xfrm>
            <a:off x="335360" y="116632"/>
            <a:ext cx="11233248" cy="43204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0" i="0" kern="1200" spc="100" normalizeH="0" baseline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Αντιλαμβανόμενος βαθμός κινδύνου από τον ιό </a:t>
            </a:r>
            <a:endParaRPr lang="en-GB" sz="2000" dirty="0">
              <a:latin typeface="+mn-lt"/>
              <a:ea typeface="Calibri" panose="020F0502020204030204" pitchFamily="34" charset="0"/>
              <a:cs typeface="Helvetica Neue"/>
            </a:endParaRPr>
          </a:p>
          <a:p>
            <a:r>
              <a:rPr lang="el-GR" sz="1600" dirty="0"/>
              <a:t>Ανά πιθανότητα προσβολής από τον ιό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4EBC190-F660-401B-922E-0D034E37E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7233"/>
              </p:ext>
            </p:extLst>
          </p:nvPr>
        </p:nvGraphicFramePr>
        <p:xfrm>
          <a:off x="623392" y="1412775"/>
          <a:ext cx="11184878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AEB9F2A-2B2E-455D-86E8-E7E9903767E3}"/>
              </a:ext>
            </a:extLst>
          </p:cNvPr>
          <p:cNvSpPr txBox="1"/>
          <p:nvPr/>
        </p:nvSpPr>
        <p:spPr>
          <a:xfrm>
            <a:off x="479376" y="586739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P-value: 0,0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DB707-BD51-4826-817B-59C99BA8C289}"/>
              </a:ext>
            </a:extLst>
          </p:cNvPr>
          <p:cNvSpPr txBox="1"/>
          <p:nvPr/>
        </p:nvSpPr>
        <p:spPr>
          <a:xfrm>
            <a:off x="2351584" y="5505598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tx2"/>
                </a:solidFill>
              </a:rPr>
              <a:t>Αντιλαμβανόμενος βαθμός κινδύνου από τον ιό</a:t>
            </a:r>
            <a:endParaRPr lang="en-GB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93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Graphic spid="9" grpId="0">
        <p:bldAsOne/>
      </p:bldGraphic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C335F-3E42-4085-87DC-3B9A4F14A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algn="r"/>
              <a:t>27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AB8A87-74DD-4811-8BC8-0779851DF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729497"/>
              </p:ext>
            </p:extLst>
          </p:nvPr>
        </p:nvGraphicFramePr>
        <p:xfrm>
          <a:off x="473460" y="908720"/>
          <a:ext cx="112450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5118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FA9730-6F24-4B9B-A473-28348BF31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819067"/>
              </p:ext>
            </p:extLst>
          </p:nvPr>
        </p:nvGraphicFramePr>
        <p:xfrm>
          <a:off x="239713" y="1268760"/>
          <a:ext cx="11712575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2F871-0DA5-4E53-A1DA-A457D2B94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28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F83BE-2D16-4BFE-90E1-520363EAC73D}"/>
              </a:ext>
            </a:extLst>
          </p:cNvPr>
          <p:cNvSpPr txBox="1"/>
          <p:nvPr/>
        </p:nvSpPr>
        <p:spPr>
          <a:xfrm>
            <a:off x="911424" y="37391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en-GB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8BB0D-9D25-4AA7-B02A-F17B5E810FAA}"/>
              </a:ext>
            </a:extLst>
          </p:cNvPr>
          <p:cNvSpPr txBox="1"/>
          <p:nvPr/>
        </p:nvSpPr>
        <p:spPr>
          <a:xfrm>
            <a:off x="3287688" y="321307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GB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3C307A-F7F1-4874-8814-89D7DF1D4EDA}"/>
              </a:ext>
            </a:extLst>
          </p:cNvPr>
          <p:cNvSpPr txBox="1"/>
          <p:nvPr/>
        </p:nvSpPr>
        <p:spPr>
          <a:xfrm>
            <a:off x="5699956" y="263701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en-GB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E75B8-E30E-485F-9C15-E7615EE32CEC}"/>
              </a:ext>
            </a:extLst>
          </p:cNvPr>
          <p:cNvSpPr txBox="1"/>
          <p:nvPr/>
        </p:nvSpPr>
        <p:spPr>
          <a:xfrm>
            <a:off x="8040216" y="198893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en-GB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17D92-8731-4253-AF8B-25A56C0E9329}"/>
              </a:ext>
            </a:extLst>
          </p:cNvPr>
          <p:cNvSpPr txBox="1"/>
          <p:nvPr/>
        </p:nvSpPr>
        <p:spPr>
          <a:xfrm>
            <a:off x="10421957" y="141287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en-GB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E8B85-DFC8-4600-BE5D-921B588E688C}"/>
              </a:ext>
            </a:extLst>
          </p:cNvPr>
          <p:cNvSpPr txBox="1"/>
          <p:nvPr/>
        </p:nvSpPr>
        <p:spPr>
          <a:xfrm>
            <a:off x="142875" y="168116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FFE7C6-9836-4BAA-99EE-47D72951D993}"/>
              </a:ext>
            </a:extLst>
          </p:cNvPr>
          <p:cNvSpPr txBox="1"/>
          <p:nvPr/>
        </p:nvSpPr>
        <p:spPr>
          <a:xfrm>
            <a:off x="3935760" y="5445224"/>
            <a:ext cx="374441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Μέση τιμή:</a:t>
            </a:r>
            <a:r>
              <a:rPr lang="en-GB" sz="1600" b="1" dirty="0"/>
              <a:t> </a:t>
            </a:r>
            <a:r>
              <a:rPr lang="el-GR" sz="1600" b="1" dirty="0"/>
              <a:t>3,</a:t>
            </a:r>
            <a:r>
              <a:rPr lang="en-US" sz="1600" b="1" dirty="0"/>
              <a:t>8</a:t>
            </a:r>
            <a:r>
              <a:rPr lang="el-GR" sz="1600" b="1" dirty="0"/>
              <a:t>-3,6 τον Μαρ-21</a:t>
            </a:r>
            <a:endParaRPr lang="en-GB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D25B71-CB91-44AC-BC09-06A2EE178784}"/>
              </a:ext>
            </a:extLst>
          </p:cNvPr>
          <p:cNvSpPr txBox="1"/>
          <p:nvPr/>
        </p:nvSpPr>
        <p:spPr>
          <a:xfrm>
            <a:off x="496630" y="765617"/>
            <a:ext cx="10945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‘Θα ήθελα να μου πείτε πόση εμπιστοσύνη έχετε στα εμβόλια. Χρησιμοποιήστε μια κλίμακα από το 1 ως το 5 όπου 1 σημαίνει καθόλου εμπιστοσύνη και 5 απόλυτη εμπιστοσύνη’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58A2F4-1AE5-4F06-A8D6-512234629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Η εμπιστοσύνη στα εμβόλια ακολουθεί ανοδική πορεία με μέση τιμή </a:t>
            </a:r>
            <a:r>
              <a:rPr lang="el-GR" sz="2000" dirty="0">
                <a:solidFill>
                  <a:srgbClr val="FF0000"/>
                </a:solidFill>
              </a:rPr>
              <a:t>3.</a:t>
            </a:r>
            <a:r>
              <a:rPr lang="en-US" sz="2000" dirty="0">
                <a:solidFill>
                  <a:srgbClr val="FF0000"/>
                </a:solidFill>
              </a:rPr>
              <a:t>8</a:t>
            </a:r>
            <a:r>
              <a:rPr lang="el-GR" sz="2000" dirty="0"/>
              <a:t> στην </a:t>
            </a:r>
            <a:r>
              <a:rPr lang="el-GR" sz="2000" dirty="0" err="1"/>
              <a:t>πενταβάθμια</a:t>
            </a:r>
            <a:r>
              <a:rPr lang="el-GR" sz="2000" dirty="0"/>
              <a:t> κλίμακα 1 έως 5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68792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183BF3-5A5A-43DB-BAD0-3B0C7783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633181" cy="360040"/>
          </a:xfrm>
        </p:spPr>
        <p:txBody>
          <a:bodyPr/>
          <a:lstStyle/>
          <a:p>
            <a:r>
              <a:rPr lang="el-GR" sz="2000" dirty="0">
                <a:ea typeface="Calibri" panose="020F0502020204030204" pitchFamily="34" charset="0"/>
                <a:cs typeface="Helvetica Neue"/>
              </a:rPr>
              <a:t>Και παρουσιάζει άνοδο σε όλες τις ηλικιακές ομάδες</a:t>
            </a:r>
            <a:endParaRPr lang="en-GB" sz="1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96C0-5C24-4AC7-BCE1-273D02FBE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29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A44D9C3D-9349-4DCE-8D01-896886B0E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355680"/>
              </p:ext>
            </p:extLst>
          </p:nvPr>
        </p:nvGraphicFramePr>
        <p:xfrm>
          <a:off x="691951" y="1412776"/>
          <a:ext cx="1080809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21EE1F-897C-436C-BAF8-4AB18EB5DCC7}"/>
              </a:ext>
            </a:extLst>
          </p:cNvPr>
          <p:cNvSpPr txBox="1"/>
          <p:nvPr/>
        </p:nvSpPr>
        <p:spPr>
          <a:xfrm>
            <a:off x="479376" y="573325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324182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7574BC-234C-4503-AE4C-73094065B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261594"/>
              </p:ext>
            </p:extLst>
          </p:nvPr>
        </p:nvGraphicFramePr>
        <p:xfrm>
          <a:off x="1703388" y="980729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A927EA3-84F4-407B-B9BC-226682C44D1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2000" dirty="0"/>
              <a:t>Περιεχόμενα παρουσίασης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E3F02-F28A-4C35-BE5E-3931DFE5C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fld id="{DE70D37E-C867-47FE-9F10-9260555C453A}" type="slidenum">
              <a:rPr lang="el-GR">
                <a:ln w="50800"/>
                <a:solidFill>
                  <a:schemeClr val="bg1">
                    <a:shade val="50000"/>
                  </a:schemeClr>
                </a:solidFill>
              </a:rPr>
              <a:pPr algn="r"/>
              <a:t>3</a:t>
            </a:fld>
            <a:endParaRPr lang="el-GR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2802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B149BF-7E97-4CF0-BFAB-3614264EC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713131"/>
              </p:ext>
            </p:extLst>
          </p:nvPr>
        </p:nvGraphicFramePr>
        <p:xfrm>
          <a:off x="33942" y="1269340"/>
          <a:ext cx="74888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96C0-5C24-4AC7-BCE1-273D02FBE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30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716A0C-CDD9-4989-A39C-32D907CC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Ο προσωπικός γιατρός και ο Φαρμακοποιός παραμένουν οι κρίσιμοι </a:t>
            </a:r>
            <a:r>
              <a:rPr lang="en-US" sz="2000" dirty="0"/>
              <a:t>stakeholders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CDBBA-5772-4BEF-91BD-7D151143ABC6}"/>
              </a:ext>
            </a:extLst>
          </p:cNvPr>
          <p:cNvSpPr txBox="1"/>
          <p:nvPr/>
        </p:nvSpPr>
        <p:spPr>
          <a:xfrm>
            <a:off x="335360" y="746120"/>
            <a:ext cx="11017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‘Θα ήθελα να μου πείτε πόση εμπιστοσύνη έχετε στα παρακάτω που θα σας διαβάσω αναφορικά με την αντιμετώπιση της πανδημίας του </a:t>
            </a:r>
            <a:r>
              <a:rPr lang="el-GR" sz="1400" i="1" dirty="0" err="1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κορωνοϊού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. Χρησιμοποιήστε μια κλίμακα από το 1 ως το 5 όπου 1 σημαίνει καθόλου εμπιστοσύνη και 5 απόλυτη εμπιστοσύνη’</a:t>
            </a:r>
            <a:endParaRPr lang="en-GB" sz="1400" dirty="0">
              <a:solidFill>
                <a:schemeClr val="tx2"/>
              </a:solidFill>
            </a:endParaRPr>
          </a:p>
        </p:txBody>
      </p:sp>
      <p:graphicFrame>
        <p:nvGraphicFramePr>
          <p:cNvPr id="6" name="Πίνακας 8">
            <a:extLst>
              <a:ext uri="{FF2B5EF4-FFF2-40B4-BE49-F238E27FC236}">
                <a16:creationId xmlns:a16="http://schemas.microsoft.com/office/drawing/2014/main" id="{B4A87940-1D93-41D0-B19E-C2BC63480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021790"/>
              </p:ext>
            </p:extLst>
          </p:nvPr>
        </p:nvGraphicFramePr>
        <p:xfrm>
          <a:off x="7896200" y="2348880"/>
          <a:ext cx="3961117" cy="309634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82793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669581">
                  <a:extLst>
                    <a:ext uri="{9D8B030D-6E8A-4147-A177-3AD203B41FA5}">
                      <a16:colId xmlns:a16="http://schemas.microsoft.com/office/drawing/2014/main" val="2647935785"/>
                    </a:ext>
                  </a:extLst>
                </a:gridCol>
                <a:gridCol w="669581">
                  <a:extLst>
                    <a:ext uri="{9D8B030D-6E8A-4147-A177-3AD203B41FA5}">
                      <a16:colId xmlns:a16="http://schemas.microsoft.com/office/drawing/2014/main" val="1299760795"/>
                    </a:ext>
                  </a:extLst>
                </a:gridCol>
                <a:gridCol w="669581">
                  <a:extLst>
                    <a:ext uri="{9D8B030D-6E8A-4147-A177-3AD203B41FA5}">
                      <a16:colId xmlns:a16="http://schemas.microsoft.com/office/drawing/2014/main" val="469063736"/>
                    </a:ext>
                  </a:extLst>
                </a:gridCol>
                <a:gridCol w="669581">
                  <a:extLst>
                    <a:ext uri="{9D8B030D-6E8A-4147-A177-3AD203B41FA5}">
                      <a16:colId xmlns:a16="http://schemas.microsoft.com/office/drawing/2014/main" val="1428688290"/>
                    </a:ext>
                  </a:extLst>
                </a:gridCol>
              </a:tblGrid>
              <a:tr h="34837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348372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Δεκ-20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Ιαν-21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40326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Προσωπικός γιατρός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4,2</a:t>
                      </a:r>
                      <a:endParaRPr lang="el-GR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4,2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4837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Φαρμακοποιός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3,9</a:t>
                      </a:r>
                      <a:endParaRPr lang="el-GR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4,1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2461352"/>
                  </a:ext>
                </a:extLst>
              </a:tr>
              <a:tr h="4756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Υπουργείο Υγείας/Υγειονομικές Υπηρεσίες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3,3</a:t>
                      </a:r>
                      <a:endParaRPr lang="el-GR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6417709"/>
                  </a:ext>
                </a:extLst>
              </a:tr>
              <a:tr h="4756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Ειδικές εισηγητικές επιτροπές εμπειρογνωμόνων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3,3</a:t>
                      </a:r>
                      <a:endParaRPr lang="el-GR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5046439"/>
                  </a:ext>
                </a:extLst>
              </a:tr>
              <a:tr h="34837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Διεθνείς φορείς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3,3</a:t>
                      </a:r>
                      <a:endParaRPr lang="el-GR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3,0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3243464"/>
                  </a:ext>
                </a:extLst>
              </a:tr>
              <a:tr h="34837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Κυβέρνηση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2,9</a:t>
                      </a:r>
                      <a:endParaRPr lang="el-GR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2,7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13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3761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A6670E0-9BFC-41BF-AD80-0B72B06DBB96}"/>
              </a:ext>
            </a:extLst>
          </p:cNvPr>
          <p:cNvSpPr txBox="1"/>
          <p:nvPr/>
        </p:nvSpPr>
        <p:spPr>
          <a:xfrm>
            <a:off x="2474200" y="3244914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Θεσμοί</a:t>
            </a:r>
            <a:endParaRPr lang="en-GB" sz="2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C76BD-DB1A-4E90-8545-69DE751E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err="1"/>
              <a:t>Διαστασιοποίηση</a:t>
            </a:r>
            <a:r>
              <a:rPr lang="el-GR" sz="2000" dirty="0"/>
              <a:t> της εμπιστοσύνης (</a:t>
            </a:r>
            <a:r>
              <a:rPr lang="en-US" sz="2000" dirty="0"/>
              <a:t>multidimensional analysis)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ECE35-0170-4879-B125-30845706E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31</a:t>
            </a:fld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836BF7-7C67-42E8-B1E1-54FC5A46B6A7}"/>
              </a:ext>
            </a:extLst>
          </p:cNvPr>
          <p:cNvSpPr/>
          <p:nvPr/>
        </p:nvSpPr>
        <p:spPr>
          <a:xfrm>
            <a:off x="1271464" y="1007573"/>
            <a:ext cx="9649072" cy="47525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DB8BFA-5FE3-4084-8B44-FAE472FC9AB1}"/>
              </a:ext>
            </a:extLst>
          </p:cNvPr>
          <p:cNvSpPr/>
          <p:nvPr/>
        </p:nvSpPr>
        <p:spPr>
          <a:xfrm>
            <a:off x="5496427" y="1853003"/>
            <a:ext cx="144011" cy="14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67604-4E4B-4F59-BC0B-FB3958F406C1}"/>
              </a:ext>
            </a:extLst>
          </p:cNvPr>
          <p:cNvSpPr txBox="1"/>
          <p:nvPr/>
        </p:nvSpPr>
        <p:spPr>
          <a:xfrm>
            <a:off x="4869980" y="1594278"/>
            <a:ext cx="115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Εμβόλια</a:t>
            </a:r>
            <a:endParaRPr lang="en-GB" sz="1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FC89C0-C980-425D-B77A-75D015084B33}"/>
              </a:ext>
            </a:extLst>
          </p:cNvPr>
          <p:cNvSpPr/>
          <p:nvPr/>
        </p:nvSpPr>
        <p:spPr>
          <a:xfrm>
            <a:off x="2279576" y="3904485"/>
            <a:ext cx="144011" cy="14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86624F-16D2-46E3-90E2-661EBB01D4A8}"/>
              </a:ext>
            </a:extLst>
          </p:cNvPr>
          <p:cNvSpPr/>
          <p:nvPr/>
        </p:nvSpPr>
        <p:spPr>
          <a:xfrm>
            <a:off x="2188438" y="4284509"/>
            <a:ext cx="144011" cy="14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D1C3A7-136A-4B9E-9E0D-896B8F8374B4}"/>
              </a:ext>
            </a:extLst>
          </p:cNvPr>
          <p:cNvSpPr txBox="1"/>
          <p:nvPr/>
        </p:nvSpPr>
        <p:spPr>
          <a:xfrm>
            <a:off x="2458745" y="3717032"/>
            <a:ext cx="115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Προσωπικός γιατρός</a:t>
            </a:r>
            <a:endParaRPr lang="en-GB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B309E4-07C1-438D-BBC7-E557CD3011DB}"/>
              </a:ext>
            </a:extLst>
          </p:cNvPr>
          <p:cNvSpPr txBox="1"/>
          <p:nvPr/>
        </p:nvSpPr>
        <p:spPr>
          <a:xfrm>
            <a:off x="2403012" y="4213315"/>
            <a:ext cx="1270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Φαρμακοποιός</a:t>
            </a:r>
            <a:endParaRPr lang="en-GB" sz="12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4D2E77-580A-499C-B641-7F4A30B7FA49}"/>
              </a:ext>
            </a:extLst>
          </p:cNvPr>
          <p:cNvSpPr/>
          <p:nvPr/>
        </p:nvSpPr>
        <p:spPr>
          <a:xfrm>
            <a:off x="8653444" y="4661186"/>
            <a:ext cx="144011" cy="14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377C13-3C19-4E0A-B683-46CED5ABC9A8}"/>
              </a:ext>
            </a:extLst>
          </p:cNvPr>
          <p:cNvSpPr/>
          <p:nvPr/>
        </p:nvSpPr>
        <p:spPr>
          <a:xfrm>
            <a:off x="7595436" y="4759993"/>
            <a:ext cx="144011" cy="14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776FAE-F0D5-47DA-80CF-21375D20BDE1}"/>
              </a:ext>
            </a:extLst>
          </p:cNvPr>
          <p:cNvSpPr txBox="1"/>
          <p:nvPr/>
        </p:nvSpPr>
        <p:spPr>
          <a:xfrm>
            <a:off x="6513967" y="4196207"/>
            <a:ext cx="190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Υπουργείο Υγείας/Υγειονομικές Υπηρεσίες </a:t>
            </a:r>
            <a:endParaRPr lang="en-GB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2F8AFD-3113-44E2-8869-A5FB60E90466}"/>
              </a:ext>
            </a:extLst>
          </p:cNvPr>
          <p:cNvSpPr txBox="1"/>
          <p:nvPr/>
        </p:nvSpPr>
        <p:spPr>
          <a:xfrm>
            <a:off x="8666088" y="4291358"/>
            <a:ext cx="1900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Κυβέρνηση</a:t>
            </a:r>
            <a:endParaRPr lang="en-GB" sz="12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7AD789-A2D0-4290-BE8B-1F1BF70CE697}"/>
              </a:ext>
            </a:extLst>
          </p:cNvPr>
          <p:cNvSpPr/>
          <p:nvPr/>
        </p:nvSpPr>
        <p:spPr>
          <a:xfrm>
            <a:off x="7680181" y="3284999"/>
            <a:ext cx="144011" cy="14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307803-BD5C-4922-B27C-B8D1F2FAA56B}"/>
              </a:ext>
            </a:extLst>
          </p:cNvPr>
          <p:cNvSpPr/>
          <p:nvPr/>
        </p:nvSpPr>
        <p:spPr>
          <a:xfrm>
            <a:off x="8184232" y="2213349"/>
            <a:ext cx="144011" cy="14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CB8894-6652-4913-AE93-4D132AFF6F5F}"/>
              </a:ext>
            </a:extLst>
          </p:cNvPr>
          <p:cNvSpPr txBox="1"/>
          <p:nvPr/>
        </p:nvSpPr>
        <p:spPr>
          <a:xfrm>
            <a:off x="7094934" y="2412089"/>
            <a:ext cx="190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</a:t>
            </a:r>
            <a:r>
              <a:rPr lang="el-GR" sz="1200" b="1" dirty="0" err="1"/>
              <a:t>πιτροπές</a:t>
            </a:r>
            <a:r>
              <a:rPr lang="el-GR" sz="1200" b="1" dirty="0"/>
              <a:t> εμπειρογνωμόνων (Εθνική επιτροπή εμβολιασμών, </a:t>
            </a:r>
            <a:r>
              <a:rPr lang="el-GR" sz="1200" b="1" dirty="0" err="1"/>
              <a:t>κλπ</a:t>
            </a:r>
            <a:r>
              <a:rPr lang="el-GR" sz="1200" b="1" dirty="0"/>
              <a:t>)</a:t>
            </a:r>
            <a:endParaRPr lang="en-GB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5987F8-2D32-4889-AD85-88D5C1AA1152}"/>
              </a:ext>
            </a:extLst>
          </p:cNvPr>
          <p:cNvSpPr txBox="1"/>
          <p:nvPr/>
        </p:nvSpPr>
        <p:spPr>
          <a:xfrm>
            <a:off x="8372882" y="2103239"/>
            <a:ext cx="190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Διεθνείς </a:t>
            </a:r>
            <a:r>
              <a:rPr lang="el-GR" sz="1200" b="1" dirty="0" err="1"/>
              <a:t>Οργανισμ</a:t>
            </a:r>
            <a:r>
              <a:rPr lang="en-US" sz="1200" b="1" dirty="0"/>
              <a:t>o</a:t>
            </a:r>
            <a:r>
              <a:rPr lang="el-GR" sz="1200" b="1" dirty="0"/>
              <a:t>ί Υγείας</a:t>
            </a:r>
            <a:endParaRPr lang="en-GB" sz="12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56323E-2CC3-4FD4-8889-3622DCE8941E}"/>
              </a:ext>
            </a:extLst>
          </p:cNvPr>
          <p:cNvCxnSpPr>
            <a:cxnSpLocks/>
          </p:cNvCxnSpPr>
          <p:nvPr/>
        </p:nvCxnSpPr>
        <p:spPr>
          <a:xfrm>
            <a:off x="6096000" y="1079383"/>
            <a:ext cx="0" cy="4752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04ABC1-3023-4D43-8BD9-533209C6E837}"/>
              </a:ext>
            </a:extLst>
          </p:cNvPr>
          <p:cNvCxnSpPr>
            <a:stCxn id="7" idx="1"/>
            <a:endCxn id="7" idx="3"/>
          </p:cNvCxnSpPr>
          <p:nvPr/>
        </p:nvCxnSpPr>
        <p:spPr>
          <a:xfrm>
            <a:off x="1271464" y="3383837"/>
            <a:ext cx="9649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AF74A0D-F69F-45D4-AB6D-A1746807FF87}"/>
              </a:ext>
            </a:extLst>
          </p:cNvPr>
          <p:cNvSpPr txBox="1"/>
          <p:nvPr/>
        </p:nvSpPr>
        <p:spPr>
          <a:xfrm>
            <a:off x="47328" y="3199070"/>
            <a:ext cx="216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Κοινωνία</a:t>
            </a:r>
            <a:endParaRPr lang="en-GB" sz="2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D2DA7-FDBB-4ECB-A241-D85DF24FF985}"/>
              </a:ext>
            </a:extLst>
          </p:cNvPr>
          <p:cNvSpPr txBox="1"/>
          <p:nvPr/>
        </p:nvSpPr>
        <p:spPr>
          <a:xfrm>
            <a:off x="5097067" y="672985"/>
            <a:ext cx="150055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l-GR" sz="2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Εμβόλια</a:t>
            </a:r>
            <a:endParaRPr lang="en-GB" sz="20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FBF1D0-EC7F-4DF8-B251-F539509F8F01}"/>
              </a:ext>
            </a:extLst>
          </p:cNvPr>
          <p:cNvSpPr txBox="1"/>
          <p:nvPr/>
        </p:nvSpPr>
        <p:spPr>
          <a:xfrm>
            <a:off x="5390820" y="5887008"/>
            <a:ext cx="249958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l-GR" sz="2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«Διαχειριστές»</a:t>
            </a:r>
            <a:endParaRPr lang="en-GB" sz="20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5272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7" grpId="0" animBg="1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" grpId="0"/>
      <p:bldP spid="6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1B480-A214-4428-B240-CF4D1E8793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algn="r"/>
              <a:t>32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D5FD3F5-82F5-49D4-B2FE-240A6FA0A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608316"/>
              </p:ext>
            </p:extLst>
          </p:nvPr>
        </p:nvGraphicFramePr>
        <p:xfrm>
          <a:off x="299276" y="908720"/>
          <a:ext cx="10885289" cy="518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3862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348221"/>
              </p:ext>
            </p:extLst>
          </p:nvPr>
        </p:nvGraphicFramePr>
        <p:xfrm>
          <a:off x="407368" y="1340767"/>
          <a:ext cx="547260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221656" y="1186879"/>
            <a:ext cx="63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7F60E3-03FC-43A3-983D-DD1688816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531114"/>
              </p:ext>
            </p:extLst>
          </p:nvPr>
        </p:nvGraphicFramePr>
        <p:xfrm>
          <a:off x="6300204" y="973037"/>
          <a:ext cx="5772460" cy="540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485FCB-9EE5-436E-82F1-A6FBFA89C335}"/>
              </a:ext>
            </a:extLst>
          </p:cNvPr>
          <p:cNvSpPr txBox="1"/>
          <p:nvPr/>
        </p:nvSpPr>
        <p:spPr>
          <a:xfrm>
            <a:off x="991599" y="706274"/>
            <a:ext cx="10072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</a:t>
            </a:r>
            <a:r>
              <a:rPr lang="el-GR" sz="1400" i="1" dirty="0">
                <a:solidFill>
                  <a:schemeClr val="tx2"/>
                </a:solidFill>
              </a:rPr>
              <a:t>Τα εμβόλια κατά του </a:t>
            </a:r>
            <a:r>
              <a:rPr lang="el-GR" sz="1400" i="1" dirty="0" err="1">
                <a:solidFill>
                  <a:schemeClr val="tx2"/>
                </a:solidFill>
              </a:rPr>
              <a:t>κορωνοϊού</a:t>
            </a:r>
            <a:r>
              <a:rPr lang="el-GR" sz="1400" i="1" dirty="0">
                <a:solidFill>
                  <a:schemeClr val="tx2"/>
                </a:solidFill>
              </a:rPr>
              <a:t> έχουν φτάσει και στη χώρα μας. Κατά τη γνώμη σας αυτή η εξέλιξη είναι θετική, ουδέτερη ή αρνητική για την αντιμετώπιση της Πανδημίας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;’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AC145AA-099E-4CFC-B246-B07FBD66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3"/>
                </a:solidFill>
              </a:rPr>
              <a:t>86%</a:t>
            </a:r>
            <a:r>
              <a:rPr lang="en-US" sz="2000" dirty="0"/>
              <a:t> </a:t>
            </a:r>
            <a:r>
              <a:rPr lang="el-GR" sz="2000" dirty="0"/>
              <a:t>θεωρούν θετική εξέλιξη για την αντιμετώπιση της πανδημίας την άφιξη των εμβολίων στη χώρα μας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465FE-0A01-4C6B-A2C4-D0AE959DCF96}"/>
              </a:ext>
            </a:extLst>
          </p:cNvPr>
          <p:cNvSpPr txBox="1"/>
          <p:nvPr/>
        </p:nvSpPr>
        <p:spPr>
          <a:xfrm>
            <a:off x="8760296" y="651604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1FD021-3372-4C24-ADB4-B4198D7DA059}"/>
              </a:ext>
            </a:extLst>
          </p:cNvPr>
          <p:cNvCxnSpPr/>
          <p:nvPr/>
        </p:nvCxnSpPr>
        <p:spPr>
          <a:xfrm>
            <a:off x="6168008" y="1342525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E85FDA6-8058-4B89-B6A1-C8902D3BD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320521"/>
              </p:ext>
            </p:extLst>
          </p:nvPr>
        </p:nvGraphicFramePr>
        <p:xfrm>
          <a:off x="239350" y="4009346"/>
          <a:ext cx="5640623" cy="226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069864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Graphic spid="9" grpId="0">
        <p:bldAsOne/>
      </p:bldGraphic>
      <p:bldP spid="10" grpId="0"/>
      <p:bldP spid="11" grpId="0"/>
      <p:bldP spid="12" grpId="0"/>
      <p:bldGraphic spid="1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284618"/>
              </p:ext>
            </p:extLst>
          </p:nvPr>
        </p:nvGraphicFramePr>
        <p:xfrm>
          <a:off x="407368" y="1340767"/>
          <a:ext cx="547260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221656" y="1186879"/>
            <a:ext cx="63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7F60E3-03FC-43A3-983D-DD1688816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19917"/>
              </p:ext>
            </p:extLst>
          </p:nvPr>
        </p:nvGraphicFramePr>
        <p:xfrm>
          <a:off x="6300204" y="973037"/>
          <a:ext cx="5772460" cy="540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485FCB-9EE5-436E-82F1-A6FBFA89C335}"/>
              </a:ext>
            </a:extLst>
          </p:cNvPr>
          <p:cNvSpPr txBox="1"/>
          <p:nvPr/>
        </p:nvSpPr>
        <p:spPr>
          <a:xfrm>
            <a:off x="771490" y="693858"/>
            <a:ext cx="10072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‘Κατά τη γνώμη σας είναι ικανοποιητικός ο ρυθμός εμβολιασμών μέχρι τώρα ή όχι;’</a:t>
            </a:r>
            <a:endParaRPr lang="en-GB" sz="1400" i="1" dirty="0">
              <a:solidFill>
                <a:schemeClr val="tx2"/>
              </a:solidFill>
              <a:ea typeface="Calibri" panose="020F0502020204030204" pitchFamily="34" charset="0"/>
              <a:cs typeface="Helvetica Neue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AC145AA-099E-4CFC-B246-B07FBD66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Αυξάνονται όσοι θεωρούν ότι ο ρυθμός εμβολιασμών είναι ικανοποιητικός ως τώρα στο </a:t>
            </a:r>
            <a:r>
              <a:rPr lang="el-GR" sz="2000" dirty="0">
                <a:solidFill>
                  <a:schemeClr val="accent3"/>
                </a:solidFill>
              </a:rPr>
              <a:t>52%</a:t>
            </a:r>
            <a:r>
              <a:rPr lang="el-GR" sz="2000" dirty="0"/>
              <a:t> από </a:t>
            </a:r>
            <a:r>
              <a:rPr lang="el-GR" sz="2000" dirty="0">
                <a:solidFill>
                  <a:schemeClr val="accent3"/>
                </a:solidFill>
              </a:rPr>
              <a:t>33%</a:t>
            </a:r>
            <a:r>
              <a:rPr lang="el-GR" sz="2000" dirty="0"/>
              <a:t> τον Μάρτιο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465FE-0A01-4C6B-A2C4-D0AE959DCF96}"/>
              </a:ext>
            </a:extLst>
          </p:cNvPr>
          <p:cNvSpPr txBox="1"/>
          <p:nvPr/>
        </p:nvSpPr>
        <p:spPr>
          <a:xfrm>
            <a:off x="8760296" y="651604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1FD021-3372-4C24-ADB4-B4198D7DA059}"/>
              </a:ext>
            </a:extLst>
          </p:cNvPr>
          <p:cNvCxnSpPr/>
          <p:nvPr/>
        </p:nvCxnSpPr>
        <p:spPr>
          <a:xfrm>
            <a:off x="6168008" y="1342525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45C4F50-E926-4ED9-A040-33275ED0C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429989"/>
              </p:ext>
            </p:extLst>
          </p:nvPr>
        </p:nvGraphicFramePr>
        <p:xfrm>
          <a:off x="239350" y="4009346"/>
          <a:ext cx="5640623" cy="226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435451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Graphic spid="9" grpId="0">
        <p:bldAsOne/>
      </p:bldGraphic>
      <p:bldP spid="10" grpId="0"/>
      <p:bldP spid="11" grpId="0"/>
      <p:bldP spid="12" grpId="0"/>
      <p:bldGraphic spid="1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B149BF-7E97-4CF0-BFAB-3614264EC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50523"/>
              </p:ext>
            </p:extLst>
          </p:nvPr>
        </p:nvGraphicFramePr>
        <p:xfrm>
          <a:off x="0" y="1134101"/>
          <a:ext cx="8064896" cy="323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96C0-5C24-4AC7-BCE1-273D02FBE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35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1D47D-05E0-490C-83F7-C3B49225BDE5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BF8DE-50E7-443A-B67D-7761482C0906}"/>
              </a:ext>
            </a:extLst>
          </p:cNvPr>
          <p:cNvSpPr txBox="1"/>
          <p:nvPr/>
        </p:nvSpPr>
        <p:spPr>
          <a:xfrm>
            <a:off x="1055440" y="750352"/>
            <a:ext cx="9217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Helvetica Neue"/>
              </a:rPr>
              <a:t>‘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Εσείς ή κάποιο μέλος της οικογένειας σας έχετε κάνει το εμβόλιο κατά του </a:t>
            </a:r>
            <a:r>
              <a:rPr lang="el-GR" sz="1400" i="1" dirty="0" err="1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κορωνοϊού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;</a:t>
            </a:r>
            <a:r>
              <a:rPr lang="el-GR" sz="1400" i="1" dirty="0">
                <a:solidFill>
                  <a:schemeClr val="tx2"/>
                </a:solidFill>
              </a:rPr>
              <a:t>’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5919C8-200B-4094-A470-6C979DAF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Σχεδόν 4 στους 10 (</a:t>
            </a:r>
            <a:r>
              <a:rPr lang="el-GR" sz="2000" dirty="0">
                <a:solidFill>
                  <a:schemeClr val="accent3"/>
                </a:solidFill>
              </a:rPr>
              <a:t>39%</a:t>
            </a:r>
            <a:r>
              <a:rPr lang="el-GR" sz="2000" dirty="0"/>
              <a:t>) ερωτώμενους δηλώνουν ότι έχουν ήδη εμβολιαστεί</a:t>
            </a:r>
            <a:endParaRPr lang="en-GB" sz="20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D85B02E-A454-4F4C-B671-677A09081D4D}"/>
              </a:ext>
            </a:extLst>
          </p:cNvPr>
          <p:cNvSpPr/>
          <p:nvPr/>
        </p:nvSpPr>
        <p:spPr>
          <a:xfrm>
            <a:off x="256393" y="1418169"/>
            <a:ext cx="2527239" cy="88755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1400" dirty="0"/>
              <a:t>51% Δημόσιοι Υπάλληλοι</a:t>
            </a:r>
          </a:p>
          <a:p>
            <a:pPr algn="ctr">
              <a:lnSpc>
                <a:spcPct val="150000"/>
              </a:lnSpc>
            </a:pPr>
            <a:r>
              <a:rPr lang="el-GR" sz="1400" dirty="0"/>
              <a:t>70% Συνταξιούχοι</a:t>
            </a:r>
            <a:endParaRPr lang="en-GB" sz="1400" dirty="0"/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36409A1A-8DE0-48FD-B24C-28721EF8D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073464"/>
              </p:ext>
            </p:extLst>
          </p:nvPr>
        </p:nvGraphicFramePr>
        <p:xfrm>
          <a:off x="8485793" y="2305720"/>
          <a:ext cx="3456384" cy="152675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91038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882673">
                  <a:extLst>
                    <a:ext uri="{9D8B030D-6E8A-4147-A177-3AD203B41FA5}">
                      <a16:colId xmlns:a16="http://schemas.microsoft.com/office/drawing/2014/main" val="96946052"/>
                    </a:ext>
                  </a:extLst>
                </a:gridCol>
                <a:gridCol w="882673">
                  <a:extLst>
                    <a:ext uri="{9D8B030D-6E8A-4147-A177-3AD203B41FA5}">
                      <a16:colId xmlns:a16="http://schemas.microsoft.com/office/drawing/2014/main" val="817858209"/>
                    </a:ext>
                  </a:extLst>
                </a:gridCol>
              </a:tblGrid>
              <a:tr h="29207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292078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33810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Ναι εγώ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  <a:endParaRPr lang="en-GB" sz="1200" b="1" i="0" u="none" strike="noStrike" dirty="0">
                        <a:solidFill>
                          <a:schemeClr val="accent5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29207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Ναι μέλος της οικογένειάς μου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  <a:endParaRPr lang="en-GB" sz="1200" b="1" i="0" u="none" strike="noStrike" dirty="0">
                        <a:solidFill>
                          <a:schemeClr val="accent5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2461352"/>
                  </a:ext>
                </a:extLst>
              </a:tr>
              <a:tr h="29207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5046439"/>
                  </a:ext>
                </a:extLst>
              </a:tr>
            </a:tbl>
          </a:graphicData>
        </a:graphic>
      </p:graphicFrame>
      <p:sp>
        <p:nvSpPr>
          <p:cNvPr id="11" name="TextBox 2">
            <a:extLst>
              <a:ext uri="{FF2B5EF4-FFF2-40B4-BE49-F238E27FC236}">
                <a16:creationId xmlns:a16="http://schemas.microsoft.com/office/drawing/2014/main" id="{0C88E284-5294-4C72-9CFA-B137812803BE}"/>
              </a:ext>
            </a:extLst>
          </p:cNvPr>
          <p:cNvSpPr txBox="1"/>
          <p:nvPr/>
        </p:nvSpPr>
        <p:spPr>
          <a:xfrm>
            <a:off x="152535" y="4833141"/>
            <a:ext cx="4248472" cy="10801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b="1" u="sng" dirty="0"/>
              <a:t>Προβολή στον πληθυσμό 17+</a:t>
            </a:r>
          </a:p>
          <a:p>
            <a:pPr algn="ctr"/>
            <a:r>
              <a:rPr lang="el-GR" sz="1600" dirty="0"/>
              <a:t>Εκτιμάται ότι εμβολιαστεί περίπου </a:t>
            </a:r>
          </a:p>
          <a:p>
            <a:pPr algn="ctr"/>
            <a:r>
              <a:rPr lang="el-GR" sz="1600" dirty="0"/>
              <a:t>3.105</a:t>
            </a:r>
            <a:r>
              <a:rPr lang="en-GB" sz="1600" dirty="0"/>
              <a:t>.000-</a:t>
            </a:r>
            <a:r>
              <a:rPr lang="el-GR" sz="1600" dirty="0"/>
              <a:t>3.600</a:t>
            </a:r>
            <a:r>
              <a:rPr lang="en-GB" sz="1600" dirty="0"/>
              <a:t>.000 </a:t>
            </a:r>
            <a:r>
              <a:rPr lang="el-GR" sz="1600" dirty="0"/>
              <a:t>άτομα </a:t>
            </a:r>
            <a:endParaRPr lang="en-US" sz="1600" dirty="0"/>
          </a:p>
          <a:p>
            <a:pPr algn="ctr"/>
            <a:r>
              <a:rPr lang="el-GR" sz="1400" dirty="0"/>
              <a:t>(95% Δ.Ε.)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16523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BBEC23-B305-49F4-8EB7-3205F64D1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056444"/>
              </p:ext>
            </p:extLst>
          </p:nvPr>
        </p:nvGraphicFramePr>
        <p:xfrm>
          <a:off x="287539" y="1577972"/>
          <a:ext cx="11616921" cy="2338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0769">
                  <a:extLst>
                    <a:ext uri="{9D8B030D-6E8A-4147-A177-3AD203B41FA5}">
                      <a16:colId xmlns:a16="http://schemas.microsoft.com/office/drawing/2014/main" val="2980988647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3609916761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345615833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2640835546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1594728564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3338907432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928832932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1691483735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2081128436"/>
                    </a:ext>
                  </a:extLst>
                </a:gridCol>
              </a:tblGrid>
              <a:tr h="3896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Φύλο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Ηλικία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7525780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Σύνολο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Άνδρας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Γυναίκα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17-24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**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65+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4781083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Ναι εγώ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7009709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Ναι μέλος της οικογένειάς μου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1280900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2856360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ΔΑ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64459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1F6CD0D-71A2-442F-8D05-BDA49D66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1063318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Εμβολιασμένοι</a:t>
            </a:r>
            <a:b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</a:br>
            <a:r>
              <a:rPr lang="el-GR" sz="1600" dirty="0">
                <a:latin typeface="+mn-lt"/>
                <a:ea typeface="Calibri" panose="020F0502020204030204" pitchFamily="34" charset="0"/>
                <a:cs typeface="Helvetica Neue"/>
              </a:rPr>
              <a:t>ανά φύλο και ηλικία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5C67-377E-4774-A57C-CC9FE92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36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65D11-417A-4AF1-B740-28F4B280E830}"/>
              </a:ext>
            </a:extLst>
          </p:cNvPr>
          <p:cNvSpPr txBox="1"/>
          <p:nvPr/>
        </p:nvSpPr>
        <p:spPr>
          <a:xfrm>
            <a:off x="0" y="12104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5A45F-33CF-4C6D-90EE-C02D33D3C70E}"/>
              </a:ext>
            </a:extLst>
          </p:cNvPr>
          <p:cNvSpPr txBox="1"/>
          <p:nvPr/>
        </p:nvSpPr>
        <p:spPr>
          <a:xfrm>
            <a:off x="479376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 </a:t>
            </a:r>
            <a:r>
              <a:rPr lang="el-GR" sz="1200" dirty="0"/>
              <a:t>Ποσοστό &lt;0,5%</a:t>
            </a:r>
            <a:endParaRPr lang="en-GB" sz="1200" dirty="0"/>
          </a:p>
          <a:p>
            <a:r>
              <a:rPr lang="en-GB" sz="1200" dirty="0"/>
              <a:t>**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025919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197465"/>
              </p:ext>
            </p:extLst>
          </p:nvPr>
        </p:nvGraphicFramePr>
        <p:xfrm>
          <a:off x="1091442" y="1880827"/>
          <a:ext cx="9433048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221656" y="1186879"/>
            <a:ext cx="63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85FCB-9EE5-436E-82F1-A6FBFA89C335}"/>
              </a:ext>
            </a:extLst>
          </p:cNvPr>
          <p:cNvSpPr txBox="1"/>
          <p:nvPr/>
        </p:nvSpPr>
        <p:spPr>
          <a:xfrm>
            <a:off x="771490" y="693858"/>
            <a:ext cx="10072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‘Θα λέγατε ότι μείνατε ικανοποιημένος/η ή δυσαρεστημένος/η από όλη τη διαδικασία του εμβολιασμού;’</a:t>
            </a:r>
            <a:endParaRPr lang="en-GB" sz="1400" i="1" dirty="0">
              <a:solidFill>
                <a:schemeClr val="tx2"/>
              </a:solidFill>
              <a:ea typeface="Calibri" panose="020F0502020204030204" pitchFamily="34" charset="0"/>
              <a:cs typeface="Helvetica Neue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AC145AA-099E-4CFC-B246-B07FBD66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Η ικανοποίηση από τη διαδικασία του εμβολιασμού για τους ήδη εμβολιασμένους αγγίζει το </a:t>
            </a:r>
            <a:r>
              <a:rPr lang="el-GR" sz="2000" dirty="0">
                <a:solidFill>
                  <a:schemeClr val="accent3"/>
                </a:solidFill>
              </a:rPr>
              <a:t>98%</a:t>
            </a:r>
            <a:endParaRPr lang="en-GB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587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50BB9-B20F-48F5-B15E-819A22B44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004160"/>
              </p:ext>
            </p:extLst>
          </p:nvPr>
        </p:nvGraphicFramePr>
        <p:xfrm>
          <a:off x="695400" y="1504529"/>
          <a:ext cx="4824536" cy="298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35A81-48C6-4567-A27B-2085D185B30D}"/>
              </a:ext>
            </a:extLst>
          </p:cNvPr>
          <p:cNvSpPr txBox="1"/>
          <p:nvPr/>
        </p:nvSpPr>
        <p:spPr>
          <a:xfrm>
            <a:off x="1127448" y="904074"/>
            <a:ext cx="3672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‘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Πόσες δόσεις έχετε κάνει;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E38B34F3-DF17-4A4F-B206-780F85F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633181" cy="360040"/>
          </a:xfrm>
        </p:spPr>
        <p:txBody>
          <a:bodyPr/>
          <a:lstStyle/>
          <a:p>
            <a:r>
              <a:rPr lang="el-GR" sz="2000" dirty="0"/>
              <a:t>Σχεδόν </a:t>
            </a:r>
            <a:r>
              <a:rPr lang="el-GR" sz="2000" dirty="0">
                <a:solidFill>
                  <a:schemeClr val="accent3"/>
                </a:solidFill>
              </a:rPr>
              <a:t>1</a:t>
            </a:r>
            <a:r>
              <a:rPr lang="el-GR" sz="2000" dirty="0"/>
              <a:t> στους </a:t>
            </a:r>
            <a:r>
              <a:rPr lang="el-GR" sz="2000" dirty="0">
                <a:solidFill>
                  <a:schemeClr val="accent3"/>
                </a:solidFill>
              </a:rPr>
              <a:t>2</a:t>
            </a:r>
            <a:r>
              <a:rPr lang="el-GR" sz="2000" dirty="0"/>
              <a:t> από όσους έχουν εμβολιαστεί έχουν ολοκληρώσει τον εμβολιασμό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6EF0802E-889B-401A-B073-DD97B2C4E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57902"/>
              </p:ext>
            </p:extLst>
          </p:nvPr>
        </p:nvGraphicFramePr>
        <p:xfrm>
          <a:off x="6188968" y="1412776"/>
          <a:ext cx="5811688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568C134-34A9-4A84-89FB-AC10129D20A4}"/>
              </a:ext>
            </a:extLst>
          </p:cNvPr>
          <p:cNvSpPr txBox="1"/>
          <p:nvPr/>
        </p:nvSpPr>
        <p:spPr>
          <a:xfrm>
            <a:off x="7104112" y="908720"/>
            <a:ext cx="3672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‘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Ποιο εμβόλιο κάνατε;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0857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14" grpId="0"/>
      <p:bldP spid="16" grpId="0"/>
      <p:bldGraphic spid="18" grpId="0">
        <p:bldAsOne/>
      </p:bldGraphic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9482" y="1340767"/>
          <a:ext cx="10233589" cy="383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221656" y="1186879"/>
            <a:ext cx="63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85FCB-9EE5-436E-82F1-A6FBFA89C335}"/>
              </a:ext>
            </a:extLst>
          </p:cNvPr>
          <p:cNvSpPr txBox="1"/>
          <p:nvPr/>
        </p:nvSpPr>
        <p:spPr>
          <a:xfrm>
            <a:off x="771490" y="693858"/>
            <a:ext cx="10072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‘Είχατε κάποια παρενέργεια αμέσως μετά τον εμβολιασμό σας; ’</a:t>
            </a:r>
            <a:endParaRPr lang="en-GB" sz="1400" i="1" dirty="0">
              <a:solidFill>
                <a:schemeClr val="tx2"/>
              </a:solidFill>
              <a:ea typeface="Calibri" panose="020F0502020204030204" pitchFamily="34" charset="0"/>
              <a:cs typeface="Helvetica Neue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AC145AA-099E-4CFC-B246-B07FBD66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Πάνω από 5 στους 10 από όλους όσοι εμβολιάστηκαν δεν είχαν καμία παρενέργεια ενώ 4 στους 10 είχαν ελαφρές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06838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E3F02-F28A-4C35-BE5E-3931DFE5C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fld id="{DE70D37E-C867-47FE-9F10-9260555C453A}" type="slidenum">
              <a:rPr lang="el-GR">
                <a:ln w="50800"/>
                <a:solidFill>
                  <a:schemeClr val="bg1">
                    <a:shade val="50000"/>
                  </a:schemeClr>
                </a:solidFill>
              </a:rPr>
              <a:pPr algn="r"/>
              <a:t>4</a:t>
            </a:fld>
            <a:endParaRPr lang="el-GR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78C6CD5-93F8-4E83-B737-C2D61B528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526716"/>
              </p:ext>
            </p:extLst>
          </p:nvPr>
        </p:nvGraphicFramePr>
        <p:xfrm>
          <a:off x="725488" y="980728"/>
          <a:ext cx="107410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7314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584907"/>
              </p:ext>
            </p:extLst>
          </p:nvPr>
        </p:nvGraphicFramePr>
        <p:xfrm>
          <a:off x="1091442" y="1880827"/>
          <a:ext cx="9433048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221656" y="1186879"/>
            <a:ext cx="63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85FCB-9EE5-436E-82F1-A6FBFA89C335}"/>
              </a:ext>
            </a:extLst>
          </p:cNvPr>
          <p:cNvSpPr txBox="1"/>
          <p:nvPr/>
        </p:nvSpPr>
        <p:spPr>
          <a:xfrm>
            <a:off x="771490" y="693858"/>
            <a:ext cx="10072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‘Μετά τον εμβολιασμό σας αισθάνεστε ψυχολογικά καλύτερα ίδια ή χειρότερα;’</a:t>
            </a:r>
            <a:endParaRPr lang="en-GB" sz="1400" i="1" dirty="0">
              <a:solidFill>
                <a:schemeClr val="tx2"/>
              </a:solidFill>
              <a:ea typeface="Calibri" panose="020F0502020204030204" pitchFamily="34" charset="0"/>
              <a:cs typeface="Helvetica Neue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AC145AA-099E-4CFC-B246-B07FBD66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94997"/>
            <a:ext cx="10633181" cy="360040"/>
          </a:xfrm>
        </p:spPr>
        <p:txBody>
          <a:bodyPr/>
          <a:lstStyle/>
          <a:p>
            <a:r>
              <a:rPr lang="el-GR" sz="2000" dirty="0"/>
              <a:t>2 στους 3 (</a:t>
            </a:r>
            <a:r>
              <a:rPr lang="el-GR" sz="2000" dirty="0">
                <a:solidFill>
                  <a:schemeClr val="accent3"/>
                </a:solidFill>
              </a:rPr>
              <a:t>66%</a:t>
            </a:r>
            <a:r>
              <a:rPr lang="el-GR" sz="2000" dirty="0"/>
              <a:t>) από όσους έχουν εμβολιαστεί αισθάνονται καλύτερα ψυχολογικά, ποσοστό που αγγίζει το 76% στους συνταξιούχους και 65+ ετών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00941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385418"/>
              </p:ext>
            </p:extLst>
          </p:nvPr>
        </p:nvGraphicFramePr>
        <p:xfrm>
          <a:off x="335723" y="1700808"/>
          <a:ext cx="7416461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124452" y="154691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B82CB-75CD-4AF5-B9E7-728EB5E0F919}"/>
              </a:ext>
            </a:extLst>
          </p:cNvPr>
          <p:cNvSpPr txBox="1"/>
          <p:nvPr/>
        </p:nvSpPr>
        <p:spPr>
          <a:xfrm>
            <a:off x="2063552" y="316321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accent3"/>
                </a:solidFill>
              </a:rPr>
              <a:t>19</a:t>
            </a:r>
            <a:endParaRPr lang="en-GB" sz="1400" b="1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974C7-CC01-43BF-BBAA-F1DBB0314F29}"/>
              </a:ext>
            </a:extLst>
          </p:cNvPr>
          <p:cNvSpPr txBox="1"/>
          <p:nvPr/>
        </p:nvSpPr>
        <p:spPr>
          <a:xfrm>
            <a:off x="323011" y="753985"/>
            <a:ext cx="11089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‘Εσείς προσωπικά σκέφτεστε να εμβολιαστείτε ή όχι κατά του νέου </a:t>
            </a:r>
            <a:r>
              <a:rPr lang="el-GR" sz="1400" i="1" dirty="0" err="1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κορωνοϊού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 ;’</a:t>
            </a:r>
            <a:endParaRPr lang="en-GB" sz="1400" i="1" dirty="0">
              <a:solidFill>
                <a:schemeClr val="tx2"/>
              </a:solidFill>
              <a:ea typeface="Calibri" panose="020F0502020204030204" pitchFamily="34" charset="0"/>
              <a:cs typeface="Helvetica Neue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848A940-38B5-4FA1-8B98-BC94662E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dirty="0"/>
              <a:t>Πτώση εμφανίζει το ποσοστό όσων δεν έχουν οριστικοποιήσει την πρόθεση τους ως προς τον εμβολιασμό αλλά και όσων δηλώνουν ότι σίγουρα/μάλλον δεν θα εμβολιαστούν. </a:t>
            </a:r>
            <a:endParaRPr lang="en-GB" sz="1800" dirty="0"/>
          </a:p>
        </p:txBody>
      </p:sp>
      <p:graphicFrame>
        <p:nvGraphicFramePr>
          <p:cNvPr id="11" name="Πίνακας 8">
            <a:extLst>
              <a:ext uri="{FF2B5EF4-FFF2-40B4-BE49-F238E27FC236}">
                <a16:creationId xmlns:a16="http://schemas.microsoft.com/office/drawing/2014/main" id="{4A18A5F2-6835-45E0-8065-7EE1C9B75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393520"/>
              </p:ext>
            </p:extLst>
          </p:nvPr>
        </p:nvGraphicFramePr>
        <p:xfrm>
          <a:off x="8064218" y="1978115"/>
          <a:ext cx="3936437" cy="31790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74801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665409">
                  <a:extLst>
                    <a:ext uri="{9D8B030D-6E8A-4147-A177-3AD203B41FA5}">
                      <a16:colId xmlns:a16="http://schemas.microsoft.com/office/drawing/2014/main" val="2647935785"/>
                    </a:ext>
                  </a:extLst>
                </a:gridCol>
                <a:gridCol w="665409">
                  <a:extLst>
                    <a:ext uri="{9D8B030D-6E8A-4147-A177-3AD203B41FA5}">
                      <a16:colId xmlns:a16="http://schemas.microsoft.com/office/drawing/2014/main" val="1299760795"/>
                    </a:ext>
                  </a:extLst>
                </a:gridCol>
                <a:gridCol w="665409">
                  <a:extLst>
                    <a:ext uri="{9D8B030D-6E8A-4147-A177-3AD203B41FA5}">
                      <a16:colId xmlns:a16="http://schemas.microsoft.com/office/drawing/2014/main" val="96946052"/>
                    </a:ext>
                  </a:extLst>
                </a:gridCol>
                <a:gridCol w="665409">
                  <a:extLst>
                    <a:ext uri="{9D8B030D-6E8A-4147-A177-3AD203B41FA5}">
                      <a16:colId xmlns:a16="http://schemas.microsoft.com/office/drawing/2014/main" val="817858209"/>
                    </a:ext>
                  </a:extLst>
                </a:gridCol>
              </a:tblGrid>
              <a:tr h="34715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347152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Δεκ-20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Ιαν-21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40185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4715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en-GB" sz="1200" b="1" i="0" u="none" strike="noStrike" dirty="0">
                        <a:solidFill>
                          <a:schemeClr val="accent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2461352"/>
                  </a:ext>
                </a:extLst>
              </a:tr>
              <a:tr h="34715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GB" sz="1200" b="1" i="0" u="none" strike="noStrike" dirty="0">
                        <a:solidFill>
                          <a:schemeClr val="accent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5046439"/>
                  </a:ext>
                </a:extLst>
              </a:tr>
              <a:tr h="34715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3243464"/>
                  </a:ext>
                </a:extLst>
              </a:tr>
              <a:tr h="34715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Έχουν ήδη εμβολιαστεί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3055102"/>
                  </a:ext>
                </a:extLst>
              </a:tr>
              <a:tr h="34715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έχω αποφασίσει (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αυθ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4234633"/>
                  </a:ext>
                </a:extLst>
              </a:tr>
              <a:tr h="34715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ΔΑ (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αυθ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13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809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2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8ADFA6C-ED61-418E-8C24-D7189C0ABE6C}"/>
              </a:ext>
            </a:extLst>
          </p:cNvPr>
          <p:cNvSpPr txBox="1">
            <a:spLocks/>
          </p:cNvSpPr>
          <p:nvPr/>
        </p:nvSpPr>
        <p:spPr>
          <a:xfrm>
            <a:off x="407368" y="116632"/>
            <a:ext cx="11233248" cy="43204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0" i="0" kern="1200" spc="100" normalizeH="0" baseline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Η ηλικία συνεχίζει να είναι η σημαντικότερη παράμετρος που διαφοροποιεί την πρόθεση εμβολιασμού</a:t>
            </a:r>
            <a:endParaRPr lang="el-GR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4EBC190-F660-401B-922E-0D034E37E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90544"/>
              </p:ext>
            </p:extLst>
          </p:nvPr>
        </p:nvGraphicFramePr>
        <p:xfrm>
          <a:off x="401242" y="1415280"/>
          <a:ext cx="11184878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E2875F-F0C7-4E3D-BDD0-CCF41A24A264}"/>
              </a:ext>
            </a:extLst>
          </p:cNvPr>
          <p:cNvSpPr txBox="1"/>
          <p:nvPr/>
        </p:nvSpPr>
        <p:spPr>
          <a:xfrm>
            <a:off x="479376" y="573325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456441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Graphic spid="9" grpId="0">
        <p:bldAsOne/>
      </p:bldGraphic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BBEC23-B305-49F4-8EB7-3205F64D1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28233"/>
              </p:ext>
            </p:extLst>
          </p:nvPr>
        </p:nvGraphicFramePr>
        <p:xfrm>
          <a:off x="287539" y="1577972"/>
          <a:ext cx="11616921" cy="37020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0769">
                  <a:extLst>
                    <a:ext uri="{9D8B030D-6E8A-4147-A177-3AD203B41FA5}">
                      <a16:colId xmlns:a16="http://schemas.microsoft.com/office/drawing/2014/main" val="2980988647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3609916761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345615833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2640835546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1594728564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3338907432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928832932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1691483735"/>
                    </a:ext>
                  </a:extLst>
                </a:gridCol>
                <a:gridCol w="1290769">
                  <a:extLst>
                    <a:ext uri="{9D8B030D-6E8A-4147-A177-3AD203B41FA5}">
                      <a16:colId xmlns:a16="http://schemas.microsoft.com/office/drawing/2014/main" val="2081128436"/>
                    </a:ext>
                  </a:extLst>
                </a:gridCol>
              </a:tblGrid>
              <a:tr h="3896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Φύλο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Ηλικία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7525780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Σύνολο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Άνδρας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Γυναίκα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17-24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**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65+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4781083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7009709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1280900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2856360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644595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Έχουν ήδη εμβολιαστεί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7721613"/>
                  </a:ext>
                </a:extLst>
              </a:tr>
              <a:tr h="58453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έχω αποφασίσει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846729"/>
                  </a:ext>
                </a:extLst>
              </a:tr>
              <a:tr h="38969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ΔΑ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74623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1F6CD0D-71A2-442F-8D05-BDA49D66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1063318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Πρόθεση εμβολιασμού κατά του </a:t>
            </a:r>
            <a:r>
              <a:rPr lang="el-GR" sz="2000" dirty="0" err="1">
                <a:latin typeface="+mn-lt"/>
                <a:ea typeface="Calibri" panose="020F0502020204030204" pitchFamily="34" charset="0"/>
                <a:cs typeface="Helvetica Neue"/>
              </a:rPr>
              <a:t>κορωνοϊού</a:t>
            </a:r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 </a:t>
            </a:r>
            <a:b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</a:br>
            <a:r>
              <a:rPr lang="el-GR" sz="1600" dirty="0">
                <a:latin typeface="+mn-lt"/>
                <a:ea typeface="Calibri" panose="020F0502020204030204" pitchFamily="34" charset="0"/>
                <a:cs typeface="Helvetica Neue"/>
              </a:rPr>
              <a:t>ανά φύλο και ηλικία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5C67-377E-4774-A57C-CC9FE92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43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65D11-417A-4AF1-B740-28F4B280E830}"/>
              </a:ext>
            </a:extLst>
          </p:cNvPr>
          <p:cNvSpPr txBox="1"/>
          <p:nvPr/>
        </p:nvSpPr>
        <p:spPr>
          <a:xfrm>
            <a:off x="0" y="12104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5A45F-33CF-4C6D-90EE-C02D33D3C70E}"/>
              </a:ext>
            </a:extLst>
          </p:cNvPr>
          <p:cNvSpPr txBox="1"/>
          <p:nvPr/>
        </p:nvSpPr>
        <p:spPr>
          <a:xfrm>
            <a:off x="479376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 </a:t>
            </a:r>
            <a:r>
              <a:rPr lang="el-GR" sz="1200" dirty="0"/>
              <a:t>Ποσοστό &lt;0,5%</a:t>
            </a:r>
            <a:endParaRPr lang="en-GB" sz="1200" dirty="0"/>
          </a:p>
          <a:p>
            <a:r>
              <a:rPr lang="en-GB" sz="1200" dirty="0"/>
              <a:t>**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997039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BBEC23-B305-49F4-8EB7-3205F64D1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172070"/>
              </p:ext>
            </p:extLst>
          </p:nvPr>
        </p:nvGraphicFramePr>
        <p:xfrm>
          <a:off x="263352" y="1518201"/>
          <a:ext cx="11184880" cy="34784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98110">
                  <a:extLst>
                    <a:ext uri="{9D8B030D-6E8A-4147-A177-3AD203B41FA5}">
                      <a16:colId xmlns:a16="http://schemas.microsoft.com/office/drawing/2014/main" val="2980988647"/>
                    </a:ext>
                  </a:extLst>
                </a:gridCol>
                <a:gridCol w="1398110">
                  <a:extLst>
                    <a:ext uri="{9D8B030D-6E8A-4147-A177-3AD203B41FA5}">
                      <a16:colId xmlns:a16="http://schemas.microsoft.com/office/drawing/2014/main" val="3609916761"/>
                    </a:ext>
                  </a:extLst>
                </a:gridCol>
                <a:gridCol w="1398110">
                  <a:extLst>
                    <a:ext uri="{9D8B030D-6E8A-4147-A177-3AD203B41FA5}">
                      <a16:colId xmlns:a16="http://schemas.microsoft.com/office/drawing/2014/main" val="1594728564"/>
                    </a:ext>
                  </a:extLst>
                </a:gridCol>
                <a:gridCol w="1398110">
                  <a:extLst>
                    <a:ext uri="{9D8B030D-6E8A-4147-A177-3AD203B41FA5}">
                      <a16:colId xmlns:a16="http://schemas.microsoft.com/office/drawing/2014/main" val="3338907432"/>
                    </a:ext>
                  </a:extLst>
                </a:gridCol>
                <a:gridCol w="1398110">
                  <a:extLst>
                    <a:ext uri="{9D8B030D-6E8A-4147-A177-3AD203B41FA5}">
                      <a16:colId xmlns:a16="http://schemas.microsoft.com/office/drawing/2014/main" val="928832932"/>
                    </a:ext>
                  </a:extLst>
                </a:gridCol>
                <a:gridCol w="1398110">
                  <a:extLst>
                    <a:ext uri="{9D8B030D-6E8A-4147-A177-3AD203B41FA5}">
                      <a16:colId xmlns:a16="http://schemas.microsoft.com/office/drawing/2014/main" val="1691483735"/>
                    </a:ext>
                  </a:extLst>
                </a:gridCol>
                <a:gridCol w="1398110">
                  <a:extLst>
                    <a:ext uri="{9D8B030D-6E8A-4147-A177-3AD203B41FA5}">
                      <a16:colId xmlns:a16="http://schemas.microsoft.com/office/drawing/2014/main" val="2081128436"/>
                    </a:ext>
                  </a:extLst>
                </a:gridCol>
                <a:gridCol w="1398110">
                  <a:extLst>
                    <a:ext uri="{9D8B030D-6E8A-4147-A177-3AD203B41FA5}">
                      <a16:colId xmlns:a16="http://schemas.microsoft.com/office/drawing/2014/main" val="4055158167"/>
                    </a:ext>
                  </a:extLst>
                </a:gridCol>
              </a:tblGrid>
              <a:tr h="3639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Περιοχή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Αστικότητα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7525780"/>
                  </a:ext>
                </a:extLst>
              </a:tr>
              <a:tr h="3664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Σύνολο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Αττική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Βόρεια Ελλάδα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Κεντρική Ελλάδα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Κρήτη/Νησιά Αιγαίου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Αστικές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Αγροτικές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4781083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7009709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9212379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2856360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644595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Έχουν ήδη εμβολιαστεί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7721613"/>
                  </a:ext>
                </a:extLst>
              </a:tr>
              <a:tr h="54597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έχω αποφασίσει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846729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ΔΑ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74623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1F6CD0D-71A2-442F-8D05-BDA49D66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1063318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Πρόθεση εμβολιασμού κατά του </a:t>
            </a:r>
            <a:r>
              <a:rPr lang="el-GR" sz="2000" dirty="0" err="1">
                <a:latin typeface="+mn-lt"/>
                <a:ea typeface="Calibri" panose="020F0502020204030204" pitchFamily="34" charset="0"/>
                <a:cs typeface="Helvetica Neue"/>
              </a:rPr>
              <a:t>κορωνοϊού</a:t>
            </a:r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 </a:t>
            </a:r>
            <a:b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</a:br>
            <a:r>
              <a:rPr lang="el-GR" sz="1600" dirty="0">
                <a:latin typeface="+mn-lt"/>
                <a:ea typeface="Calibri" panose="020F0502020204030204" pitchFamily="34" charset="0"/>
                <a:cs typeface="Helvetica Neue"/>
              </a:rPr>
              <a:t>ανά περιοχή και </a:t>
            </a:r>
            <a:r>
              <a:rPr lang="el-GR" sz="1600" dirty="0" err="1">
                <a:latin typeface="+mn-lt"/>
                <a:ea typeface="Calibri" panose="020F0502020204030204" pitchFamily="34" charset="0"/>
                <a:cs typeface="Helvetica Neue"/>
              </a:rPr>
              <a:t>αστικότητα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5C67-377E-4774-A57C-CC9FE92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44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65D11-417A-4AF1-B740-28F4B280E830}"/>
              </a:ext>
            </a:extLst>
          </p:cNvPr>
          <p:cNvSpPr txBox="1"/>
          <p:nvPr/>
        </p:nvSpPr>
        <p:spPr>
          <a:xfrm>
            <a:off x="0" y="12104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5A45F-33CF-4C6D-90EE-C02D33D3C70E}"/>
              </a:ext>
            </a:extLst>
          </p:cNvPr>
          <p:cNvSpPr txBox="1"/>
          <p:nvPr/>
        </p:nvSpPr>
        <p:spPr>
          <a:xfrm>
            <a:off x="479376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 </a:t>
            </a:r>
            <a:r>
              <a:rPr lang="el-GR" sz="1200" dirty="0"/>
              <a:t>Ποσοστό &lt;0,5%</a:t>
            </a:r>
            <a:endParaRPr lang="en-GB" sz="1200" dirty="0"/>
          </a:p>
          <a:p>
            <a:r>
              <a:rPr lang="en-GB" sz="1200" dirty="0"/>
              <a:t>**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573042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BBEC23-B305-49F4-8EB7-3205F64D1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51288"/>
              </p:ext>
            </p:extLst>
          </p:nvPr>
        </p:nvGraphicFramePr>
        <p:xfrm>
          <a:off x="323539" y="1628800"/>
          <a:ext cx="11544921" cy="34563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2769">
                  <a:extLst>
                    <a:ext uri="{9D8B030D-6E8A-4147-A177-3AD203B41FA5}">
                      <a16:colId xmlns:a16="http://schemas.microsoft.com/office/drawing/2014/main" val="2980988647"/>
                    </a:ext>
                  </a:extLst>
                </a:gridCol>
                <a:gridCol w="1282769">
                  <a:extLst>
                    <a:ext uri="{9D8B030D-6E8A-4147-A177-3AD203B41FA5}">
                      <a16:colId xmlns:a16="http://schemas.microsoft.com/office/drawing/2014/main" val="3609916761"/>
                    </a:ext>
                  </a:extLst>
                </a:gridCol>
                <a:gridCol w="1282769">
                  <a:extLst>
                    <a:ext uri="{9D8B030D-6E8A-4147-A177-3AD203B41FA5}">
                      <a16:colId xmlns:a16="http://schemas.microsoft.com/office/drawing/2014/main" val="345615833"/>
                    </a:ext>
                  </a:extLst>
                </a:gridCol>
                <a:gridCol w="1282769">
                  <a:extLst>
                    <a:ext uri="{9D8B030D-6E8A-4147-A177-3AD203B41FA5}">
                      <a16:colId xmlns:a16="http://schemas.microsoft.com/office/drawing/2014/main" val="2640835546"/>
                    </a:ext>
                  </a:extLst>
                </a:gridCol>
                <a:gridCol w="1282769">
                  <a:extLst>
                    <a:ext uri="{9D8B030D-6E8A-4147-A177-3AD203B41FA5}">
                      <a16:colId xmlns:a16="http://schemas.microsoft.com/office/drawing/2014/main" val="1594728564"/>
                    </a:ext>
                  </a:extLst>
                </a:gridCol>
                <a:gridCol w="1282769">
                  <a:extLst>
                    <a:ext uri="{9D8B030D-6E8A-4147-A177-3AD203B41FA5}">
                      <a16:colId xmlns:a16="http://schemas.microsoft.com/office/drawing/2014/main" val="3338907432"/>
                    </a:ext>
                  </a:extLst>
                </a:gridCol>
                <a:gridCol w="1282769">
                  <a:extLst>
                    <a:ext uri="{9D8B030D-6E8A-4147-A177-3AD203B41FA5}">
                      <a16:colId xmlns:a16="http://schemas.microsoft.com/office/drawing/2014/main" val="928832932"/>
                    </a:ext>
                  </a:extLst>
                </a:gridCol>
                <a:gridCol w="1101737">
                  <a:extLst>
                    <a:ext uri="{9D8B030D-6E8A-4147-A177-3AD203B41FA5}">
                      <a16:colId xmlns:a16="http://schemas.microsoft.com/office/drawing/2014/main" val="1691483735"/>
                    </a:ext>
                  </a:extLst>
                </a:gridCol>
                <a:gridCol w="1463801">
                  <a:extLst>
                    <a:ext uri="{9D8B030D-6E8A-4147-A177-3AD203B41FA5}">
                      <a16:colId xmlns:a16="http://schemas.microsoft.com/office/drawing/2014/main" val="2081128436"/>
                    </a:ext>
                  </a:extLst>
                </a:gridCol>
              </a:tblGrid>
              <a:tr h="3664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Εκπαιδευτικό Επίπεδο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Κοινωνική τάξη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3499954"/>
                  </a:ext>
                </a:extLst>
              </a:tr>
              <a:tr h="3664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Σύνολο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el-G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βάθμια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 βάθμια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 βάθμια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Μεταπτυχιακό-Διδακτορικό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Ανώτερη/Μέση Ανώτερη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Μεσαία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Μέση Κατώτερη/Κατώτερη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4781083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7009709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8900852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2856360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644595"/>
                  </a:ext>
                </a:extLst>
              </a:tr>
              <a:tr h="3639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Έχουν ήδη εμβολιαστεί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7721613"/>
                  </a:ext>
                </a:extLst>
              </a:tr>
              <a:tr h="54597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έχω αποφασίσει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846729"/>
                  </a:ext>
                </a:extLst>
              </a:tr>
              <a:tr h="33096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ΔΑ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74623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1F6CD0D-71A2-442F-8D05-BDA49D66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Πρόθεση εμβολιασμού κατά του </a:t>
            </a:r>
            <a:r>
              <a:rPr lang="el-GR" sz="2000" dirty="0" err="1">
                <a:latin typeface="+mn-lt"/>
                <a:ea typeface="Calibri" panose="020F0502020204030204" pitchFamily="34" charset="0"/>
                <a:cs typeface="Helvetica Neue"/>
              </a:rPr>
              <a:t>κορωνοϊού</a:t>
            </a:r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 </a:t>
            </a:r>
            <a:b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</a:br>
            <a:r>
              <a:rPr lang="el-GR" sz="1600" dirty="0">
                <a:latin typeface="+mn-lt"/>
                <a:ea typeface="Calibri" panose="020F0502020204030204" pitchFamily="34" charset="0"/>
                <a:cs typeface="Helvetica Neue"/>
              </a:rPr>
              <a:t>ανά εκπαιδευτικό επίπεδο και κοινωνική τάξη</a:t>
            </a: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5C67-377E-4774-A57C-CC9FE92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45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389EC-F654-4C3C-9365-A33206581861}"/>
              </a:ext>
            </a:extLst>
          </p:cNvPr>
          <p:cNvSpPr txBox="1"/>
          <p:nvPr/>
        </p:nvSpPr>
        <p:spPr>
          <a:xfrm>
            <a:off x="119336" y="114617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CFF51-10DA-47D1-957F-2DE44F25BC34}"/>
              </a:ext>
            </a:extLst>
          </p:cNvPr>
          <p:cNvSpPr txBox="1"/>
          <p:nvPr/>
        </p:nvSpPr>
        <p:spPr>
          <a:xfrm>
            <a:off x="479376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 </a:t>
            </a:r>
            <a:r>
              <a:rPr lang="el-GR" sz="1200" dirty="0"/>
              <a:t>Ποσοστό &lt;0,5%</a:t>
            </a:r>
            <a:endParaRPr lang="en-GB" sz="1200" dirty="0"/>
          </a:p>
          <a:p>
            <a:r>
              <a:rPr lang="en-GB" sz="1200" dirty="0"/>
              <a:t>**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8369898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BBEC23-B305-49F4-8EB7-3205F64D1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270085"/>
              </p:ext>
            </p:extLst>
          </p:nvPr>
        </p:nvGraphicFramePr>
        <p:xfrm>
          <a:off x="335360" y="1484784"/>
          <a:ext cx="11112870" cy="35590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1287">
                  <a:extLst>
                    <a:ext uri="{9D8B030D-6E8A-4147-A177-3AD203B41FA5}">
                      <a16:colId xmlns:a16="http://schemas.microsoft.com/office/drawing/2014/main" val="2980988647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3609916761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345615833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2519869895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120761817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2640835546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1594728564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3338907432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928832932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1691483735"/>
                    </a:ext>
                  </a:extLst>
                </a:gridCol>
              </a:tblGrid>
              <a:tr h="3766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Θέση στην απασχόληση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7625050"/>
                  </a:ext>
                </a:extLst>
              </a:tr>
              <a:tr h="3766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Σύνολο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Δημόσιος υπάλληλος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Ιδιωτικός υπάλληλος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Συνταξιούχος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Ελ. Επαγγελματίας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Οικιακά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Άνεργος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Φοιτητής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Αγρότης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4781083"/>
                  </a:ext>
                </a:extLst>
              </a:tr>
              <a:tr h="3741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7009709"/>
                  </a:ext>
                </a:extLst>
              </a:tr>
              <a:tr h="3741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0261221"/>
                  </a:ext>
                </a:extLst>
              </a:tr>
              <a:tr h="3741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2856360"/>
                  </a:ext>
                </a:extLst>
              </a:tr>
              <a:tr h="3741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644595"/>
                  </a:ext>
                </a:extLst>
              </a:tr>
              <a:tr h="3741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Έχουν ήδη εμβολιαστεί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7721613"/>
                  </a:ext>
                </a:extLst>
              </a:tr>
              <a:tr h="56115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έχω αποφασίσει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846729"/>
                  </a:ext>
                </a:extLst>
              </a:tr>
              <a:tr h="37410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ΔΑ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74623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1F6CD0D-71A2-442F-8D05-BDA49D66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Πρόθεση εμβολιασμού</a:t>
            </a:r>
            <a:r>
              <a:rPr kumimoji="0" lang="el-GR" sz="2000" b="0" i="0" u="none" strike="noStrike" kern="1200" cap="none" spc="10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  <a:t> κατά του </a:t>
            </a:r>
            <a:r>
              <a:rPr kumimoji="0" lang="el-GR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  <a:t>κορωνοϊού</a:t>
            </a:r>
            <a:r>
              <a:rPr kumimoji="0" lang="el-GR" sz="2000" b="0" i="0" u="none" strike="noStrike" kern="1200" cap="none" spc="10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  <a:t> </a:t>
            </a:r>
            <a:br>
              <a:rPr kumimoji="0" lang="el-GR" sz="2000" b="0" i="0" u="none" strike="noStrike" kern="1200" cap="none" spc="10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</a:br>
            <a:r>
              <a:rPr kumimoji="0" lang="el-GR" sz="1600" b="0" i="0" u="none" strike="noStrike" kern="1200" cap="none" spc="10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  <a:t>ανά θέση στην απασχόληση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5C67-377E-4774-A57C-CC9FE92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46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111BB-24ED-4D7D-8979-3FB38B76A514}"/>
              </a:ext>
            </a:extLst>
          </p:cNvPr>
          <p:cNvSpPr txBox="1"/>
          <p:nvPr/>
        </p:nvSpPr>
        <p:spPr>
          <a:xfrm>
            <a:off x="119336" y="109903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5067D-ED06-4DA7-BB00-16988AC48D5A}"/>
              </a:ext>
            </a:extLst>
          </p:cNvPr>
          <p:cNvSpPr txBox="1"/>
          <p:nvPr/>
        </p:nvSpPr>
        <p:spPr>
          <a:xfrm>
            <a:off x="479376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 </a:t>
            </a:r>
            <a:r>
              <a:rPr lang="el-GR" sz="1200" dirty="0"/>
              <a:t>Ποσοστό &lt;0,5%</a:t>
            </a:r>
            <a:endParaRPr lang="en-GB" sz="1200" dirty="0"/>
          </a:p>
          <a:p>
            <a:r>
              <a:rPr lang="en-GB" sz="1200" dirty="0"/>
              <a:t>**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59235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BBEC23-B305-49F4-8EB7-3205F64D1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994605"/>
              </p:ext>
            </p:extLst>
          </p:nvPr>
        </p:nvGraphicFramePr>
        <p:xfrm>
          <a:off x="623392" y="1317191"/>
          <a:ext cx="10873209" cy="39840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7628">
                  <a:extLst>
                    <a:ext uri="{9D8B030D-6E8A-4147-A177-3AD203B41FA5}">
                      <a16:colId xmlns:a16="http://schemas.microsoft.com/office/drawing/2014/main" val="2980988647"/>
                    </a:ext>
                  </a:extLst>
                </a:gridCol>
                <a:gridCol w="1463293">
                  <a:extLst>
                    <a:ext uri="{9D8B030D-6E8A-4147-A177-3AD203B41FA5}">
                      <a16:colId xmlns:a16="http://schemas.microsoft.com/office/drawing/2014/main" val="3609916761"/>
                    </a:ext>
                  </a:extLst>
                </a:gridCol>
                <a:gridCol w="1341351">
                  <a:extLst>
                    <a:ext uri="{9D8B030D-6E8A-4147-A177-3AD203B41FA5}">
                      <a16:colId xmlns:a16="http://schemas.microsoft.com/office/drawing/2014/main" val="345615833"/>
                    </a:ext>
                  </a:extLst>
                </a:gridCol>
                <a:gridCol w="1219411">
                  <a:extLst>
                    <a:ext uri="{9D8B030D-6E8A-4147-A177-3AD203B41FA5}">
                      <a16:colId xmlns:a16="http://schemas.microsoft.com/office/drawing/2014/main" val="2519869895"/>
                    </a:ext>
                  </a:extLst>
                </a:gridCol>
                <a:gridCol w="1585234">
                  <a:extLst>
                    <a:ext uri="{9D8B030D-6E8A-4147-A177-3AD203B41FA5}">
                      <a16:colId xmlns:a16="http://schemas.microsoft.com/office/drawing/2014/main" val="120761817"/>
                    </a:ext>
                  </a:extLst>
                </a:gridCol>
                <a:gridCol w="975529">
                  <a:extLst>
                    <a:ext uri="{9D8B030D-6E8A-4147-A177-3AD203B41FA5}">
                      <a16:colId xmlns:a16="http://schemas.microsoft.com/office/drawing/2014/main" val="2640835546"/>
                    </a:ext>
                  </a:extLst>
                </a:gridCol>
                <a:gridCol w="975529">
                  <a:extLst>
                    <a:ext uri="{9D8B030D-6E8A-4147-A177-3AD203B41FA5}">
                      <a16:colId xmlns:a16="http://schemas.microsoft.com/office/drawing/2014/main" val="1594728564"/>
                    </a:ext>
                  </a:extLst>
                </a:gridCol>
                <a:gridCol w="1585234">
                  <a:extLst>
                    <a:ext uri="{9D8B030D-6E8A-4147-A177-3AD203B41FA5}">
                      <a16:colId xmlns:a16="http://schemas.microsoft.com/office/drawing/2014/main" val="3338907432"/>
                    </a:ext>
                  </a:extLst>
                </a:gridCol>
              </a:tblGrid>
              <a:tr h="4300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Αριθμός  μελών νοικοκυριού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1102507"/>
                  </a:ext>
                </a:extLst>
              </a:tr>
              <a:tr h="4300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Σύνολο</a:t>
                      </a:r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 και άνω**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4781083"/>
                  </a:ext>
                </a:extLst>
              </a:tr>
              <a:tr h="427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7009709"/>
                  </a:ext>
                </a:extLst>
              </a:tr>
              <a:tr h="427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ναι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8859164"/>
                  </a:ext>
                </a:extLst>
              </a:tr>
              <a:tr h="427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Μάλλον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2856360"/>
                  </a:ext>
                </a:extLst>
              </a:tr>
              <a:tr h="427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Σίγουρα όχι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6644595"/>
                  </a:ext>
                </a:extLst>
              </a:tr>
              <a:tr h="42714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Έχουν ήδη εμβολιαστεί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7721613"/>
                  </a:ext>
                </a:extLst>
              </a:tr>
              <a:tr h="64071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έχω αποφασίσει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846729"/>
                  </a:ext>
                </a:extLst>
              </a:tr>
              <a:tr h="34742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ΔΑ (αυθ.)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746232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1F6CD0D-71A2-442F-8D05-BDA49D66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Πρόθεση εμβολιασμού</a:t>
            </a:r>
            <a:r>
              <a:rPr kumimoji="0" lang="el-GR" sz="2000" b="0" i="0" u="none" strike="noStrike" kern="1200" cap="none" spc="10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  <a:t> κατά του </a:t>
            </a:r>
            <a:r>
              <a:rPr kumimoji="0" lang="el-GR" sz="2000" b="0" i="0" u="none" strike="noStrike" kern="1200" cap="none" spc="100" normalizeH="0" baseline="0" noProof="0" dirty="0" err="1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  <a:t>κορωνοϊού</a:t>
            </a:r>
            <a:r>
              <a:rPr kumimoji="0" lang="el-GR" sz="2000" b="0" i="0" u="none" strike="noStrike" kern="1200" cap="none" spc="10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  <a:t> </a:t>
            </a:r>
            <a:br>
              <a:rPr kumimoji="0" lang="el-GR" sz="2000" b="0" i="0" u="none" strike="noStrike" kern="1200" cap="none" spc="10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</a:br>
            <a:r>
              <a:rPr kumimoji="0" lang="el-GR" sz="1600" b="0" i="0" u="none" strike="noStrike" kern="1200" cap="none" spc="10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  <a:t>ανά αριθμός μελών νοικοκυριού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E5C67-377E-4774-A57C-CC9FE92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47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1B52B-A4D1-4498-B24D-AA72CB65E117}"/>
              </a:ext>
            </a:extLst>
          </p:cNvPr>
          <p:cNvSpPr txBox="1"/>
          <p:nvPr/>
        </p:nvSpPr>
        <p:spPr>
          <a:xfrm>
            <a:off x="119336" y="100393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3DB81-1441-4844-9261-6E0FA70B951E}"/>
              </a:ext>
            </a:extLst>
          </p:cNvPr>
          <p:cNvSpPr txBox="1"/>
          <p:nvPr/>
        </p:nvSpPr>
        <p:spPr>
          <a:xfrm>
            <a:off x="479376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 </a:t>
            </a:r>
            <a:r>
              <a:rPr lang="el-GR" sz="1200" dirty="0"/>
              <a:t>Ποσοστό &lt;0,5%</a:t>
            </a:r>
            <a:endParaRPr lang="en-GB" sz="1200" dirty="0"/>
          </a:p>
          <a:p>
            <a:r>
              <a:rPr lang="en-GB" sz="1200" dirty="0"/>
              <a:t>**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228376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183BF3-5A5A-43DB-BAD0-3B0C7783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633181" cy="360040"/>
          </a:xfrm>
        </p:spPr>
        <p:txBody>
          <a:bodyPr/>
          <a:lstStyle/>
          <a:p>
            <a:r>
              <a:rPr lang="el-GR" sz="2000" dirty="0">
                <a:ea typeface="Calibri" panose="020F0502020204030204" pitchFamily="34" charset="0"/>
                <a:cs typeface="Helvetica Neue"/>
              </a:rPr>
              <a:t>Εμπιστοσύνη στα εμβόλια</a:t>
            </a:r>
            <a:br>
              <a:rPr lang="el-GR" sz="2000" dirty="0">
                <a:ea typeface="Calibri" panose="020F0502020204030204" pitchFamily="34" charset="0"/>
                <a:cs typeface="Helvetica Neue"/>
              </a:rPr>
            </a:br>
            <a:r>
              <a:rPr lang="el-GR" sz="1600" dirty="0">
                <a:ea typeface="Calibri" panose="020F0502020204030204" pitchFamily="34" charset="0"/>
                <a:cs typeface="Helvetica Neue"/>
              </a:rPr>
              <a:t>ανά πρόθεση εμβολιασμού</a:t>
            </a:r>
            <a:r>
              <a:rPr lang="en-GB" sz="1600" dirty="0">
                <a:ea typeface="Calibri" panose="020F0502020204030204" pitchFamily="34" charset="0"/>
                <a:cs typeface="Helvetica Neue"/>
              </a:rPr>
              <a:t>-</a:t>
            </a:r>
            <a:r>
              <a:rPr lang="el-GR" sz="1600" dirty="0">
                <a:ea typeface="Calibri" panose="020F0502020204030204" pitchFamily="34" charset="0"/>
                <a:cs typeface="Helvetica Neue"/>
              </a:rPr>
              <a:t>μέσες τιμές</a:t>
            </a:r>
            <a:endParaRPr lang="en-GB" sz="1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96C0-5C24-4AC7-BCE1-273D02FBE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48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A44D9C3D-9349-4DCE-8D01-896886B0E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75880"/>
              </p:ext>
            </p:extLst>
          </p:nvPr>
        </p:nvGraphicFramePr>
        <p:xfrm>
          <a:off x="691951" y="1412776"/>
          <a:ext cx="1080809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FF1269-2AFB-4621-8167-767F83A774F0}"/>
              </a:ext>
            </a:extLst>
          </p:cNvPr>
          <p:cNvSpPr txBox="1"/>
          <p:nvPr/>
        </p:nvSpPr>
        <p:spPr>
          <a:xfrm>
            <a:off x="3215680" y="4717715"/>
            <a:ext cx="1800200" cy="28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chemeClr val="accent3"/>
                </a:solidFill>
              </a:rPr>
              <a:t>ΔΑ (</a:t>
            </a:r>
            <a:r>
              <a:rPr lang="el-GR" sz="1200" b="1" dirty="0" err="1">
                <a:solidFill>
                  <a:schemeClr val="accent3"/>
                </a:solidFill>
              </a:rPr>
              <a:t>αυθ</a:t>
            </a:r>
            <a:r>
              <a:rPr lang="el-GR" sz="1200" b="1" dirty="0">
                <a:solidFill>
                  <a:schemeClr val="accent3"/>
                </a:solidFill>
              </a:rPr>
              <a:t>.): 3,</a:t>
            </a:r>
            <a:r>
              <a:rPr lang="en-US" sz="1200" b="1" dirty="0">
                <a:solidFill>
                  <a:schemeClr val="accent3"/>
                </a:solidFill>
              </a:rPr>
              <a:t>3</a:t>
            </a:r>
            <a:endParaRPr lang="en-GB" sz="1200" b="1" dirty="0">
              <a:solidFill>
                <a:schemeClr val="accent3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0EAC22-3975-40CC-99C9-D398D14D91FA}"/>
              </a:ext>
            </a:extLst>
          </p:cNvPr>
          <p:cNvCxnSpPr>
            <a:cxnSpLocks/>
          </p:cNvCxnSpPr>
          <p:nvPr/>
        </p:nvCxnSpPr>
        <p:spPr>
          <a:xfrm flipV="1">
            <a:off x="7392144" y="3489975"/>
            <a:ext cx="0" cy="1504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028FA5-6855-4F42-B935-AEEDD680EE5E}"/>
              </a:ext>
            </a:extLst>
          </p:cNvPr>
          <p:cNvCxnSpPr>
            <a:cxnSpLocks/>
          </p:cNvCxnSpPr>
          <p:nvPr/>
        </p:nvCxnSpPr>
        <p:spPr>
          <a:xfrm flipV="1">
            <a:off x="1343472" y="2274053"/>
            <a:ext cx="0" cy="2433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2953E3-F008-4C60-A1E8-DA167713EB71}"/>
              </a:ext>
            </a:extLst>
          </p:cNvPr>
          <p:cNvSpPr txBox="1"/>
          <p:nvPr/>
        </p:nvSpPr>
        <p:spPr>
          <a:xfrm>
            <a:off x="7320138" y="473993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chemeClr val="accent3"/>
                </a:solidFill>
              </a:rPr>
              <a:t>Δεν έχω αποφασίσει (</a:t>
            </a:r>
            <a:r>
              <a:rPr lang="el-GR" sz="1200" b="1" dirty="0" err="1">
                <a:solidFill>
                  <a:schemeClr val="accent3"/>
                </a:solidFill>
              </a:rPr>
              <a:t>αυθ</a:t>
            </a:r>
            <a:r>
              <a:rPr lang="el-GR" sz="1200" b="1" dirty="0">
                <a:solidFill>
                  <a:schemeClr val="accent3"/>
                </a:solidFill>
              </a:rPr>
              <a:t>.): </a:t>
            </a:r>
            <a:r>
              <a:rPr lang="en-US" sz="1200" b="1" dirty="0">
                <a:solidFill>
                  <a:schemeClr val="accent3"/>
                </a:solidFill>
              </a:rPr>
              <a:t>2,3</a:t>
            </a:r>
            <a:endParaRPr lang="en-GB" sz="1200" b="1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3FD4C-17EB-451D-89CF-8B8BB789B9A1}"/>
              </a:ext>
            </a:extLst>
          </p:cNvPr>
          <p:cNvSpPr txBox="1"/>
          <p:nvPr/>
        </p:nvSpPr>
        <p:spPr>
          <a:xfrm>
            <a:off x="299358" y="4707663"/>
            <a:ext cx="2700295" cy="28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chemeClr val="accent3"/>
                </a:solidFill>
              </a:rPr>
              <a:t>Έχουν ήδη </a:t>
            </a:r>
            <a:r>
              <a:rPr lang="el-GR" sz="1200" b="1" dirty="0" err="1">
                <a:solidFill>
                  <a:schemeClr val="accent3"/>
                </a:solidFill>
              </a:rPr>
              <a:t>εμβολιαστεί:4</a:t>
            </a:r>
            <a:r>
              <a:rPr lang="el-GR" sz="1200" b="1" dirty="0">
                <a:solidFill>
                  <a:schemeClr val="accent3"/>
                </a:solidFill>
              </a:rPr>
              <a:t>,</a:t>
            </a:r>
            <a:r>
              <a:rPr lang="en-US" sz="1200" b="1" dirty="0">
                <a:solidFill>
                  <a:schemeClr val="accent3"/>
                </a:solidFill>
              </a:rPr>
              <a:t>3</a:t>
            </a:r>
            <a:endParaRPr lang="en-GB" sz="1200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96DBCE-7CE2-409D-93E6-0E19B0CF6125}"/>
              </a:ext>
            </a:extLst>
          </p:cNvPr>
          <p:cNvCxnSpPr>
            <a:cxnSpLocks/>
          </p:cNvCxnSpPr>
          <p:nvPr/>
        </p:nvCxnSpPr>
        <p:spPr>
          <a:xfrm flipV="1">
            <a:off x="3935760" y="2852936"/>
            <a:ext cx="0" cy="186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437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  <p:bldP spid="2" grpId="0"/>
      <p:bldP spid="13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949354"/>
              </p:ext>
            </p:extLst>
          </p:nvPr>
        </p:nvGraphicFramePr>
        <p:xfrm>
          <a:off x="299537" y="1580355"/>
          <a:ext cx="6588551" cy="379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119336" y="127257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95473-4DB3-4F6B-A9BD-062320D87429}"/>
              </a:ext>
            </a:extLst>
          </p:cNvPr>
          <p:cNvSpPr txBox="1"/>
          <p:nvPr/>
        </p:nvSpPr>
        <p:spPr>
          <a:xfrm>
            <a:off x="2855640" y="780962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‘Με ποια από τις παρακάτω προτάσεις συμφωνείτε περισσότερο;’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6C2083-E71D-4242-9682-10B4887F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Περίπου το </a:t>
            </a:r>
            <a:r>
              <a:rPr lang="el-GR" sz="2000" dirty="0">
                <a:solidFill>
                  <a:schemeClr val="accent3"/>
                </a:solidFill>
              </a:rPr>
              <a:t>15%</a:t>
            </a:r>
            <a:r>
              <a:rPr lang="el-GR" sz="2000" dirty="0"/>
              <a:t> του πληθυσμού που δεν έχει εμβολιαστεί θα επιθυμούσε να εμβολιαστεί άμεσα</a:t>
            </a:r>
            <a:endParaRPr lang="en-GB" sz="2000" dirty="0"/>
          </a:p>
        </p:txBody>
      </p:sp>
      <p:graphicFrame>
        <p:nvGraphicFramePr>
          <p:cNvPr id="10" name="Πίνακας 8">
            <a:extLst>
              <a:ext uri="{FF2B5EF4-FFF2-40B4-BE49-F238E27FC236}">
                <a16:creationId xmlns:a16="http://schemas.microsoft.com/office/drawing/2014/main" id="{335FAA32-4EF8-41BA-90EA-3C67C39F2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908177"/>
              </p:ext>
            </p:extLst>
          </p:nvPr>
        </p:nvGraphicFramePr>
        <p:xfrm>
          <a:off x="7547302" y="2430991"/>
          <a:ext cx="4021306" cy="186210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67426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1026940">
                  <a:extLst>
                    <a:ext uri="{9D8B030D-6E8A-4147-A177-3AD203B41FA5}">
                      <a16:colId xmlns:a16="http://schemas.microsoft.com/office/drawing/2014/main" val="1484557718"/>
                    </a:ext>
                  </a:extLst>
                </a:gridCol>
                <a:gridCol w="1026940">
                  <a:extLst>
                    <a:ext uri="{9D8B030D-6E8A-4147-A177-3AD203B41FA5}">
                      <a16:colId xmlns:a16="http://schemas.microsoft.com/office/drawing/2014/main" val="1170502539"/>
                    </a:ext>
                  </a:extLst>
                </a:gridCol>
              </a:tblGrid>
              <a:tr h="2723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37177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Θα ήθελα να εμβολιαστώ το συντομότερο δυνατόν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1523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Θα εμβολιαστώ όταν έρθει η σειρά μου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5798417"/>
                  </a:ext>
                </a:extLst>
              </a:tr>
              <a:tr h="31523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 βιάζομαι να εμβολιαστώ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4923863"/>
                  </a:ext>
                </a:extLst>
              </a:tr>
              <a:tr h="31523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/ΔΑ (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αυθ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86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66505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1FDF0-170C-46B6-B9C6-F86E3895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9" y="116632"/>
            <a:ext cx="1180931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Δημογραφικά στοιχεία δείγματος (1)</a:t>
            </a:r>
            <a:endParaRPr lang="en-GB" sz="1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Πίνακας 5">
            <a:extLst>
              <a:ext uri="{FF2B5EF4-FFF2-40B4-BE49-F238E27FC236}">
                <a16:creationId xmlns:a16="http://schemas.microsoft.com/office/drawing/2014/main" id="{735EBA32-BAD7-4FA8-82EA-205C78B1B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549114"/>
              </p:ext>
            </p:extLst>
          </p:nvPr>
        </p:nvGraphicFramePr>
        <p:xfrm>
          <a:off x="1280120" y="1141917"/>
          <a:ext cx="2732256" cy="10156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385624571"/>
                    </a:ext>
                  </a:extLst>
                </a:gridCol>
                <a:gridCol w="788040">
                  <a:extLst>
                    <a:ext uri="{9D8B030D-6E8A-4147-A177-3AD203B41FA5}">
                      <a16:colId xmlns:a16="http://schemas.microsoft.com/office/drawing/2014/main" val="1353201167"/>
                    </a:ext>
                  </a:extLst>
                </a:gridCol>
              </a:tblGrid>
              <a:tr h="338544">
                <a:tc>
                  <a:txBody>
                    <a:bodyPr/>
                    <a:lstStyle/>
                    <a:p>
                      <a:r>
                        <a:rPr lang="el-GR" sz="1400" dirty="0"/>
                        <a:t>Φύλο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571604"/>
                  </a:ext>
                </a:extLst>
              </a:tr>
              <a:tr h="338544">
                <a:tc>
                  <a:txBody>
                    <a:bodyPr/>
                    <a:lstStyle/>
                    <a:p>
                      <a:r>
                        <a:rPr lang="el-GR" sz="1400" dirty="0"/>
                        <a:t>Άνδρες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22604"/>
                  </a:ext>
                </a:extLst>
              </a:tr>
              <a:tr h="338544">
                <a:tc>
                  <a:txBody>
                    <a:bodyPr/>
                    <a:lstStyle/>
                    <a:p>
                      <a:r>
                        <a:rPr lang="el-GR" sz="1400" dirty="0"/>
                        <a:t>Γυναίκες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72492"/>
                  </a:ext>
                </a:extLst>
              </a:tr>
            </a:tbl>
          </a:graphicData>
        </a:graphic>
      </p:graphicFrame>
      <p:graphicFrame>
        <p:nvGraphicFramePr>
          <p:cNvPr id="10" name="Πίνακας 5">
            <a:extLst>
              <a:ext uri="{FF2B5EF4-FFF2-40B4-BE49-F238E27FC236}">
                <a16:creationId xmlns:a16="http://schemas.microsoft.com/office/drawing/2014/main" id="{E54A73DA-9A96-4BB4-9875-EB83D4AE9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252057"/>
              </p:ext>
            </p:extLst>
          </p:nvPr>
        </p:nvGraphicFramePr>
        <p:xfrm>
          <a:off x="1271464" y="2972228"/>
          <a:ext cx="2736304" cy="216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38562457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532011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Ηλικία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571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17-24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22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25-39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724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40-54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28286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55-64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38582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3300166"/>
                  </a:ext>
                </a:extLst>
              </a:tr>
            </a:tbl>
          </a:graphicData>
        </a:graphic>
      </p:graphicFrame>
      <p:graphicFrame>
        <p:nvGraphicFramePr>
          <p:cNvPr id="11" name="Πίνακας 5">
            <a:extLst>
              <a:ext uri="{FF2B5EF4-FFF2-40B4-BE49-F238E27FC236}">
                <a16:creationId xmlns:a16="http://schemas.microsoft.com/office/drawing/2014/main" id="{B8F1508D-7184-4714-83F2-50C93A942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562189"/>
              </p:ext>
            </p:extLst>
          </p:nvPr>
        </p:nvGraphicFramePr>
        <p:xfrm>
          <a:off x="8040216" y="3620300"/>
          <a:ext cx="2736304" cy="1080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38562457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532011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l-GR" sz="1400" dirty="0" err="1"/>
                        <a:t>Αστικότητα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571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Αστικές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22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Αγροτικές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72492"/>
                  </a:ext>
                </a:extLst>
              </a:tr>
            </a:tbl>
          </a:graphicData>
        </a:graphic>
      </p:graphicFrame>
      <p:graphicFrame>
        <p:nvGraphicFramePr>
          <p:cNvPr id="12" name="Πίνακας 5">
            <a:extLst>
              <a:ext uri="{FF2B5EF4-FFF2-40B4-BE49-F238E27FC236}">
                <a16:creationId xmlns:a16="http://schemas.microsoft.com/office/drawing/2014/main" id="{2293DDDA-2760-4EB0-AA50-99C0A3D8F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899797"/>
              </p:ext>
            </p:extLst>
          </p:nvPr>
        </p:nvGraphicFramePr>
        <p:xfrm>
          <a:off x="4650601" y="1141917"/>
          <a:ext cx="2732256" cy="48978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1340">
                  <a:extLst>
                    <a:ext uri="{9D8B030D-6E8A-4147-A177-3AD203B41FA5}">
                      <a16:colId xmlns:a16="http://schemas.microsoft.com/office/drawing/2014/main" val="1385624571"/>
                    </a:ext>
                  </a:extLst>
                </a:gridCol>
                <a:gridCol w="790916">
                  <a:extLst>
                    <a:ext uri="{9D8B030D-6E8A-4147-A177-3AD203B41FA5}">
                      <a16:colId xmlns:a16="http://schemas.microsoft.com/office/drawing/2014/main" val="1353201167"/>
                    </a:ext>
                  </a:extLst>
                </a:gridCol>
              </a:tblGrid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Περιφέρεια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571604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Αττική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22604"/>
                  </a:ext>
                </a:extLst>
              </a:tr>
              <a:tr h="488046">
                <a:tc>
                  <a:txBody>
                    <a:bodyPr/>
                    <a:lstStyle/>
                    <a:p>
                      <a:r>
                        <a:rPr lang="el-GR" sz="1400" dirty="0"/>
                        <a:t>Ανατολική Μακεδονία και Θράκη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72492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Κεντρική Μακεδονία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282867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Δυτική Μακεδονία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385827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Ήπειρος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3300166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Θεσσαλία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323945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r>
                        <a:rPr lang="el-GR" sz="1400" dirty="0"/>
                        <a:t>Ιόνιο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6301927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Δυτική Ελλάδα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1692216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Στερεά Ελλάδα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7794121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Πελοπόννησος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4875980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Βόρειο Αιγαίο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9464129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Νότιο Αιγαίο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5533446"/>
                  </a:ext>
                </a:extLst>
              </a:tr>
              <a:tr h="339115">
                <a:tc>
                  <a:txBody>
                    <a:bodyPr/>
                    <a:lstStyle/>
                    <a:p>
                      <a:r>
                        <a:rPr lang="el-GR" sz="1400" dirty="0"/>
                        <a:t>Κρήτη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42076"/>
                  </a:ext>
                </a:extLst>
              </a:tr>
            </a:tbl>
          </a:graphicData>
        </a:graphic>
      </p:graphicFrame>
      <p:graphicFrame>
        <p:nvGraphicFramePr>
          <p:cNvPr id="13" name="Πίνακας 5">
            <a:extLst>
              <a:ext uri="{FF2B5EF4-FFF2-40B4-BE49-F238E27FC236}">
                <a16:creationId xmlns:a16="http://schemas.microsoft.com/office/drawing/2014/main" id="{770299E3-AABB-49F5-A0DE-E10DA67F6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068363"/>
              </p:ext>
            </p:extLst>
          </p:nvPr>
        </p:nvGraphicFramePr>
        <p:xfrm>
          <a:off x="8034977" y="1157924"/>
          <a:ext cx="2736304" cy="1958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38562457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532011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400" dirty="0"/>
                        <a:t>Nuts1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571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Αττική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22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Βόρεια Ελλάδα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724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Κεντρική Ελλάδα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28286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Κρήτη και νησιά Αιγαίου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38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911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822535"/>
              </p:ext>
            </p:extLst>
          </p:nvPr>
        </p:nvGraphicFramePr>
        <p:xfrm>
          <a:off x="227238" y="1378902"/>
          <a:ext cx="6876874" cy="406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BC1FDF0-170C-46B6-B9C6-F86E3895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16632"/>
            <a:ext cx="1180931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Επιθυμητό χρονικό σημείο εμβολιασμού</a:t>
            </a:r>
            <a:endParaRPr lang="en-GB" sz="1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-24679" y="10527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4F40C452-615C-4436-904E-5ED81C5B3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202063"/>
              </p:ext>
            </p:extLst>
          </p:nvPr>
        </p:nvGraphicFramePr>
        <p:xfrm>
          <a:off x="7547302" y="2430991"/>
          <a:ext cx="4021306" cy="186210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67426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1026940">
                  <a:extLst>
                    <a:ext uri="{9D8B030D-6E8A-4147-A177-3AD203B41FA5}">
                      <a16:colId xmlns:a16="http://schemas.microsoft.com/office/drawing/2014/main" val="1484557718"/>
                    </a:ext>
                  </a:extLst>
                </a:gridCol>
                <a:gridCol w="1026940">
                  <a:extLst>
                    <a:ext uri="{9D8B030D-6E8A-4147-A177-3AD203B41FA5}">
                      <a16:colId xmlns:a16="http://schemas.microsoft.com/office/drawing/2014/main" val="1170502539"/>
                    </a:ext>
                  </a:extLst>
                </a:gridCol>
              </a:tblGrid>
              <a:tr h="2723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37177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Θα ήθελα να εμβολιαστώ το συντομότερο δυνατόν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1523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Θα εμβολιαστώ όταν έρθει η σειρά μου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5798417"/>
                  </a:ext>
                </a:extLst>
              </a:tr>
              <a:tr h="31523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 βιάζομαι να εμβολιαστώ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4923863"/>
                  </a:ext>
                </a:extLst>
              </a:tr>
              <a:tr h="31523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/ΔΑ (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αυθ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86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0638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1FDF0-170C-46B6-B9C6-F86E3895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16632"/>
            <a:ext cx="1180931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Επιθυμητό χρονικό σημείο εμβολιασμού</a:t>
            </a:r>
            <a:endParaRPr lang="en-GB" sz="1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-24679" y="10527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4D94A03-4AB6-4CA2-B3AD-35599465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897469"/>
              </p:ext>
            </p:extLst>
          </p:nvPr>
        </p:nvGraphicFramePr>
        <p:xfrm>
          <a:off x="263352" y="1556793"/>
          <a:ext cx="684076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1A1FFA92-9D5F-4695-915D-6DED54848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47596"/>
              </p:ext>
            </p:extLst>
          </p:nvPr>
        </p:nvGraphicFramePr>
        <p:xfrm>
          <a:off x="7547302" y="2430991"/>
          <a:ext cx="4021306" cy="186210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67426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1026940">
                  <a:extLst>
                    <a:ext uri="{9D8B030D-6E8A-4147-A177-3AD203B41FA5}">
                      <a16:colId xmlns:a16="http://schemas.microsoft.com/office/drawing/2014/main" val="1484557718"/>
                    </a:ext>
                  </a:extLst>
                </a:gridCol>
                <a:gridCol w="1026940">
                  <a:extLst>
                    <a:ext uri="{9D8B030D-6E8A-4147-A177-3AD203B41FA5}">
                      <a16:colId xmlns:a16="http://schemas.microsoft.com/office/drawing/2014/main" val="1170502539"/>
                    </a:ext>
                  </a:extLst>
                </a:gridCol>
              </a:tblGrid>
              <a:tr h="2723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272318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37177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Θα ήθελα να εμβολιαστώ το συντομότερο δυνατόν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1523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Θα εμβολιαστώ όταν έρθει η σειρά μου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5798417"/>
                  </a:ext>
                </a:extLst>
              </a:tr>
              <a:tr h="31523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 βιάζομαι να εμβολιαστώ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4923863"/>
                  </a:ext>
                </a:extLst>
              </a:tr>
              <a:tr h="31523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/ΔΑ (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αυθ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86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7823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10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E38B34F3-DF17-4A4F-B206-780F85F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633181" cy="360040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</a:rPr>
              <a:t>To Pfizer </a:t>
            </a:r>
            <a:r>
              <a:rPr lang="el-GR" sz="2000" dirty="0">
                <a:solidFill>
                  <a:schemeClr val="tx2"/>
                </a:solidFill>
              </a:rPr>
              <a:t>βρίσκεται στην κορυφή της προτίμησης όσων θα έκαναν σίγουρα/μάλλον σίγουρα εμβόλιο</a:t>
            </a:r>
            <a:endParaRPr lang="en-GB" sz="2000" dirty="0">
              <a:solidFill>
                <a:schemeClr val="tx2"/>
              </a:solidFill>
            </a:endParaRPr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6EF0802E-889B-401A-B073-DD97B2C4E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351575"/>
              </p:ext>
            </p:extLst>
          </p:nvPr>
        </p:nvGraphicFramePr>
        <p:xfrm>
          <a:off x="1631504" y="1412776"/>
          <a:ext cx="8399476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568C134-34A9-4A84-89FB-AC10129D20A4}"/>
              </a:ext>
            </a:extLst>
          </p:cNvPr>
          <p:cNvSpPr txBox="1"/>
          <p:nvPr/>
        </p:nvSpPr>
        <p:spPr>
          <a:xfrm>
            <a:off x="1931537" y="994261"/>
            <a:ext cx="7056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‘</a:t>
            </a:r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Με ποιο από τα εγκεκριμένα εμβόλια θα προτιμούσατε να εμβολιαστείτε;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’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13705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Graphic spid="18" grpId="0">
        <p:bldAsOne/>
      </p:bldGraphic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B149BF-7E97-4CF0-BFAB-3614264EC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41603"/>
              </p:ext>
            </p:extLst>
          </p:nvPr>
        </p:nvGraphicFramePr>
        <p:xfrm>
          <a:off x="263352" y="1125326"/>
          <a:ext cx="70567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96C0-5C24-4AC7-BCE1-273D02FBE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53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1D47D-05E0-490C-83F7-C3B49225BDE5}"/>
              </a:ext>
            </a:extLst>
          </p:cNvPr>
          <p:cNvSpPr txBox="1"/>
          <p:nvPr/>
        </p:nvSpPr>
        <p:spPr>
          <a:xfrm>
            <a:off x="0" y="134076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2B3A2-8736-4EA3-9A7A-53930186B4A6}"/>
              </a:ext>
            </a:extLst>
          </p:cNvPr>
          <p:cNvSpPr txBox="1"/>
          <p:nvPr/>
        </p:nvSpPr>
        <p:spPr>
          <a:xfrm>
            <a:off x="2279577" y="817549"/>
            <a:ext cx="8208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1400" b="0" i="1" u="none" strike="noStrike" kern="1200" cap="none" spc="10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uLnTx/>
                <a:uFillTx/>
                <a:ea typeface="Calibri" panose="020F0502020204030204" pitchFamily="34" charset="0"/>
                <a:cs typeface="Helvetica Neue"/>
              </a:rPr>
              <a:t>‘</a:t>
            </a:r>
            <a:r>
              <a:rPr lang="el-GR" sz="1400" i="1" dirty="0">
                <a:solidFill>
                  <a:schemeClr val="tx2"/>
                </a:solidFill>
              </a:rPr>
              <a:t>Για ποιον/</a:t>
            </a:r>
            <a:r>
              <a:rPr lang="el-GR" sz="1400" i="1" dirty="0" err="1">
                <a:solidFill>
                  <a:schemeClr val="tx2"/>
                </a:solidFill>
              </a:rPr>
              <a:t>ους</a:t>
            </a:r>
            <a:r>
              <a:rPr lang="el-GR" sz="1400" i="1" dirty="0">
                <a:solidFill>
                  <a:schemeClr val="tx2"/>
                </a:solidFill>
              </a:rPr>
              <a:t> λόγους δε σκέφτεστε να κάνετε το εμβόλιο κατά του Covid-19;’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2E990D-CBFE-408A-8248-E616968B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Οι λεγόμενοι «</a:t>
            </a:r>
            <a:r>
              <a:rPr lang="el-GR" sz="2000" dirty="0" err="1"/>
              <a:t>αντιεμβολιαστές</a:t>
            </a:r>
            <a:r>
              <a:rPr lang="el-GR" sz="2000" dirty="0"/>
              <a:t>» συνεχίζουν υποχωρούν και δεν αποτελούν σημαντικό επιδημιολογικό μέγεθος </a:t>
            </a:r>
            <a:endParaRPr lang="en-GB" sz="2000" dirty="0"/>
          </a:p>
        </p:txBody>
      </p:sp>
      <p:graphicFrame>
        <p:nvGraphicFramePr>
          <p:cNvPr id="10" name="Πίνακας 8">
            <a:extLst>
              <a:ext uri="{FF2B5EF4-FFF2-40B4-BE49-F238E27FC236}">
                <a16:creationId xmlns:a16="http://schemas.microsoft.com/office/drawing/2014/main" id="{5C876C47-D82B-4AA7-8DA8-52E4CE074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325749"/>
              </p:ext>
            </p:extLst>
          </p:nvPr>
        </p:nvGraphicFramePr>
        <p:xfrm>
          <a:off x="7583488" y="1620554"/>
          <a:ext cx="4345160" cy="448738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07164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734499">
                  <a:extLst>
                    <a:ext uri="{9D8B030D-6E8A-4147-A177-3AD203B41FA5}">
                      <a16:colId xmlns:a16="http://schemas.microsoft.com/office/drawing/2014/main" val="2647935785"/>
                    </a:ext>
                  </a:extLst>
                </a:gridCol>
                <a:gridCol w="734499">
                  <a:extLst>
                    <a:ext uri="{9D8B030D-6E8A-4147-A177-3AD203B41FA5}">
                      <a16:colId xmlns:a16="http://schemas.microsoft.com/office/drawing/2014/main" val="1299760795"/>
                    </a:ext>
                  </a:extLst>
                </a:gridCol>
                <a:gridCol w="734499">
                  <a:extLst>
                    <a:ext uri="{9D8B030D-6E8A-4147-A177-3AD203B41FA5}">
                      <a16:colId xmlns:a16="http://schemas.microsoft.com/office/drawing/2014/main" val="1484557718"/>
                    </a:ext>
                  </a:extLst>
                </a:gridCol>
                <a:gridCol w="734499">
                  <a:extLst>
                    <a:ext uri="{9D8B030D-6E8A-4147-A177-3AD203B41FA5}">
                      <a16:colId xmlns:a16="http://schemas.microsoft.com/office/drawing/2014/main" val="1170502539"/>
                    </a:ext>
                  </a:extLst>
                </a:gridCol>
              </a:tblGrid>
              <a:tr h="27978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279786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Δεκ-20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Ιαν-21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38197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Μπορεί να μην είναι ασφαλές/Μπορεί να έχει παρενέργειες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68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2387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πιστεύω ότι θα είναι αποτελεσματικό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5798417"/>
                  </a:ext>
                </a:extLst>
              </a:tr>
              <a:tr h="32387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Έχω ήδη νοσήσει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4884613"/>
                  </a:ext>
                </a:extLst>
              </a:tr>
              <a:tr h="32387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Η νόσος είναι ήπια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499385"/>
                  </a:ext>
                </a:extLst>
              </a:tr>
              <a:tr h="32387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ανήκω σε ομάδα υψηλού κινδύνου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4923863"/>
                  </a:ext>
                </a:extLst>
              </a:tr>
              <a:tr h="32387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Λόγω άλλων προβλημάτων υγείας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9836802"/>
                  </a:ext>
                </a:extLst>
              </a:tr>
              <a:tr h="32387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πιστεύω ότι θα κολλήσω την ασθένεια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7553467"/>
                  </a:ext>
                </a:extLst>
              </a:tr>
              <a:tr h="32387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πιστεύω ότι υπάρχει η νόσος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091776"/>
                  </a:ext>
                </a:extLst>
              </a:tr>
              <a:tr h="32387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εμπιστεύομαι τα εμβόλια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1725932"/>
                  </a:ext>
                </a:extLst>
              </a:tr>
              <a:tr h="27978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Άλλο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5046439"/>
                  </a:ext>
                </a:extLst>
              </a:tr>
              <a:tr h="27978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Κανένα συγκεκριμένο λόγο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3243464"/>
                  </a:ext>
                </a:extLst>
              </a:tr>
              <a:tr h="27978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ΔΓ/ΔΑ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423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5107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B149BF-7E97-4CF0-BFAB-3614264EC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888013"/>
              </p:ext>
            </p:extLst>
          </p:nvPr>
        </p:nvGraphicFramePr>
        <p:xfrm>
          <a:off x="0" y="1360512"/>
          <a:ext cx="7176120" cy="494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183BF3-5A5A-43DB-BAD0-3B0C7783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55" y="260648"/>
            <a:ext cx="1063318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Λόγοι μη πρόθεσης εμβολιασμού</a:t>
            </a:r>
            <a:br>
              <a:rPr lang="el-GR" sz="1400" i="1" dirty="0">
                <a:latin typeface="+mn-lt"/>
                <a:ea typeface="Calibri" panose="020F0502020204030204" pitchFamily="34" charset="0"/>
                <a:cs typeface="Helvetica Neue"/>
              </a:rPr>
            </a:br>
            <a:endParaRPr lang="en-GB" sz="1400" i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96C0-5C24-4AC7-BCE1-273D02FBE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54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1D47D-05E0-490C-83F7-C3B49225BDE5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aphicFrame>
        <p:nvGraphicFramePr>
          <p:cNvPr id="10" name="Πίνακας 8">
            <a:extLst>
              <a:ext uri="{FF2B5EF4-FFF2-40B4-BE49-F238E27FC236}">
                <a16:creationId xmlns:a16="http://schemas.microsoft.com/office/drawing/2014/main" id="{9B6AB6E0-D0BF-46D9-AECB-6C3ED58C7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844675"/>
              </p:ext>
            </p:extLst>
          </p:nvPr>
        </p:nvGraphicFramePr>
        <p:xfrm>
          <a:off x="7464152" y="1524745"/>
          <a:ext cx="4392487" cy="464257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5240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639750">
                  <a:extLst>
                    <a:ext uri="{9D8B030D-6E8A-4147-A177-3AD203B41FA5}">
                      <a16:colId xmlns:a16="http://schemas.microsoft.com/office/drawing/2014/main" val="2647935785"/>
                    </a:ext>
                  </a:extLst>
                </a:gridCol>
                <a:gridCol w="742499">
                  <a:extLst>
                    <a:ext uri="{9D8B030D-6E8A-4147-A177-3AD203B41FA5}">
                      <a16:colId xmlns:a16="http://schemas.microsoft.com/office/drawing/2014/main" val="1299760795"/>
                    </a:ext>
                  </a:extLst>
                </a:gridCol>
                <a:gridCol w="742499">
                  <a:extLst>
                    <a:ext uri="{9D8B030D-6E8A-4147-A177-3AD203B41FA5}">
                      <a16:colId xmlns:a16="http://schemas.microsoft.com/office/drawing/2014/main" val="1105338077"/>
                    </a:ext>
                  </a:extLst>
                </a:gridCol>
                <a:gridCol w="742499">
                  <a:extLst>
                    <a:ext uri="{9D8B030D-6E8A-4147-A177-3AD203B41FA5}">
                      <a16:colId xmlns:a16="http://schemas.microsoft.com/office/drawing/2014/main" val="1026097626"/>
                    </a:ext>
                  </a:extLst>
                </a:gridCol>
              </a:tblGrid>
              <a:tr h="29018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290186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Δεκ-20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Ιαν-21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48209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Μπορεί να μην είναι ασφαλές/Μπορεί να έχει παρενέργειες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3591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πιστεύω ότι θα είναι αποτελεσματικό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1457516"/>
                  </a:ext>
                </a:extLst>
              </a:tr>
              <a:tr h="33591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Έχω ήδη νοσήσει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7510111"/>
                  </a:ext>
                </a:extLst>
              </a:tr>
              <a:tr h="33591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ανήκω σε ομάδα υψηλού κινδύνου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6108788"/>
                  </a:ext>
                </a:extLst>
              </a:tr>
              <a:tr h="33591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Η νόσος είναι ήπια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4185200"/>
                  </a:ext>
                </a:extLst>
              </a:tr>
              <a:tr h="33591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πιστεύω ότι θα κολλήσω την ασθένεια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864715"/>
                  </a:ext>
                </a:extLst>
              </a:tr>
              <a:tr h="33591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εμπιστεύομαι τα εμβόλια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9428985"/>
                  </a:ext>
                </a:extLst>
              </a:tr>
              <a:tr h="33591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Λόγω άλλων προβλημάτων υγείας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0334045"/>
                  </a:ext>
                </a:extLst>
              </a:tr>
              <a:tr h="33591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πιστεύω ότι υπάρχει η νόσος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1725932"/>
                  </a:ext>
                </a:extLst>
              </a:tr>
              <a:tr h="29018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Άλλο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5046439"/>
                  </a:ext>
                </a:extLst>
              </a:tr>
              <a:tr h="29018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Κανένα συγκεκριμένο λόγο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3243464"/>
                  </a:ext>
                </a:extLst>
              </a:tr>
              <a:tr h="29018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ΔΓ/ΔΑ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423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9259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183BF3-5A5A-43DB-BAD0-3B0C7783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55" y="260648"/>
            <a:ext cx="1063318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Λόγοι μη πρόθεσης εμβολιασμού</a:t>
            </a:r>
            <a:br>
              <a:rPr lang="el-GR" sz="1400" i="1" dirty="0">
                <a:latin typeface="+mn-lt"/>
                <a:ea typeface="Calibri" panose="020F0502020204030204" pitchFamily="34" charset="0"/>
                <a:cs typeface="Helvetica Neue"/>
              </a:rPr>
            </a:br>
            <a:endParaRPr lang="en-GB" sz="1400" i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96C0-5C24-4AC7-BCE1-273D02FBE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55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1D47D-05E0-490C-83F7-C3B49225BDE5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%</a:t>
            </a:r>
            <a:endParaRPr lang="en-GB" sz="1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C133906-9CBB-45B1-A4DA-34596DA90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777608"/>
              </p:ext>
            </p:extLst>
          </p:nvPr>
        </p:nvGraphicFramePr>
        <p:xfrm>
          <a:off x="28060" y="1144489"/>
          <a:ext cx="7292076" cy="502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Πίνακας 8">
            <a:extLst>
              <a:ext uri="{FF2B5EF4-FFF2-40B4-BE49-F238E27FC236}">
                <a16:creationId xmlns:a16="http://schemas.microsoft.com/office/drawing/2014/main" id="{83169364-7D1F-4A30-B83C-0485418B8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61858"/>
              </p:ext>
            </p:extLst>
          </p:nvPr>
        </p:nvGraphicFramePr>
        <p:xfrm>
          <a:off x="7536161" y="1340768"/>
          <a:ext cx="4320479" cy="47340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00236">
                  <a:extLst>
                    <a:ext uri="{9D8B030D-6E8A-4147-A177-3AD203B41FA5}">
                      <a16:colId xmlns:a16="http://schemas.microsoft.com/office/drawing/2014/main" val="4242515476"/>
                    </a:ext>
                  </a:extLst>
                </a:gridCol>
                <a:gridCol w="629262">
                  <a:extLst>
                    <a:ext uri="{9D8B030D-6E8A-4147-A177-3AD203B41FA5}">
                      <a16:colId xmlns:a16="http://schemas.microsoft.com/office/drawing/2014/main" val="2647935785"/>
                    </a:ext>
                  </a:extLst>
                </a:gridCol>
                <a:gridCol w="730327">
                  <a:extLst>
                    <a:ext uri="{9D8B030D-6E8A-4147-A177-3AD203B41FA5}">
                      <a16:colId xmlns:a16="http://schemas.microsoft.com/office/drawing/2014/main" val="1299760795"/>
                    </a:ext>
                  </a:extLst>
                </a:gridCol>
                <a:gridCol w="730327">
                  <a:extLst>
                    <a:ext uri="{9D8B030D-6E8A-4147-A177-3AD203B41FA5}">
                      <a16:colId xmlns:a16="http://schemas.microsoft.com/office/drawing/2014/main" val="1292890887"/>
                    </a:ext>
                  </a:extLst>
                </a:gridCol>
                <a:gridCol w="730327">
                  <a:extLst>
                    <a:ext uri="{9D8B030D-6E8A-4147-A177-3AD203B41FA5}">
                      <a16:colId xmlns:a16="http://schemas.microsoft.com/office/drawing/2014/main" val="1835855091"/>
                    </a:ext>
                  </a:extLst>
                </a:gridCol>
              </a:tblGrid>
              <a:tr h="28957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Διαχρονικά Στοιχεία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9669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 algn="ctr" fontAlgn="ctr"/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Δεκ-20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Ιαν-21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Μαρ-21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Μάι</a:t>
                      </a:r>
                      <a:r>
                        <a:rPr lang="el-G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765049"/>
                  </a:ext>
                </a:extLst>
              </a:tr>
              <a:tr h="49493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Μπορεί να μην είναι ασφαλές/Μπορεί να έχει παρενέργειες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72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111223"/>
                  </a:ext>
                </a:extLst>
              </a:tr>
              <a:tr h="33520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πιστεύω ότι θα είναι αποτελεσματικό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5798417"/>
                  </a:ext>
                </a:extLst>
              </a:tr>
              <a:tr h="33520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Η νόσος είναι ήπια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0896"/>
                  </a:ext>
                </a:extLst>
              </a:tr>
              <a:tr h="33520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Έχω ήδη νοσήσει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8593933"/>
                  </a:ext>
                </a:extLst>
              </a:tr>
              <a:tr h="33520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Λόγω άλλων προβλημάτων υγείας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6153027"/>
                  </a:ext>
                </a:extLst>
              </a:tr>
              <a:tr h="33520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ανήκω σε ομάδα υψηλού κινδύνου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2263496"/>
                  </a:ext>
                </a:extLst>
              </a:tr>
              <a:tr h="33520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πιστεύω ότι υπάρχει η νόσος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346152"/>
                  </a:ext>
                </a:extLst>
              </a:tr>
              <a:tr h="33520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πιστεύω ότι θα κολλήσω την ασθένεια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3465795"/>
                  </a:ext>
                </a:extLst>
              </a:tr>
              <a:tr h="40170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εμπιστεύομαι τα εμβόλια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1725932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Άλλο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5046439"/>
                  </a:ext>
                </a:extLst>
              </a:tr>
              <a:tr h="33266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Κανένα συγκεκριμένο λόγο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3243464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ΔΓ/ΔΑ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423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3948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6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50BB9-B20F-48F5-B15E-819A22B44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927656"/>
              </p:ext>
            </p:extLst>
          </p:nvPr>
        </p:nvGraphicFramePr>
        <p:xfrm>
          <a:off x="2855640" y="1484784"/>
          <a:ext cx="63367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35A81-48C6-4567-A27B-2085D185B30D}"/>
              </a:ext>
            </a:extLst>
          </p:cNvPr>
          <p:cNvSpPr txBox="1"/>
          <p:nvPr/>
        </p:nvSpPr>
        <p:spPr>
          <a:xfrm>
            <a:off x="1199456" y="690387"/>
            <a:ext cx="9312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1400" i="1" dirty="0">
                <a:solidFill>
                  <a:srgbClr val="4E5B6F"/>
                </a:solidFill>
                <a:ea typeface="Calibri" panose="020F0502020204030204" pitchFamily="34" charset="0"/>
                <a:cs typeface="Helvetica Neue"/>
              </a:rPr>
              <a:t>‘Θα συμφωνούσατε να εμβολιαστούν τα παιδιά σας ή όχι;’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Helvetica Neue"/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E38B34F3-DF17-4A4F-B206-780F85F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921213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6 στους 10 γονείς ανήλικων παιδιών δε θα συμφωνούσαν να εμβολιαστούν αν υπήρχε </a:t>
            </a:r>
            <a:r>
              <a:rPr lang="el-GR" sz="2000">
                <a:latin typeface="+mn-lt"/>
                <a:ea typeface="Calibri" panose="020F0502020204030204" pitchFamily="34" charset="0"/>
                <a:cs typeface="Helvetica Neue"/>
              </a:rPr>
              <a:t>η δυνατότητα</a:t>
            </a:r>
            <a:endParaRPr lang="en-GB" sz="2000" dirty="0">
              <a:solidFill>
                <a:schemeClr val="accent3"/>
              </a:solidFill>
              <a:latin typeface="+mn-lt"/>
              <a:ea typeface="Calibri" panose="020F0502020204030204" pitchFamily="34" charset="0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303133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14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50BB9-B20F-48F5-B15E-819A22B44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891448"/>
              </p:ext>
            </p:extLst>
          </p:nvPr>
        </p:nvGraphicFramePr>
        <p:xfrm>
          <a:off x="503380" y="1060299"/>
          <a:ext cx="5112561" cy="288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2B7BB85-2AF1-4E08-99B7-FB252A3E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321CC-3E5E-466F-8393-024BC3B4EF4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2CD98E-3ADB-4108-94B8-D58C45DFCF72}"/>
              </a:ext>
            </a:extLst>
          </p:cNvPr>
          <p:cNvCxnSpPr/>
          <p:nvPr/>
        </p:nvCxnSpPr>
        <p:spPr>
          <a:xfrm>
            <a:off x="6168008" y="1268760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235007-A4D4-4368-B078-3DF2C779B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838281"/>
              </p:ext>
            </p:extLst>
          </p:nvPr>
        </p:nvGraphicFramePr>
        <p:xfrm>
          <a:off x="6184201" y="990599"/>
          <a:ext cx="5768437" cy="528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7723E54-CF0F-4A19-867B-6CB4676D5602}"/>
              </a:ext>
            </a:extLst>
          </p:cNvPr>
          <p:cNvSpPr txBox="1"/>
          <p:nvPr/>
        </p:nvSpPr>
        <p:spPr>
          <a:xfrm>
            <a:off x="8736293" y="654629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Βάση μικρότερη των 60 ατόμων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35A81-48C6-4567-A27B-2085D185B30D}"/>
              </a:ext>
            </a:extLst>
          </p:cNvPr>
          <p:cNvSpPr txBox="1"/>
          <p:nvPr/>
        </p:nvSpPr>
        <p:spPr>
          <a:xfrm>
            <a:off x="1199456" y="690387"/>
            <a:ext cx="9312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Helvetica Neue"/>
              </a:rPr>
              <a:t>‘Είστε υπέρ ή κατά της έκδοσης πιστοποιητικού εμβολιασμού;’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Helvetica Neue"/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E38B34F3-DF17-4A4F-B206-780F85F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116632"/>
            <a:ext cx="10921213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Αυξάνεται το ποσοστό όσων είναι υπέρ της έκδοσης πιστοποιητικού εμβολιασμού από το </a:t>
            </a:r>
            <a:r>
              <a:rPr lang="el-GR" sz="2000" dirty="0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Helvetica Neue"/>
              </a:rPr>
              <a:t>55%</a:t>
            </a:r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 στο </a:t>
            </a:r>
            <a:r>
              <a:rPr lang="el-GR" sz="2000" dirty="0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Helvetica Neue"/>
              </a:rPr>
              <a:t>66%</a:t>
            </a:r>
            <a:endParaRPr lang="en-GB" sz="2000" dirty="0">
              <a:solidFill>
                <a:schemeClr val="accent3"/>
              </a:solidFill>
              <a:latin typeface="+mn-lt"/>
              <a:ea typeface="Calibri" panose="020F0502020204030204" pitchFamily="34" charset="0"/>
              <a:cs typeface="Helvetica Neue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33336E1-4809-4E16-9FEF-3E6CF6786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683011"/>
              </p:ext>
            </p:extLst>
          </p:nvPr>
        </p:nvGraphicFramePr>
        <p:xfrm>
          <a:off x="239350" y="4009346"/>
          <a:ext cx="5640623" cy="226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91301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12" grpId="0">
        <p:bldAsOne/>
      </p:bldGraphic>
      <p:bldP spid="13" grpId="0"/>
      <p:bldP spid="14" grpId="0"/>
      <p:bldP spid="16" grpId="0"/>
      <p:bldGraphic spid="11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F18E6A-1872-4441-AA3A-28750971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85667"/>
              </p:ext>
            </p:extLst>
          </p:nvPr>
        </p:nvGraphicFramePr>
        <p:xfrm>
          <a:off x="323527" y="1269680"/>
          <a:ext cx="5700466" cy="244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143339" y="120077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86A5A6-F730-4FB3-817A-164C50089C26}"/>
              </a:ext>
            </a:extLst>
          </p:cNvPr>
          <p:cNvCxnSpPr>
            <a:cxnSpLocks/>
          </p:cNvCxnSpPr>
          <p:nvPr/>
        </p:nvCxnSpPr>
        <p:spPr>
          <a:xfrm>
            <a:off x="1199456" y="1772816"/>
            <a:ext cx="12961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A26221-51D8-4095-B429-DBAADCC5D101}"/>
              </a:ext>
            </a:extLst>
          </p:cNvPr>
          <p:cNvCxnSpPr>
            <a:cxnSpLocks/>
          </p:cNvCxnSpPr>
          <p:nvPr/>
        </p:nvCxnSpPr>
        <p:spPr>
          <a:xfrm>
            <a:off x="3287688" y="2636912"/>
            <a:ext cx="1200148" cy="0"/>
          </a:xfrm>
          <a:prstGeom prst="straightConnector1">
            <a:avLst/>
          </a:prstGeom>
          <a:ln>
            <a:solidFill>
              <a:srgbClr val="FF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8B3D48-4814-4088-86D4-F6B94B9485C6}"/>
              </a:ext>
            </a:extLst>
          </p:cNvPr>
          <p:cNvSpPr txBox="1"/>
          <p:nvPr/>
        </p:nvSpPr>
        <p:spPr>
          <a:xfrm>
            <a:off x="844557" y="754807"/>
            <a:ext cx="10146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i="1" dirty="0">
                <a:solidFill>
                  <a:schemeClr val="tx2"/>
                </a:solidFill>
                <a:ea typeface="Calibri" panose="020F0502020204030204" pitchFamily="34" charset="0"/>
                <a:cs typeface="Helvetica Neue"/>
              </a:rPr>
              <a:t>‘Θα ήθελα να μου πείτε αν συμφωνείτε ή διαφωνείτε με την άποψη ότι τα εμβόλια σώζουν ζωές;’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6D139D-7918-4C59-8E93-D26E724F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260648"/>
            <a:ext cx="10633181" cy="360040"/>
          </a:xfrm>
        </p:spPr>
        <p:txBody>
          <a:bodyPr/>
          <a:lstStyle/>
          <a:p>
            <a:r>
              <a:rPr lang="el-GR" sz="2000" b="0" i="0" dirty="0">
                <a:latin typeface="Trebuchet MS" panose="020B0603020202020204" pitchFamily="34" charset="0"/>
              </a:rPr>
              <a:t>Η αντιλαμβανόμενη διαχρονική αξία των εμβολίων στην ανθρώπινη ζωή παραμένει σταθερά σε υψηλά επίπεδα</a:t>
            </a:r>
            <a:br>
              <a:rPr lang="el-GR" sz="2000" b="0" i="0" dirty="0">
                <a:latin typeface="Trebuchet MS" panose="020B0603020202020204" pitchFamily="34" charset="0"/>
              </a:rPr>
            </a:br>
            <a:endParaRPr lang="en-GB" sz="2000" dirty="0">
              <a:latin typeface="Trebuchet MS" panose="020B0603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7EE15AD-361A-48AB-97F1-35F332853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127786"/>
              </p:ext>
            </p:extLst>
          </p:nvPr>
        </p:nvGraphicFramePr>
        <p:xfrm>
          <a:off x="6312024" y="1107180"/>
          <a:ext cx="5736636" cy="513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63158E-9F73-42CF-B96C-96FA9A06C592}"/>
              </a:ext>
            </a:extLst>
          </p:cNvPr>
          <p:cNvCxnSpPr/>
          <p:nvPr/>
        </p:nvCxnSpPr>
        <p:spPr>
          <a:xfrm>
            <a:off x="6168008" y="1342525"/>
            <a:ext cx="0" cy="475077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EBA075-5AC7-4642-9D0A-7D92DE3DD70D}"/>
              </a:ext>
            </a:extLst>
          </p:cNvPr>
          <p:cNvSpPr txBox="1"/>
          <p:nvPr/>
        </p:nvSpPr>
        <p:spPr>
          <a:xfrm>
            <a:off x="8904312" y="645885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l-GR" sz="1200" dirty="0"/>
              <a:t>Βάση μικρότερη των 60 ατόμων</a:t>
            </a:r>
            <a:endParaRPr lang="en-GB" sz="12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5EB0833-2E6C-488C-9FB1-DE818BD95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106950"/>
              </p:ext>
            </p:extLst>
          </p:nvPr>
        </p:nvGraphicFramePr>
        <p:xfrm>
          <a:off x="239350" y="4009346"/>
          <a:ext cx="5640623" cy="226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23141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  <p:bldGraphic spid="14" grpId="0">
        <p:bldAsOne/>
      </p:bldGraphic>
      <p:bldP spid="16" grpId="0"/>
      <p:bldGraphic spid="12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93" y="2204864"/>
            <a:ext cx="11521280" cy="3024336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l-GR" sz="3200" dirty="0">
                <a:solidFill>
                  <a:schemeClr val="tx2"/>
                </a:solidFill>
              </a:rPr>
              <a:t>Πανελλαδική Έρευνα </a:t>
            </a:r>
            <a:r>
              <a:rPr lang="en-US" sz="3200" dirty="0">
                <a:solidFill>
                  <a:schemeClr val="tx2"/>
                </a:solidFill>
              </a:rPr>
              <a:t>Tracking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l-GR" sz="3200" dirty="0">
                <a:solidFill>
                  <a:schemeClr val="tx2"/>
                </a:solidFill>
              </a:rPr>
              <a:t>για τον </a:t>
            </a:r>
            <a:r>
              <a:rPr lang="en-US" sz="3200" dirty="0">
                <a:solidFill>
                  <a:schemeClr val="tx2"/>
                </a:solidFill>
              </a:rPr>
              <a:t>E</a:t>
            </a:r>
            <a:r>
              <a:rPr lang="el-GR" sz="3200" dirty="0" err="1">
                <a:solidFill>
                  <a:schemeClr val="tx2"/>
                </a:solidFill>
              </a:rPr>
              <a:t>μβολιασμό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44" y="5373216"/>
            <a:ext cx="4392488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4</a:t>
            </a:r>
            <a:r>
              <a:rPr lang="en-US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o </a:t>
            </a: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κύμα: 7-15 Μαΐου 2021</a:t>
            </a:r>
            <a:endParaRPr lang="en-GB" sz="2200" spc="1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Dianeosis sign.png">
            <a:extLst>
              <a:ext uri="{FF2B5EF4-FFF2-40B4-BE49-F238E27FC236}">
                <a16:creationId xmlns:a16="http://schemas.microsoft.com/office/drawing/2014/main" id="{D6686191-EEF1-4658-8B06-EA9BE599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4" r="4404"/>
          <a:stretch>
            <a:fillRect/>
          </a:stretch>
        </p:blipFill>
        <p:spPr>
          <a:xfrm>
            <a:off x="10056440" y="116632"/>
            <a:ext cx="2001488" cy="8640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2819465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C1FDF0-170C-46B6-B9C6-F86E3895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9" y="116632"/>
            <a:ext cx="11809311" cy="360040"/>
          </a:xfrm>
        </p:spPr>
        <p:txBody>
          <a:bodyPr/>
          <a:lstStyle/>
          <a:p>
            <a:r>
              <a:rPr lang="el-GR" sz="2000" dirty="0">
                <a:latin typeface="+mn-lt"/>
                <a:ea typeface="Calibri" panose="020F0502020204030204" pitchFamily="34" charset="0"/>
                <a:cs typeface="Helvetica Neue"/>
              </a:rPr>
              <a:t>Δημογραφικά στοιχεία δείγματος (2)</a:t>
            </a:r>
            <a:endParaRPr lang="en-GB" sz="1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B433-E766-4880-BBBC-BDC77D443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4AA21-03D1-431D-9550-9B045118BA0B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4" name="Πίνακας 5">
            <a:extLst>
              <a:ext uri="{FF2B5EF4-FFF2-40B4-BE49-F238E27FC236}">
                <a16:creationId xmlns:a16="http://schemas.microsoft.com/office/drawing/2014/main" id="{45576AC9-EF55-43F0-A260-2B0D5020D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494199"/>
              </p:ext>
            </p:extLst>
          </p:nvPr>
        </p:nvGraphicFramePr>
        <p:xfrm>
          <a:off x="1135266" y="3800480"/>
          <a:ext cx="2736304" cy="22604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38562457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532011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Κοινωνική τάξη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571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Ανώτερη/Μέση Ανώτερη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22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Μεσαία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724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Μέση Κατώτερη/Κατώτερη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28286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l-GR" sz="1400" dirty="0"/>
                        <a:t>ΔΓ/ΔΑ (</a:t>
                      </a:r>
                      <a:r>
                        <a:rPr lang="el-GR" sz="1400" dirty="0" err="1"/>
                        <a:t>αυθ</a:t>
                      </a:r>
                      <a:r>
                        <a:rPr lang="el-GR" sz="1400" dirty="0"/>
                        <a:t>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385827"/>
                  </a:ext>
                </a:extLst>
              </a:tr>
            </a:tbl>
          </a:graphicData>
        </a:graphic>
      </p:graphicFrame>
      <p:graphicFrame>
        <p:nvGraphicFramePr>
          <p:cNvPr id="15" name="Πίνακας 5">
            <a:extLst>
              <a:ext uri="{FF2B5EF4-FFF2-40B4-BE49-F238E27FC236}">
                <a16:creationId xmlns:a16="http://schemas.microsoft.com/office/drawing/2014/main" id="{92E783AC-878D-45C1-8A36-073F94BB4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41579"/>
              </p:ext>
            </p:extLst>
          </p:nvPr>
        </p:nvGraphicFramePr>
        <p:xfrm>
          <a:off x="1131865" y="1097857"/>
          <a:ext cx="2736304" cy="2318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38562457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532011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Εκπαίδευση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571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Α’ </a:t>
                      </a:r>
                      <a:r>
                        <a:rPr lang="el-GR" sz="1400" dirty="0" err="1"/>
                        <a:t>Βάθμια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22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Β’ </a:t>
                      </a:r>
                      <a:r>
                        <a:rPr lang="el-GR" sz="1400" dirty="0" err="1"/>
                        <a:t>Βάθμια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724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Γ’ </a:t>
                      </a:r>
                      <a:r>
                        <a:rPr lang="el-GR" sz="1400" dirty="0" err="1"/>
                        <a:t>Βάθμια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28286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Μεταπτυχιακό-Διδακτορικό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38582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ΔΑ (</a:t>
                      </a:r>
                      <a:r>
                        <a:rPr lang="el-GR" sz="1400" dirty="0" err="1"/>
                        <a:t>αυθ</a:t>
                      </a:r>
                      <a:r>
                        <a:rPr lang="el-GR" sz="1400" dirty="0"/>
                        <a:t>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3300166"/>
                  </a:ext>
                </a:extLst>
              </a:tr>
            </a:tbl>
          </a:graphicData>
        </a:graphic>
      </p:graphicFrame>
      <p:graphicFrame>
        <p:nvGraphicFramePr>
          <p:cNvPr id="16" name="Πίνακας 5">
            <a:extLst>
              <a:ext uri="{FF2B5EF4-FFF2-40B4-BE49-F238E27FC236}">
                <a16:creationId xmlns:a16="http://schemas.microsoft.com/office/drawing/2014/main" id="{0DF9EF0D-50BB-4447-9A41-CF00E1D45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350214"/>
              </p:ext>
            </p:extLst>
          </p:nvPr>
        </p:nvGraphicFramePr>
        <p:xfrm>
          <a:off x="4735666" y="908721"/>
          <a:ext cx="2996478" cy="53434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30593">
                  <a:extLst>
                    <a:ext uri="{9D8B030D-6E8A-4147-A177-3AD203B41FA5}">
                      <a16:colId xmlns:a16="http://schemas.microsoft.com/office/drawing/2014/main" val="1385624571"/>
                    </a:ext>
                  </a:extLst>
                </a:gridCol>
                <a:gridCol w="665885">
                  <a:extLst>
                    <a:ext uri="{9D8B030D-6E8A-4147-A177-3AD203B41FA5}">
                      <a16:colId xmlns:a16="http://schemas.microsoft.com/office/drawing/2014/main" val="1353201167"/>
                    </a:ext>
                  </a:extLst>
                </a:gridCol>
              </a:tblGrid>
              <a:tr h="418756">
                <a:tc>
                  <a:txBody>
                    <a:bodyPr/>
                    <a:lstStyle/>
                    <a:p>
                      <a:r>
                        <a:rPr lang="el-GR" sz="1400" dirty="0"/>
                        <a:t>Θέση στην απασχόληση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571604"/>
                  </a:ext>
                </a:extLst>
              </a:tr>
              <a:tr h="288593">
                <a:tc>
                  <a:txBody>
                    <a:bodyPr/>
                    <a:lstStyle/>
                    <a:p>
                      <a:r>
                        <a:rPr lang="el-GR" sz="1400" dirty="0"/>
                        <a:t>Δημόσιος υπάλληλος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22604"/>
                  </a:ext>
                </a:extLst>
              </a:tr>
              <a:tr h="288593">
                <a:tc>
                  <a:txBody>
                    <a:bodyPr/>
                    <a:lstStyle/>
                    <a:p>
                      <a:r>
                        <a:rPr lang="el-GR" sz="1400" dirty="0"/>
                        <a:t>Ιδιωτικός υπάλληλος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72492"/>
                  </a:ext>
                </a:extLst>
              </a:tr>
              <a:tr h="490609">
                <a:tc>
                  <a:txBody>
                    <a:bodyPr/>
                    <a:lstStyle/>
                    <a:p>
                      <a:r>
                        <a:rPr lang="el-GR" sz="1400" dirty="0"/>
                        <a:t>Ελ. Επαγγελματίας-Τεχνίτης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9963054"/>
                  </a:ext>
                </a:extLst>
              </a:tr>
              <a:tr h="490609">
                <a:tc>
                  <a:txBody>
                    <a:bodyPr/>
                    <a:lstStyle/>
                    <a:p>
                      <a:r>
                        <a:rPr lang="el-GR" sz="1400" dirty="0"/>
                        <a:t>Ελ. Επαγγελματίας Επιστήμων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306886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r>
                        <a:rPr lang="el-GR" sz="1400" dirty="0"/>
                        <a:t>Επιχειρηματίας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458351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r>
                        <a:rPr lang="el-GR" sz="1400" dirty="0"/>
                        <a:t>Αγρότης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9593379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r>
                        <a:rPr lang="el-GR" sz="1400" dirty="0"/>
                        <a:t>Άνεργος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464289"/>
                  </a:ext>
                </a:extLst>
              </a:tr>
              <a:tr h="490609">
                <a:tc>
                  <a:txBody>
                    <a:bodyPr/>
                    <a:lstStyle/>
                    <a:p>
                      <a:r>
                        <a:rPr lang="el-GR" sz="1400" dirty="0"/>
                        <a:t>Συνταξιούχος Δημόσιου τομέα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9292760"/>
                  </a:ext>
                </a:extLst>
              </a:tr>
              <a:tr h="490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Συνταξιούχος Ιδιωτικού τομέα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9554763"/>
                  </a:ext>
                </a:extLst>
              </a:tr>
              <a:tr h="288593">
                <a:tc>
                  <a:txBody>
                    <a:bodyPr/>
                    <a:lstStyle/>
                    <a:p>
                      <a:r>
                        <a:rPr lang="el-GR" sz="1400" dirty="0"/>
                        <a:t>Οικιακά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4773584"/>
                  </a:ext>
                </a:extLst>
              </a:tr>
              <a:tr h="288593">
                <a:tc>
                  <a:txBody>
                    <a:bodyPr/>
                    <a:lstStyle/>
                    <a:p>
                      <a:r>
                        <a:rPr lang="el-GR" sz="1400" dirty="0"/>
                        <a:t>Φοιτητής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7233800"/>
                  </a:ext>
                </a:extLst>
              </a:tr>
              <a:tr h="288593">
                <a:tc>
                  <a:txBody>
                    <a:bodyPr/>
                    <a:lstStyle/>
                    <a:p>
                      <a:r>
                        <a:rPr lang="el-GR" sz="1400" dirty="0"/>
                        <a:t>Άλλο/ΔΑ (</a:t>
                      </a:r>
                      <a:r>
                        <a:rPr lang="el-GR" sz="1400" dirty="0" err="1"/>
                        <a:t>αυθ</a:t>
                      </a:r>
                      <a:r>
                        <a:rPr lang="el-GR" sz="1400" dirty="0"/>
                        <a:t>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5461841"/>
                  </a:ext>
                </a:extLst>
              </a:tr>
            </a:tbl>
          </a:graphicData>
        </a:graphic>
      </p:graphicFrame>
      <p:graphicFrame>
        <p:nvGraphicFramePr>
          <p:cNvPr id="17" name="Πίνακας 5">
            <a:extLst>
              <a:ext uri="{FF2B5EF4-FFF2-40B4-BE49-F238E27FC236}">
                <a16:creationId xmlns:a16="http://schemas.microsoft.com/office/drawing/2014/main" id="{A4052EB3-D630-4E54-A4E5-913AFA73D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439824"/>
              </p:ext>
            </p:extLst>
          </p:nvPr>
        </p:nvGraphicFramePr>
        <p:xfrm>
          <a:off x="8256240" y="1052736"/>
          <a:ext cx="2736304" cy="3251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38562457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532011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Συνολικό μηνιαίο οικογενειακό εισόδημα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571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&lt;500 €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226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501-1.000€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724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1.001-1.500€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28286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1.501-2.000€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38582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2.001-3.000€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330016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&gt;3.000€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477358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l-GR" sz="1400" dirty="0"/>
                        <a:t>ΔΓ/ΔΑ (</a:t>
                      </a:r>
                      <a:r>
                        <a:rPr lang="el-GR" sz="1400" dirty="0" err="1"/>
                        <a:t>αυθ</a:t>
                      </a:r>
                      <a:r>
                        <a:rPr lang="el-GR" sz="1400" dirty="0"/>
                        <a:t>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39022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44CEE6-3CAC-401A-A5F9-524069EDA20D}"/>
              </a:ext>
            </a:extLst>
          </p:cNvPr>
          <p:cNvSpPr txBox="1"/>
          <p:nvPr/>
        </p:nvSpPr>
        <p:spPr>
          <a:xfrm>
            <a:off x="8256240" y="4941168"/>
            <a:ext cx="29964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Οικονομικώς ενεργός πληθυσμός: </a:t>
            </a:r>
            <a:r>
              <a:rPr lang="en-US" sz="1600" dirty="0">
                <a:solidFill>
                  <a:srgbClr val="FF0000"/>
                </a:solidFill>
              </a:rPr>
              <a:t>58</a:t>
            </a:r>
            <a:r>
              <a:rPr lang="el-GR" sz="1600" dirty="0">
                <a:solidFill>
                  <a:srgbClr val="FF0000"/>
                </a:solidFill>
              </a:rPr>
              <a:t>%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913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CAA11B-2FCE-4BBE-B21E-55D786C0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Helvetica Neue"/>
              </a:rPr>
              <a:t>Τωρινή εργασιακή κατάσταση</a:t>
            </a:r>
            <a:br>
              <a:rPr lang="en-GB" sz="1400" i="1" dirty="0">
                <a:latin typeface="Trebuchet MS" panose="020B0603020202020204" pitchFamily="34" charset="0"/>
                <a:ea typeface="Calibri" panose="020F0502020204030204" pitchFamily="34" charset="0"/>
                <a:cs typeface="Helvetica Neue"/>
              </a:rPr>
            </a:br>
            <a:r>
              <a:rPr lang="en-GB" sz="1400" i="1" dirty="0">
                <a:latin typeface="Trebuchet MS" panose="020B0603020202020204" pitchFamily="34" charset="0"/>
                <a:ea typeface="Calibri" panose="020F0502020204030204" pitchFamily="34" charset="0"/>
                <a:cs typeface="Helvetica Neue"/>
              </a:rPr>
              <a:t>‘</a:t>
            </a:r>
            <a:r>
              <a:rPr lang="el-GR" sz="1400" i="1" dirty="0">
                <a:latin typeface="Trebuchet MS" panose="020B0603020202020204" pitchFamily="34" charset="0"/>
                <a:ea typeface="Calibri" panose="020F0502020204030204" pitchFamily="34" charset="0"/>
                <a:cs typeface="Helvetica Neue"/>
              </a:rPr>
              <a:t>Ποια είναι η εργασιακή σας κατάσταση αυτή την περίοδο;</a:t>
            </a:r>
            <a:r>
              <a:rPr lang="en-GB" sz="1400" i="1" dirty="0">
                <a:latin typeface="Trebuchet MS" panose="020B0603020202020204" pitchFamily="34" charset="0"/>
                <a:ea typeface="Calibri" panose="020F0502020204030204" pitchFamily="34" charset="0"/>
                <a:cs typeface="Helvetica Neue"/>
              </a:rPr>
              <a:t>’</a:t>
            </a:r>
            <a:r>
              <a:rPr lang="el-GR" sz="1400" i="1" dirty="0">
                <a:latin typeface="Trebuchet MS" panose="020B0603020202020204" pitchFamily="34" charset="0"/>
                <a:ea typeface="Calibri" panose="020F0502020204030204" pitchFamily="34" charset="0"/>
                <a:cs typeface="Helvetica Neue"/>
              </a:rPr>
              <a:t> </a:t>
            </a:r>
            <a:endParaRPr lang="en-GB" sz="1400" i="1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B00E-7CDC-4619-8937-1D2DF4DE5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>
                <a:ln w="50800"/>
                <a:solidFill>
                  <a:prstClr val="white">
                    <a:shade val="50000"/>
                  </a:prstClr>
                </a:solidFill>
                <a:latin typeface="Trebuchet MS"/>
              </a:rPr>
              <a:pPr>
                <a:spcBef>
                  <a:spcPct val="0"/>
                </a:spcBef>
              </a:pPr>
              <a:t>7</a:t>
            </a:fld>
            <a:endParaRPr lang="en-GB" dirty="0">
              <a:ln w="50800"/>
              <a:solidFill>
                <a:prstClr val="white">
                  <a:shade val="50000"/>
                </a:prstClr>
              </a:solidFill>
              <a:latin typeface="Trebuchet MS"/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B6DECD0-F0B1-4C4A-B557-AB6A2B7F9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875041"/>
              </p:ext>
            </p:extLst>
          </p:nvPr>
        </p:nvGraphicFramePr>
        <p:xfrm>
          <a:off x="1643505" y="840372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CA570E-BAFC-44D9-8CFC-AF39DE5651D0}"/>
              </a:ext>
            </a:extLst>
          </p:cNvPr>
          <p:cNvSpPr txBox="1"/>
          <p:nvPr/>
        </p:nvSpPr>
        <p:spPr>
          <a:xfrm>
            <a:off x="119336" y="8367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A7FAEB-E38B-4ACC-AA5B-4A5EA81DA0C5}"/>
              </a:ext>
            </a:extLst>
          </p:cNvPr>
          <p:cNvSpPr txBox="1"/>
          <p:nvPr/>
        </p:nvSpPr>
        <p:spPr>
          <a:xfrm>
            <a:off x="9408367" y="1700808"/>
            <a:ext cx="266429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b="1" dirty="0"/>
              <a:t>Πάνω από έξι στους δυο εργαζόμενους</a:t>
            </a:r>
          </a:p>
          <a:p>
            <a:r>
              <a:rPr lang="el-GR" sz="1400" b="1" dirty="0"/>
              <a:t>(</a:t>
            </a:r>
            <a:r>
              <a:rPr lang="el-GR" sz="1400" b="1" dirty="0">
                <a:solidFill>
                  <a:srgbClr val="FF0000"/>
                </a:solidFill>
              </a:rPr>
              <a:t>64%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l-GR" sz="1400" b="1" dirty="0">
                <a:solidFill>
                  <a:srgbClr val="FF0000"/>
                </a:solidFill>
              </a:rPr>
              <a:t>από 54%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l-GR" sz="1400" b="1" dirty="0">
                <a:solidFill>
                  <a:srgbClr val="FF0000"/>
                </a:solidFill>
              </a:rPr>
              <a:t>στο προηγούμενο «κύμα»</a:t>
            </a:r>
            <a:r>
              <a:rPr lang="el-GR" sz="1400" b="1" dirty="0"/>
              <a:t>)  εργάζονται σε προ-</a:t>
            </a:r>
            <a:r>
              <a:rPr lang="en-US" sz="1400" b="1" dirty="0"/>
              <a:t>covid-19 </a:t>
            </a:r>
            <a:r>
              <a:rPr lang="el-GR" sz="1400" b="1" dirty="0"/>
              <a:t>συνθήκες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025674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CAA11B-2FCE-4BBE-B21E-55D786C0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Ο μέσος αριθμός μελών του νοικοκυριού φτάνει τα 3 άτομα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B00E-7CDC-4619-8937-1D2DF4DE5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800" b="1" i="0" u="none" strike="noStrike" kern="1200" cap="none" spc="0" normalizeH="0" baseline="0" noProof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B6DECD0-F0B1-4C4A-B557-AB6A2B7F9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187693"/>
              </p:ext>
            </p:extLst>
          </p:nvPr>
        </p:nvGraphicFramePr>
        <p:xfrm>
          <a:off x="623392" y="836712"/>
          <a:ext cx="52565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CA570E-BAFC-44D9-8CFC-AF39DE5651D0}"/>
              </a:ext>
            </a:extLst>
          </p:cNvPr>
          <p:cNvSpPr txBox="1"/>
          <p:nvPr/>
        </p:nvSpPr>
        <p:spPr>
          <a:xfrm>
            <a:off x="140649" y="10527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2700">
                  <a:solidFill>
                    <a:srgbClr val="738AC8"/>
                  </a:solidFill>
                  <a:prstDash val="solid"/>
                </a:ln>
                <a:pattFill prst="ltDnDiag">
                  <a:fgClr>
                    <a:srgbClr val="738AC8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GB" sz="1400" b="1" i="0" u="none" strike="noStrike" kern="1200" cap="none" spc="0" normalizeH="0" baseline="0" noProof="0" dirty="0">
              <a:ln w="12700">
                <a:solidFill>
                  <a:srgbClr val="738AC8"/>
                </a:solidFill>
                <a:prstDash val="solid"/>
              </a:ln>
              <a:pattFill prst="ltDnDiag">
                <a:fgClr>
                  <a:srgbClr val="738AC8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4BB1244-4777-48AD-99A2-31916EE36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661500"/>
              </p:ext>
            </p:extLst>
          </p:nvPr>
        </p:nvGraphicFramePr>
        <p:xfrm>
          <a:off x="6619035" y="2450057"/>
          <a:ext cx="5320097" cy="199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056399-66FD-46FB-82DE-1846BE9B6D87}"/>
              </a:ext>
            </a:extLst>
          </p:cNvPr>
          <p:cNvCxnSpPr>
            <a:cxnSpLocks/>
          </p:cNvCxnSpPr>
          <p:nvPr/>
        </p:nvCxnSpPr>
        <p:spPr>
          <a:xfrm flipH="1">
            <a:off x="6096000" y="692696"/>
            <a:ext cx="36004" cy="576064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CF878A22-F312-402B-8321-0E6120BDB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023788"/>
              </p:ext>
            </p:extLst>
          </p:nvPr>
        </p:nvGraphicFramePr>
        <p:xfrm>
          <a:off x="6527865" y="508670"/>
          <a:ext cx="5277897" cy="199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B98698-8208-4363-B3E0-A3B7892D1D80}"/>
              </a:ext>
            </a:extLst>
          </p:cNvPr>
          <p:cNvSpPr txBox="1"/>
          <p:nvPr/>
        </p:nvSpPr>
        <p:spPr>
          <a:xfrm>
            <a:off x="3791744" y="5836622"/>
            <a:ext cx="244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Μέση τιμή:3 μέλη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EA98D761-E45F-4A1E-AC1B-B0E0858EE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561768"/>
              </p:ext>
            </p:extLst>
          </p:nvPr>
        </p:nvGraphicFramePr>
        <p:xfrm>
          <a:off x="6628947" y="4391444"/>
          <a:ext cx="5320097" cy="199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0BAAF-0147-4797-A0A4-C78B80D1518F}"/>
              </a:ext>
            </a:extLst>
          </p:cNvPr>
          <p:cNvCxnSpPr/>
          <p:nvPr/>
        </p:nvCxnSpPr>
        <p:spPr>
          <a:xfrm>
            <a:off x="6260965" y="2492896"/>
            <a:ext cx="581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F62070-94AF-404C-864F-060A477F2926}"/>
              </a:ext>
            </a:extLst>
          </p:cNvPr>
          <p:cNvCxnSpPr/>
          <p:nvPr/>
        </p:nvCxnSpPr>
        <p:spPr>
          <a:xfrm>
            <a:off x="6240016" y="4437112"/>
            <a:ext cx="581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8290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6" grpId="0"/>
      <p:bldGraphic spid="7" grpId="0">
        <p:bldAsOne/>
      </p:bldGraphic>
      <p:bldGraphic spid="9" grpId="0">
        <p:bldAsOne/>
      </p:bldGraphic>
      <p:bldP spid="2" grpId="0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BA2E3-3D75-4311-A2F7-DC8918941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fld id="{DE70D37E-C867-47FE-9F10-9260555C453A}" type="slidenum">
              <a:rPr lang="en-GB" smtClean="0">
                <a:ln w="50800"/>
                <a:solidFill>
                  <a:schemeClr val="bg1">
                    <a:shade val="50000"/>
                  </a:schemeClr>
                </a:solidFill>
              </a:rPr>
              <a:pPr algn="r"/>
              <a:t>9</a:t>
            </a:fld>
            <a:endParaRPr lang="en-GB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53F16B-636E-421C-A4A1-2135F8D11B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64723"/>
              </p:ext>
            </p:extLst>
          </p:nvPr>
        </p:nvGraphicFramePr>
        <p:xfrm>
          <a:off x="695400" y="1124744"/>
          <a:ext cx="1030910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99649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FFFFFF"/>
      </a:lt2>
      <a:accent1>
        <a:srgbClr val="425EA9"/>
      </a:accent1>
      <a:accent2>
        <a:srgbClr val="EB8803"/>
      </a:accent2>
      <a:accent3>
        <a:srgbClr val="C00000"/>
      </a:accent3>
      <a:accent4>
        <a:srgbClr val="7F7F7F"/>
      </a:accent4>
      <a:accent5>
        <a:srgbClr val="738AC8"/>
      </a:accent5>
      <a:accent6>
        <a:srgbClr val="000000"/>
      </a:accent6>
      <a:hlink>
        <a:srgbClr val="EB8803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5">
      <a:dk1>
        <a:sysClr val="windowText" lastClr="000000"/>
      </a:dk1>
      <a:lt1>
        <a:sysClr val="window" lastClr="FFFFFF"/>
      </a:lt1>
      <a:dk2>
        <a:srgbClr val="4E5B6F"/>
      </a:dk2>
      <a:lt2>
        <a:srgbClr val="FFFFFF"/>
      </a:lt2>
      <a:accent1>
        <a:srgbClr val="FFFFFF"/>
      </a:accent1>
      <a:accent2>
        <a:srgbClr val="007DEA"/>
      </a:accent2>
      <a:accent3>
        <a:srgbClr val="002E57"/>
      </a:accent3>
      <a:accent4>
        <a:srgbClr val="FFFFFF"/>
      </a:accent4>
      <a:accent5>
        <a:srgbClr val="738AC8"/>
      </a:accent5>
      <a:accent6>
        <a:srgbClr val="000000"/>
      </a:accent6>
      <a:hlink>
        <a:srgbClr val="EB8803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12899</TotalTime>
  <Words>4029</Words>
  <Application>Microsoft Macintosh PowerPoint</Application>
  <PresentationFormat>Widescreen</PresentationFormat>
  <Paragraphs>1654</Paragraphs>
  <Slides>59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Trebuchet MS</vt:lpstr>
      <vt:lpstr>Wingdings</vt:lpstr>
      <vt:lpstr>Office Theme</vt:lpstr>
      <vt:lpstr>1_Custom Design</vt:lpstr>
      <vt:lpstr>Πανελλαδική Έρευνα Tracking για τον Eμβολιασμό</vt:lpstr>
      <vt:lpstr>Η ταυτότητα της έρευνας</vt:lpstr>
      <vt:lpstr>Περιεχόμενα παρουσίασης</vt:lpstr>
      <vt:lpstr>PowerPoint Presentation</vt:lpstr>
      <vt:lpstr>Δημογραφικά στοιχεία δείγματος (1)</vt:lpstr>
      <vt:lpstr>Δημογραφικά στοιχεία δείγματος (2)</vt:lpstr>
      <vt:lpstr>Τωρινή εργασιακή κατάσταση ‘Ποια είναι η εργασιακή σας κατάσταση αυτή την περίοδο;’ </vt:lpstr>
      <vt:lpstr>Ο μέσος αριθμός μελών του νοικοκυριού φτάνει τα 3 άτομα</vt:lpstr>
      <vt:lpstr>PowerPoint Presentation</vt:lpstr>
      <vt:lpstr>PowerPoint Presentation</vt:lpstr>
      <vt:lpstr>PowerPoint Presentation</vt:lpstr>
      <vt:lpstr>Το κλίμα αισιοδοξίας στη χώρα αυξάνεται συγκριτικά με τον περασμένο Μάρτιο και κινείται πάνω από το 50%</vt:lpstr>
      <vt:lpstr>Η αβεβαιότητα και η ανασφάλεια εξακολουθούν να αποτελούν τα κυρίαρχα συναισθήματα</vt:lpstr>
      <vt:lpstr>Ωστόσο η αισιοδοξία αυξάνεται και ο θυμός μειώνεται  Διαχρονικά στοιχεία</vt:lpstr>
      <vt:lpstr>Συναισθήματα ανά φύλο και ηλικία</vt:lpstr>
      <vt:lpstr>Η πανδημία του κορωνοϊού αποτελεί μια σοβαρή απειλή για το 80% ενώ όσοι πιστεύουν ότι είναι μια απλή ασθένεια σαν όλες τις άλλες αγγίζουν το 17%</vt:lpstr>
      <vt:lpstr>Η άποψη ότι «έρχονται δυσκολότερες μέρες» στην Πανδημία υποχωρεί σημαντικά στο 24% από 36% τον Μάρτιο</vt:lpstr>
      <vt:lpstr>1 στους 2 (50%) πιστεύει ότι η διαχείριση της Πανδημίας είναι μέχρι τώρα σωστή, ενώ 3 στους 4 (74%) ηλικίας 17-24 ετών θεωρούν ότι είναι λάθος</vt:lpstr>
      <vt:lpstr>8 στους 10 φορούν μάσκα πολύ συχνά, ποσοστό που τον Σεπτέμβριο 2020 δεν ξεπερνούσε το 62%</vt:lpstr>
      <vt:lpstr>Συχνότητα χρήσης μάσκας ανά ηλικία</vt:lpstr>
      <vt:lpstr>H απόλυτη πλειοψηφία θεωρεί ότι τα συγκεκριμένα μέτρα συνέβαλαν στην αποτελεσματική αντιμετώπιση της πανδημίας</vt:lpstr>
      <vt:lpstr>Πάνω από 4 στους 10 (43%) πιστεύουν ότι η άρση του lockdown έπρεπε να έχει γίνει ήδη, ποσοστό που αγγίζει το 60% στους 17-24 ετών</vt:lpstr>
      <vt:lpstr>Ωστόσο, όσο παρατείνεται η Πανδημία, τόσο μειώνονται και οι προσδοκίες για ένα σύντομο χρονικό τέλος της</vt:lpstr>
      <vt:lpstr>Σταθερό παραμένει διαχρονικά το ποσοστό όσων θεωρούν πολύ/αρκετά πιθανό να προσβληθούν από κορωνοϊό (52%)</vt:lpstr>
      <vt:lpstr>Μόλις 2 στους 3 (66%) πιστεύουν ότι κινδυνεύουν σοβαρά από τη νόσο, ποσοστό που παραμένει αμετάβλητο συγκριτικά με τον Μάρτιο 21</vt:lpstr>
      <vt:lpstr>PowerPoint Presentation</vt:lpstr>
      <vt:lpstr>PowerPoint Presentation</vt:lpstr>
      <vt:lpstr>Η εμπιστοσύνη στα εμβόλια ακολουθεί ανοδική πορεία με μέση τιμή 3.8 στην πενταβάθμια κλίμακα 1 έως 5 </vt:lpstr>
      <vt:lpstr>Και παρουσιάζει άνοδο σε όλες τις ηλικιακές ομάδες</vt:lpstr>
      <vt:lpstr>Ο προσωπικός γιατρός και ο Φαρμακοποιός παραμένουν οι κρίσιμοι stakeholders</vt:lpstr>
      <vt:lpstr>Διαστασιοποίηση της εμπιστοσύνης (multidimensional analysis)</vt:lpstr>
      <vt:lpstr>PowerPoint Presentation</vt:lpstr>
      <vt:lpstr>86% θεωρούν θετική εξέλιξη για την αντιμετώπιση της πανδημίας την άφιξη των εμβολίων στη χώρα μας</vt:lpstr>
      <vt:lpstr>Αυξάνονται όσοι θεωρούν ότι ο ρυθμός εμβολιασμών είναι ικανοποιητικός ως τώρα στο 52% από 33% τον Μάρτιο</vt:lpstr>
      <vt:lpstr>Σχεδόν 4 στους 10 (39%) ερωτώμενους δηλώνουν ότι έχουν ήδη εμβολιαστεί</vt:lpstr>
      <vt:lpstr>Εμβολιασμένοι ανά φύλο και ηλικία</vt:lpstr>
      <vt:lpstr>Η ικανοποίηση από τη διαδικασία του εμβολιασμού για τους ήδη εμβολιασμένους αγγίζει το 98%</vt:lpstr>
      <vt:lpstr>Σχεδόν 1 στους 2 από όσους έχουν εμβολιαστεί έχουν ολοκληρώσει τον εμβολιασμό</vt:lpstr>
      <vt:lpstr>Πάνω από 5 στους 10 από όλους όσοι εμβολιάστηκαν δεν είχαν καμία παρενέργεια ενώ 4 στους 10 είχαν ελαφρές</vt:lpstr>
      <vt:lpstr>2 στους 3 (66%) από όσους έχουν εμβολιαστεί αισθάνονται καλύτερα ψυχολογικά, ποσοστό που αγγίζει το 76% στους συνταξιούχους και 65+ ετών</vt:lpstr>
      <vt:lpstr>Πτώση εμφανίζει το ποσοστό όσων δεν έχουν οριστικοποιήσει την πρόθεση τους ως προς τον εμβολιασμό αλλά και όσων δηλώνουν ότι σίγουρα/μάλλον δεν θα εμβολιαστούν. </vt:lpstr>
      <vt:lpstr>PowerPoint Presentation</vt:lpstr>
      <vt:lpstr>Πρόθεση εμβολιασμού κατά του κορωνοϊού  ανά φύλο και ηλικία</vt:lpstr>
      <vt:lpstr>Πρόθεση εμβολιασμού κατά του κορωνοϊού  ανά περιοχή και αστικότητα</vt:lpstr>
      <vt:lpstr>Πρόθεση εμβολιασμού κατά του κορωνοϊού  ανά εκπαιδευτικό επίπεδο και κοινωνική τάξη</vt:lpstr>
      <vt:lpstr>Πρόθεση εμβολιασμού κατά του κορωνοϊού  ανά θέση στην απασχόληση</vt:lpstr>
      <vt:lpstr>Πρόθεση εμβολιασμού κατά του κορωνοϊού  ανά αριθμός μελών νοικοκυριού</vt:lpstr>
      <vt:lpstr>Εμπιστοσύνη στα εμβόλια ανά πρόθεση εμβολιασμού-μέσες τιμές</vt:lpstr>
      <vt:lpstr>Περίπου το 15% του πληθυσμού που δεν έχει εμβολιαστεί θα επιθυμούσε να εμβολιαστεί άμεσα</vt:lpstr>
      <vt:lpstr>Επιθυμητό χρονικό σημείο εμβολιασμού</vt:lpstr>
      <vt:lpstr>Επιθυμητό χρονικό σημείο εμβολιασμού</vt:lpstr>
      <vt:lpstr>To Pfizer βρίσκεται στην κορυφή της προτίμησης όσων θα έκαναν σίγουρα/μάλλον σίγουρα εμβόλιο</vt:lpstr>
      <vt:lpstr>Οι λεγόμενοι «αντιεμβολιαστές» συνεχίζουν υποχωρούν και δεν αποτελούν σημαντικό επιδημιολογικό μέγεθος </vt:lpstr>
      <vt:lpstr>Λόγοι μη πρόθεσης εμβολιασμού </vt:lpstr>
      <vt:lpstr>Λόγοι μη πρόθεσης εμβολιασμού </vt:lpstr>
      <vt:lpstr>6 στους 10 γονείς ανήλικων παιδιών δε θα συμφωνούσαν να εμβολιαστούν αν υπήρχε η δυνατότητα</vt:lpstr>
      <vt:lpstr>Αυξάνεται το ποσοστό όσων είναι υπέρ της έκδοσης πιστοποιητικού εμβολιασμού από το 55% στο 66%</vt:lpstr>
      <vt:lpstr>Η αντιλαμβανόμενη διαχρονική αξία των εμβολίων στην ανθρώπινη ζωή παραμένει σταθερά σε υψηλά επίπεδα </vt:lpstr>
      <vt:lpstr>Πανελλαδική Έρευνα Tracking για τον Eμβολιασμό</vt:lpstr>
    </vt:vector>
  </TitlesOfParts>
  <Company>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 Ktenas</dc:creator>
  <cp:lastModifiedBy>Thodoris Georgakopoulos</cp:lastModifiedBy>
  <cp:revision>927</cp:revision>
  <dcterms:created xsi:type="dcterms:W3CDTF">2011-12-09T09:36:13Z</dcterms:created>
  <dcterms:modified xsi:type="dcterms:W3CDTF">2021-05-26T15:36:11Z</dcterms:modified>
</cp:coreProperties>
</file>