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84" r:id="rId4"/>
  </p:sldMasterIdLst>
  <p:notesMasterIdLst>
    <p:notesMasterId r:id="rId48"/>
  </p:notesMasterIdLst>
  <p:handoutMasterIdLst>
    <p:handoutMasterId r:id="rId49"/>
  </p:handoutMasterIdLst>
  <p:sldIdLst>
    <p:sldId id="490" r:id="rId5"/>
    <p:sldId id="294" r:id="rId6"/>
    <p:sldId id="275" r:id="rId7"/>
    <p:sldId id="493" r:id="rId8"/>
    <p:sldId id="374" r:id="rId9"/>
    <p:sldId id="353" r:id="rId10"/>
    <p:sldId id="327" r:id="rId11"/>
    <p:sldId id="330" r:id="rId12"/>
    <p:sldId id="409" r:id="rId13"/>
    <p:sldId id="508" r:id="rId14"/>
    <p:sldId id="515" r:id="rId15"/>
    <p:sldId id="507" r:id="rId16"/>
    <p:sldId id="483" r:id="rId17"/>
    <p:sldId id="504" r:id="rId18"/>
    <p:sldId id="494" r:id="rId19"/>
    <p:sldId id="430" r:id="rId20"/>
    <p:sldId id="516" r:id="rId21"/>
    <p:sldId id="517" r:id="rId22"/>
    <p:sldId id="434" r:id="rId23"/>
    <p:sldId id="435" r:id="rId24"/>
    <p:sldId id="438" r:id="rId25"/>
    <p:sldId id="495" r:id="rId26"/>
    <p:sldId id="439" r:id="rId27"/>
    <p:sldId id="440" r:id="rId28"/>
    <p:sldId id="442" r:id="rId29"/>
    <p:sldId id="460" r:id="rId30"/>
    <p:sldId id="526" r:id="rId31"/>
    <p:sldId id="523" r:id="rId32"/>
    <p:sldId id="527" r:id="rId33"/>
    <p:sldId id="524" r:id="rId34"/>
    <p:sldId id="525" r:id="rId35"/>
    <p:sldId id="528" r:id="rId36"/>
    <p:sldId id="501" r:id="rId37"/>
    <p:sldId id="497" r:id="rId38"/>
    <p:sldId id="506" r:id="rId39"/>
    <p:sldId id="512" r:id="rId40"/>
    <p:sldId id="521" r:id="rId41"/>
    <p:sldId id="520" r:id="rId42"/>
    <p:sldId id="514" r:id="rId43"/>
    <p:sldId id="509" r:id="rId44"/>
    <p:sldId id="522" r:id="rId45"/>
    <p:sldId id="510" r:id="rId46"/>
    <p:sldId id="491" r:id="rId47"/>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04904A-5B71-859E-1933-A5D0C5C968BE}" name="Euaggelia Valavanioti" initials="EV" userId="Euaggelia Valavanioti"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uaggelia Valavanioti" initials="EV" lastIdx="1" clrIdx="0">
    <p:extLst>
      <p:ext uri="{19B8F6BF-5375-455C-9EA6-DF929625EA0E}">
        <p15:presenceInfo xmlns:p15="http://schemas.microsoft.com/office/powerpoint/2012/main" userId="S::valavanioti@iobe.gr::461f2f95-9ff4-47ac-9fa1-ca36754ea8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3399"/>
    <a:srgbClr val="C3C3C3"/>
    <a:srgbClr val="337D45"/>
    <a:srgbClr val="385D8A"/>
    <a:srgbClr val="CC0000"/>
    <a:srgbClr val="006699"/>
    <a:srgbClr val="0099CC"/>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Φωτεινό στυλ 3 - Έμφαση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72" autoAdjust="0"/>
    <p:restoredTop sz="96374" autoAdjust="0"/>
  </p:normalViewPr>
  <p:slideViewPr>
    <p:cSldViewPr>
      <p:cViewPr varScale="1">
        <p:scale>
          <a:sx n="112" d="100"/>
          <a:sy n="112" d="100"/>
        </p:scale>
        <p:origin x="1350" y="102"/>
      </p:cViewPr>
      <p:guideLst>
        <p:guide orient="horz" pos="2160"/>
        <p:guide pos="2880"/>
      </p:guideLst>
    </p:cSldViewPr>
  </p:slideViewPr>
  <p:outlineViewPr>
    <p:cViewPr>
      <p:scale>
        <a:sx n="33" d="100"/>
        <a:sy n="33" d="100"/>
      </p:scale>
      <p:origin x="240" y="14580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oleObject" Target="https://iobe2020-my.sharepoint.com/personal/stavraki_iobe_gr/Documents/GEM%202020/NES%20chapter/NES_2020.xlsx" TargetMode="External"/><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1" Type="http://schemas.openxmlformats.org/officeDocument/2006/relationships/oleObject" Target="https://iobe2020-my.sharepoint.com/personal/stavraki_iobe_gr/Documents/GEM%202020/NES%20chapter/NES_2020.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s://iobe2020-my.sharepoint.com/personal/stavraki_iobe_gr/Documents/GEM%202020/NES%20chapter/NES_2020.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ttps://iobe2020-my.sharepoint.com/personal/stavraki_iobe_gr/Documents/GEM%202020/NES%20chapter/NES_2020.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https://iobe2020-my.sharepoint.com/personal/valavanioti_iobe_gr/Documents/GEM%202020-2021/figures_tables_gen_report_2020-202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https://iobe2020-my.sharepoint.com/personal/valavanioti_iobe_gr/Documents/GEM%202020-2021/figures_tables_gen_report_2020-2021.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https://iobe2020-my.sharepoint.com/personal/valavanioti_iobe_gr/Documents/GEM%202020-2021/figures_tables_gen_report_2020-2021.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valavanioti\AppData\Local\Microsoft\Windows\INetCache\Content.Outlook\1C6184WK\Chapter%203%20Figure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valavanioti\AppData\Local\Microsoft\Windows\INetCache\Content.Outlook\1C6184WK\Chapter%203%20Figur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iobe2020-my.sharepoint.com/personal/stavraki_iobe_gr/Documents/GEM%202020/NES%20chapter/NES_202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iobe2020-my.sharepoint.com/personal/stavraki_iobe_gr/Documents/GEM%202020/NES%20chapter/NES_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APS!$H$103</c:f>
              <c:strCache>
                <c:ptCount val="1"/>
                <c:pt idx="0">
                  <c:v>Καμμία θέση απασχόλησης</c:v>
                </c:pt>
              </c:strCache>
            </c:strRef>
          </c:tx>
          <c:spPr>
            <a:solidFill>
              <a:schemeClr val="tx2">
                <a:lumMod val="60000"/>
                <a:lumOff val="40000"/>
              </a:schemeClr>
            </a:solidFill>
            <a:ln>
              <a:noFill/>
            </a:ln>
            <a:effectLst/>
          </c:spPr>
          <c:invertIfNegative val="0"/>
          <c:dLbls>
            <c:spPr>
              <a:solidFill>
                <a:schemeClr val="tx2">
                  <a:lumMod val="60000"/>
                  <a:lumOff val="40000"/>
                </a:schemeClr>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APS!$I$102:$W$102</c:f>
              <c:strCach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strCache>
            </c:strRef>
          </c:cat>
          <c:val>
            <c:numRef>
              <c:f>APS!$I$103:$W$103</c:f>
              <c:numCache>
                <c:formatCode>0.0%</c:formatCode>
                <c:ptCount val="15"/>
                <c:pt idx="0">
                  <c:v>0.28600000000000003</c:v>
                </c:pt>
                <c:pt idx="1">
                  <c:v>0.3670000000000001</c:v>
                </c:pt>
                <c:pt idx="2">
                  <c:v>0.47400000000000003</c:v>
                </c:pt>
                <c:pt idx="3">
                  <c:v>0.15200000000000002</c:v>
                </c:pt>
                <c:pt idx="4">
                  <c:v>0.17600000000000002</c:v>
                </c:pt>
                <c:pt idx="5">
                  <c:v>0.23500000000000001</c:v>
                </c:pt>
                <c:pt idx="6">
                  <c:v>0.37800000000000006</c:v>
                </c:pt>
                <c:pt idx="7">
                  <c:v>0.41800000000000004</c:v>
                </c:pt>
                <c:pt idx="8">
                  <c:v>0.31400000000000006</c:v>
                </c:pt>
                <c:pt idx="9">
                  <c:v>0.33000000000000007</c:v>
                </c:pt>
                <c:pt idx="10">
                  <c:v>0.31300000000000006</c:v>
                </c:pt>
                <c:pt idx="11">
                  <c:v>0.18900000000000003</c:v>
                </c:pt>
                <c:pt idx="12">
                  <c:v>0.23400000000000001</c:v>
                </c:pt>
                <c:pt idx="13">
                  <c:v>0.14900000000000002</c:v>
                </c:pt>
                <c:pt idx="14">
                  <c:v>0.33300000000000007</c:v>
                </c:pt>
              </c:numCache>
            </c:numRef>
          </c:val>
          <c:extLst xmlns:c16r2="http://schemas.microsoft.com/office/drawing/2015/06/chart">
            <c:ext xmlns:c16="http://schemas.microsoft.com/office/drawing/2014/chart" uri="{C3380CC4-5D6E-409C-BE32-E72D297353CC}">
              <c16:uniqueId val="{00000000-93F8-457A-839C-6E870E535219}"/>
            </c:ext>
          </c:extLst>
        </c:ser>
        <c:ser>
          <c:idx val="1"/>
          <c:order val="1"/>
          <c:tx>
            <c:strRef>
              <c:f>APS!$H$104</c:f>
              <c:strCache>
                <c:ptCount val="1"/>
                <c:pt idx="0">
                  <c:v>1-5 θέσεις απασχόλησης</c:v>
                </c:pt>
              </c:strCache>
            </c:strRef>
          </c:tx>
          <c:spPr>
            <a:solidFill>
              <a:schemeClr val="accent4">
                <a:lumMod val="60000"/>
                <a:lumOff val="40000"/>
              </a:schemeClr>
            </a:solidFill>
            <a:ln>
              <a:noFill/>
            </a:ln>
            <a:effectLst/>
          </c:spPr>
          <c:invertIfNegative val="0"/>
          <c:dLbls>
            <c:spPr>
              <a:solidFill>
                <a:schemeClr val="accent4">
                  <a:lumMod val="40000"/>
                  <a:lumOff val="60000"/>
                </a:schemeClr>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APS!$I$102:$W$102</c:f>
              <c:strCach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strCache>
            </c:strRef>
          </c:cat>
          <c:val>
            <c:numRef>
              <c:f>APS!$I$104:$W$104</c:f>
              <c:numCache>
                <c:formatCode>0.0%</c:formatCode>
                <c:ptCount val="15"/>
                <c:pt idx="0">
                  <c:v>0.65300000000000014</c:v>
                </c:pt>
                <c:pt idx="1">
                  <c:v>0.53300000000000003</c:v>
                </c:pt>
                <c:pt idx="2">
                  <c:v>0.4</c:v>
                </c:pt>
                <c:pt idx="3">
                  <c:v>0.69599999999999995</c:v>
                </c:pt>
                <c:pt idx="4">
                  <c:v>0.71600000000000008</c:v>
                </c:pt>
                <c:pt idx="5">
                  <c:v>0.60200000000000009</c:v>
                </c:pt>
                <c:pt idx="6">
                  <c:v>0.4860000000000001</c:v>
                </c:pt>
                <c:pt idx="7">
                  <c:v>0.53200000000000003</c:v>
                </c:pt>
                <c:pt idx="8">
                  <c:v>0.61900000000000011</c:v>
                </c:pt>
                <c:pt idx="9">
                  <c:v>0.62800000000000011</c:v>
                </c:pt>
                <c:pt idx="10">
                  <c:v>0.6130000000000001</c:v>
                </c:pt>
                <c:pt idx="11">
                  <c:v>0.69399999999999995</c:v>
                </c:pt>
                <c:pt idx="12">
                  <c:v>0.67500000000000016</c:v>
                </c:pt>
                <c:pt idx="13">
                  <c:v>0.7430000000000001</c:v>
                </c:pt>
                <c:pt idx="14">
                  <c:v>0.56599999999999995</c:v>
                </c:pt>
              </c:numCache>
            </c:numRef>
          </c:val>
          <c:extLst xmlns:c16r2="http://schemas.microsoft.com/office/drawing/2015/06/chart">
            <c:ext xmlns:c16="http://schemas.microsoft.com/office/drawing/2014/chart" uri="{C3380CC4-5D6E-409C-BE32-E72D297353CC}">
              <c16:uniqueId val="{00000001-93F8-457A-839C-6E870E535219}"/>
            </c:ext>
          </c:extLst>
        </c:ser>
        <c:ser>
          <c:idx val="2"/>
          <c:order val="2"/>
          <c:tx>
            <c:strRef>
              <c:f>APS!$H$105</c:f>
              <c:strCache>
                <c:ptCount val="1"/>
                <c:pt idx="0">
                  <c:v>6-19 θέσεις απασχόλησης</c:v>
                </c:pt>
              </c:strCache>
            </c:strRef>
          </c:tx>
          <c:spPr>
            <a:solidFill>
              <a:schemeClr val="accent5"/>
            </a:solidFill>
            <a:ln>
              <a:noFill/>
            </a:ln>
            <a:effectLst/>
          </c:spPr>
          <c:invertIfNegative val="0"/>
          <c:dLbls>
            <c:dLbl>
              <c:idx val="13"/>
              <c:layout>
                <c:manualLayout>
                  <c:x val="2.0325203252032522E-3"/>
                  <c:y val="3.71516907107121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3F8-457A-839C-6E870E535219}"/>
                </c:ext>
                <c:ext xmlns:c15="http://schemas.microsoft.com/office/drawing/2012/chart" uri="{CE6537A1-D6FC-4f65-9D91-7224C49458BB}"/>
              </c:extLst>
            </c:dLbl>
            <c:dLbl>
              <c:idx val="14"/>
              <c:layout>
                <c:manualLayout>
                  <c:x val="0"/>
                  <c:y val="1.641025110914562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3F8-457A-839C-6E870E535219}"/>
                </c:ext>
                <c:ext xmlns:c15="http://schemas.microsoft.com/office/drawing/2012/chart" uri="{CE6537A1-D6FC-4f65-9D91-7224C49458BB}"/>
              </c:extLst>
            </c:dLbl>
            <c:spPr>
              <a:solidFill>
                <a:schemeClr val="accent5">
                  <a:lumMod val="60000"/>
                  <a:lumOff val="40000"/>
                </a:schemeClr>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APS!$I$102:$W$102</c:f>
              <c:strCach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strCache>
            </c:strRef>
          </c:cat>
          <c:val>
            <c:numRef>
              <c:f>APS!$I$105:$W$105</c:f>
              <c:numCache>
                <c:formatCode>0.0%</c:formatCode>
                <c:ptCount val="15"/>
                <c:pt idx="0">
                  <c:v>6.1000000000000006E-2</c:v>
                </c:pt>
                <c:pt idx="1">
                  <c:v>0.1</c:v>
                </c:pt>
                <c:pt idx="2">
                  <c:v>0.126</c:v>
                </c:pt>
                <c:pt idx="3">
                  <c:v>0.15200000000000002</c:v>
                </c:pt>
                <c:pt idx="4">
                  <c:v>0.10800000000000001</c:v>
                </c:pt>
                <c:pt idx="5">
                  <c:v>0.16300000000000001</c:v>
                </c:pt>
                <c:pt idx="6">
                  <c:v>0.13500000000000001</c:v>
                </c:pt>
                <c:pt idx="7">
                  <c:v>5.1000000000000004E-2</c:v>
                </c:pt>
                <c:pt idx="8">
                  <c:v>6.7000000000000004E-2</c:v>
                </c:pt>
                <c:pt idx="9">
                  <c:v>4.3000000000000003E-2</c:v>
                </c:pt>
                <c:pt idx="10">
                  <c:v>7.5000000000000011E-2</c:v>
                </c:pt>
                <c:pt idx="11">
                  <c:v>0.11700000000000002</c:v>
                </c:pt>
                <c:pt idx="12">
                  <c:v>9.1000000000000025E-2</c:v>
                </c:pt>
                <c:pt idx="13">
                  <c:v>5.8000000000000003E-2</c:v>
                </c:pt>
                <c:pt idx="14">
                  <c:v>9.3000000000000041E-2</c:v>
                </c:pt>
              </c:numCache>
            </c:numRef>
          </c:val>
          <c:extLst xmlns:c16r2="http://schemas.microsoft.com/office/drawing/2015/06/chart">
            <c:ext xmlns:c16="http://schemas.microsoft.com/office/drawing/2014/chart" uri="{C3380CC4-5D6E-409C-BE32-E72D297353CC}">
              <c16:uniqueId val="{00000004-93F8-457A-839C-6E870E535219}"/>
            </c:ext>
          </c:extLst>
        </c:ser>
        <c:ser>
          <c:idx val="3"/>
          <c:order val="3"/>
          <c:tx>
            <c:strRef>
              <c:f>APS!$H$106</c:f>
              <c:strCache>
                <c:ptCount val="1"/>
                <c:pt idx="0">
                  <c:v>20+ θέσεις</c:v>
                </c:pt>
              </c:strCache>
            </c:strRef>
          </c:tx>
          <c:spPr>
            <a:solidFill>
              <a:schemeClr val="accent4"/>
            </a:solidFill>
            <a:ln>
              <a:noFill/>
            </a:ln>
            <a:effectLst/>
          </c:spPr>
          <c:invertIfNegative val="0"/>
          <c:dPt>
            <c:idx val="13"/>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6-93F8-457A-839C-6E870E535219}"/>
              </c:ext>
            </c:extLst>
          </c:dPt>
          <c:dLbls>
            <c:dLbl>
              <c:idx val="13"/>
              <c:tx>
                <c:rich>
                  <a:bodyPr/>
                  <a:lstStyle/>
                  <a:p>
                    <a:r>
                      <a:rPr lang="en-US"/>
                      <a:t>5,0%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3F8-457A-839C-6E870E535219}"/>
                </c:ext>
                <c:ext xmlns:c15="http://schemas.microsoft.com/office/drawing/2012/chart" uri="{CE6537A1-D6FC-4f65-9D91-7224C49458BB}"/>
              </c:extLst>
            </c:dLbl>
            <c:dLbl>
              <c:idx val="14"/>
              <c:tx>
                <c:rich>
                  <a:bodyPr/>
                  <a:lstStyle/>
                  <a:p>
                    <a:r>
                      <a:rPr lang="en-US"/>
                      <a:t>0,7%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3F8-457A-839C-6E870E535219}"/>
                </c:ext>
                <c:ext xmlns:c15="http://schemas.microsoft.com/office/drawing/2012/chart" uri="{CE6537A1-D6FC-4f65-9D91-7224C49458BB}"/>
              </c:extLst>
            </c:dLbl>
            <c:spPr>
              <a:solidFill>
                <a:schemeClr val="accent5">
                  <a:lumMod val="60000"/>
                  <a:lumOff val="40000"/>
                </a:schemeClr>
              </a:solidFill>
              <a:ln>
                <a:solidFill>
                  <a:schemeClr val="accent5">
                    <a:lumMod val="75000"/>
                  </a:schemeClr>
                </a:solid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APS!$I$102:$W$102</c:f>
              <c:strCach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strCache>
            </c:strRef>
          </c:cat>
          <c:val>
            <c:numRef>
              <c:f>APS!$I$106:$W$106</c:f>
              <c:numCache>
                <c:formatCode>General</c:formatCode>
                <c:ptCount val="15"/>
                <c:pt idx="13" formatCode="0.0%">
                  <c:v>0.05</c:v>
                </c:pt>
                <c:pt idx="14" formatCode="0.0%">
                  <c:v>7.000000000000001E-3</c:v>
                </c:pt>
              </c:numCache>
            </c:numRef>
          </c:val>
          <c:extLst xmlns:c16r2="http://schemas.microsoft.com/office/drawing/2015/06/chart">
            <c:ext xmlns:c16="http://schemas.microsoft.com/office/drawing/2014/chart" uri="{C3380CC4-5D6E-409C-BE32-E72D297353CC}">
              <c16:uniqueId val="{00000008-93F8-457A-839C-6E870E535219}"/>
            </c:ext>
          </c:extLst>
        </c:ser>
        <c:dLbls>
          <c:showLegendKey val="0"/>
          <c:showVal val="0"/>
          <c:showCatName val="0"/>
          <c:showSerName val="0"/>
          <c:showPercent val="0"/>
          <c:showBubbleSize val="0"/>
        </c:dLbls>
        <c:gapWidth val="150"/>
        <c:overlap val="100"/>
        <c:axId val="-1160200912"/>
        <c:axId val="-1160194928"/>
      </c:barChart>
      <c:catAx>
        <c:axId val="-116020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160194928"/>
        <c:crosses val="autoZero"/>
        <c:auto val="1"/>
        <c:lblAlgn val="ctr"/>
        <c:lblOffset val="100"/>
        <c:noMultiLvlLbl val="0"/>
      </c:catAx>
      <c:valAx>
        <c:axId val="-11601949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0200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804066471965574E-2"/>
          <c:y val="3.841378826770863E-2"/>
          <c:w val="0.89073807356930823"/>
          <c:h val="0.75612028987699054"/>
        </c:manualLayout>
      </c:layout>
      <c:barChart>
        <c:barDir val="col"/>
        <c:grouping val="clustered"/>
        <c:varyColors val="0"/>
        <c:ser>
          <c:idx val="0"/>
          <c:order val="0"/>
          <c:tx>
            <c:strRef>
              <c:f>NECI!$D$3</c:f>
              <c:strCache>
                <c:ptCount val="1"/>
                <c:pt idx="0">
                  <c:v>NECI20_MEAN10</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NECI!$C$4:$C$24</c:f>
              <c:strCache>
                <c:ptCount val="21"/>
                <c:pt idx="0">
                  <c:v>Κροατία</c:v>
                </c:pt>
                <c:pt idx="1">
                  <c:v>Ρωσία</c:v>
                </c:pt>
                <c:pt idx="2">
                  <c:v>Ιταλία</c:v>
                </c:pt>
                <c:pt idx="3">
                  <c:v>Σλοβακία</c:v>
                </c:pt>
                <c:pt idx="4">
                  <c:v>Πολωνία</c:v>
                </c:pt>
                <c:pt idx="5">
                  <c:v>Αίγυπτος</c:v>
                </c:pt>
                <c:pt idx="6">
                  <c:v>Ελλάδα</c:v>
                </c:pt>
                <c:pt idx="7">
                  <c:v>Σουηδία</c:v>
                </c:pt>
                <c:pt idx="8">
                  <c:v>Κύπρος</c:v>
                </c:pt>
                <c:pt idx="9">
                  <c:v>Λετονία</c:v>
                </c:pt>
                <c:pt idx="10">
                  <c:v>Σλοβενία</c:v>
                </c:pt>
                <c:pt idx="11">
                  <c:v>Ισπανία</c:v>
                </c:pt>
                <c:pt idx="12">
                  <c:v>Αυστρία</c:v>
                </c:pt>
                <c:pt idx="13">
                  <c:v>Γερμανία</c:v>
                </c:pt>
                <c:pt idx="14">
                  <c:v>Ην. Βασίλειο</c:v>
                </c:pt>
                <c:pt idx="15">
                  <c:v>Λουξεμβούργο</c:v>
                </c:pt>
                <c:pt idx="16">
                  <c:v>Η.Π.Α</c:v>
                </c:pt>
                <c:pt idx="17">
                  <c:v>Ισραήλ</c:v>
                </c:pt>
                <c:pt idx="18">
                  <c:v>Ελβετία</c:v>
                </c:pt>
                <c:pt idx="19">
                  <c:v>Νορβηγία</c:v>
                </c:pt>
                <c:pt idx="20">
                  <c:v>Ολλανδία</c:v>
                </c:pt>
              </c:strCache>
            </c:strRef>
          </c:cat>
          <c:val>
            <c:numRef>
              <c:f>NECI!$D$4:$D$24</c:f>
              <c:numCache>
                <c:formatCode>General</c:formatCode>
                <c:ptCount val="21"/>
                <c:pt idx="0">
                  <c:v>3.7</c:v>
                </c:pt>
                <c:pt idx="1">
                  <c:v>3.8</c:v>
                </c:pt>
                <c:pt idx="2">
                  <c:v>4.0999999999999996</c:v>
                </c:pt>
                <c:pt idx="3">
                  <c:v>4.0999999999999996</c:v>
                </c:pt>
                <c:pt idx="4">
                  <c:v>4.2</c:v>
                </c:pt>
                <c:pt idx="5">
                  <c:v>4.3</c:v>
                </c:pt>
                <c:pt idx="6">
                  <c:v>4.3</c:v>
                </c:pt>
                <c:pt idx="7">
                  <c:v>4.5</c:v>
                </c:pt>
                <c:pt idx="8">
                  <c:v>4.5</c:v>
                </c:pt>
                <c:pt idx="9">
                  <c:v>4.5999999999999996</c:v>
                </c:pt>
                <c:pt idx="10">
                  <c:v>4.5999999999999996</c:v>
                </c:pt>
                <c:pt idx="11">
                  <c:v>4.7</c:v>
                </c:pt>
                <c:pt idx="12">
                  <c:v>4.8</c:v>
                </c:pt>
                <c:pt idx="13">
                  <c:v>4.9000000000000004</c:v>
                </c:pt>
                <c:pt idx="14">
                  <c:v>5</c:v>
                </c:pt>
                <c:pt idx="15">
                  <c:v>5</c:v>
                </c:pt>
                <c:pt idx="16">
                  <c:v>5.2</c:v>
                </c:pt>
                <c:pt idx="17">
                  <c:v>5.3</c:v>
                </c:pt>
                <c:pt idx="18">
                  <c:v>5.4</c:v>
                </c:pt>
                <c:pt idx="19">
                  <c:v>5.7</c:v>
                </c:pt>
                <c:pt idx="20">
                  <c:v>6.3</c:v>
                </c:pt>
              </c:numCache>
            </c:numRef>
          </c:val>
          <c:extLst xmlns:c16r2="http://schemas.microsoft.com/office/drawing/2015/06/chart">
            <c:ext xmlns:c16="http://schemas.microsoft.com/office/drawing/2014/chart" uri="{C3380CC4-5D6E-409C-BE32-E72D297353CC}">
              <c16:uniqueId val="{00000004-CDDE-407C-B62E-76AE0F6F78CA}"/>
            </c:ext>
          </c:extLst>
        </c:ser>
        <c:dLbls>
          <c:showLegendKey val="0"/>
          <c:showVal val="1"/>
          <c:showCatName val="0"/>
          <c:showSerName val="0"/>
          <c:showPercent val="0"/>
          <c:showBubbleSize val="0"/>
        </c:dLbls>
        <c:gapWidth val="267"/>
        <c:overlap val="-43"/>
        <c:axId val="-1121418624"/>
        <c:axId val="-1121415360"/>
      </c:barChart>
      <c:catAx>
        <c:axId val="-1121418624"/>
        <c:scaling>
          <c:orientation val="maxMin"/>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121415360"/>
        <c:crosses val="autoZero"/>
        <c:auto val="1"/>
        <c:lblAlgn val="ctr"/>
        <c:lblOffset val="100"/>
        <c:noMultiLvlLbl val="0"/>
      </c:catAx>
      <c:valAx>
        <c:axId val="-1121415360"/>
        <c:scaling>
          <c:orientation val="minMax"/>
          <c:max val="10"/>
          <c:min val="1"/>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121418624"/>
        <c:crosses val="max"/>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c:spPr>
          <c:invertIfNegative val="0"/>
          <c:dPt>
            <c:idx val="10"/>
            <c:invertIfNegative val="0"/>
            <c:bubble3D val="0"/>
            <c:spPr>
              <a:pattFill prst="dkUpDiag">
                <a:fgClr>
                  <a:schemeClr val="accent1"/>
                </a:fgClr>
                <a:bgClr>
                  <a:schemeClr val="bg1"/>
                </a:bgClr>
              </a:pattFill>
              <a:ln>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2-28EC-458C-A4A8-6453CA0C9EDD}"/>
              </c:ext>
            </c:extLst>
          </c:dPt>
          <c:dLbls>
            <c:dLbl>
              <c:idx val="1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CoViD!$F$2:$F$23</c:f>
              <c:strCache>
                <c:ptCount val="22"/>
                <c:pt idx="0">
                  <c:v>Ρωσία</c:v>
                </c:pt>
                <c:pt idx="1">
                  <c:v>Ισπανία</c:v>
                </c:pt>
                <c:pt idx="2">
                  <c:v>Σλοβακία</c:v>
                </c:pt>
                <c:pt idx="3">
                  <c:v>Ιταλία</c:v>
                </c:pt>
                <c:pt idx="4">
                  <c:v>Λουξεμβούργο</c:v>
                </c:pt>
                <c:pt idx="5">
                  <c:v>Λετονία</c:v>
                </c:pt>
                <c:pt idx="6">
                  <c:v>Αίγυπτος</c:v>
                </c:pt>
                <c:pt idx="7">
                  <c:v>Κροατία</c:v>
                </c:pt>
                <c:pt idx="8">
                  <c:v>Σουηδία</c:v>
                </c:pt>
                <c:pt idx="9">
                  <c:v>Αυστρία</c:v>
                </c:pt>
                <c:pt idx="10">
                  <c:v>Ελλάδα</c:v>
                </c:pt>
                <c:pt idx="11">
                  <c:v>Ευρώπη &amp; Β. Αμερική</c:v>
                </c:pt>
                <c:pt idx="12">
                  <c:v>Ελβετία</c:v>
                </c:pt>
                <c:pt idx="13">
                  <c:v>Πολωνία</c:v>
                </c:pt>
                <c:pt idx="14">
                  <c:v>Γερμανία</c:v>
                </c:pt>
                <c:pt idx="15">
                  <c:v>Ισραήλ</c:v>
                </c:pt>
                <c:pt idx="16">
                  <c:v>Νορβηγία</c:v>
                </c:pt>
                <c:pt idx="17">
                  <c:v>Σλοβενία</c:v>
                </c:pt>
                <c:pt idx="18">
                  <c:v>Κύπρος</c:v>
                </c:pt>
                <c:pt idx="19">
                  <c:v>Ολλανδία</c:v>
                </c:pt>
                <c:pt idx="20">
                  <c:v>Η.Π.Α</c:v>
                </c:pt>
                <c:pt idx="21">
                  <c:v>Ην. Βασίλειο</c:v>
                </c:pt>
              </c:strCache>
            </c:strRef>
          </c:cat>
          <c:val>
            <c:numRef>
              <c:f>CoViD!$I$2:$I$23</c:f>
              <c:numCache>
                <c:formatCode>0.00</c:formatCode>
                <c:ptCount val="22"/>
                <c:pt idx="0">
                  <c:v>6.464999999999999</c:v>
                </c:pt>
                <c:pt idx="1">
                  <c:v>6.5549999999999988</c:v>
                </c:pt>
                <c:pt idx="2">
                  <c:v>6.7249999999999988</c:v>
                </c:pt>
                <c:pt idx="3">
                  <c:v>7.0749999999999984</c:v>
                </c:pt>
                <c:pt idx="4">
                  <c:v>7.085</c:v>
                </c:pt>
                <c:pt idx="5">
                  <c:v>7.085</c:v>
                </c:pt>
                <c:pt idx="6">
                  <c:v>7.13</c:v>
                </c:pt>
                <c:pt idx="7">
                  <c:v>7.1349999999999989</c:v>
                </c:pt>
                <c:pt idx="8">
                  <c:v>7.1549999999999976</c:v>
                </c:pt>
                <c:pt idx="9">
                  <c:v>7.1750000000000007</c:v>
                </c:pt>
                <c:pt idx="10">
                  <c:v>7.3049999999999988</c:v>
                </c:pt>
                <c:pt idx="11">
                  <c:v>7.3049999999999988</c:v>
                </c:pt>
                <c:pt idx="12">
                  <c:v>7.3599999999999994</c:v>
                </c:pt>
                <c:pt idx="13">
                  <c:v>7.4350000000000014</c:v>
                </c:pt>
                <c:pt idx="14">
                  <c:v>7.5050000000000008</c:v>
                </c:pt>
                <c:pt idx="15">
                  <c:v>7.5350000000000001</c:v>
                </c:pt>
                <c:pt idx="16">
                  <c:v>7.59</c:v>
                </c:pt>
                <c:pt idx="17">
                  <c:v>7.6049999999999995</c:v>
                </c:pt>
                <c:pt idx="18">
                  <c:v>7.6599999999999993</c:v>
                </c:pt>
                <c:pt idx="19">
                  <c:v>7.68</c:v>
                </c:pt>
                <c:pt idx="20">
                  <c:v>7.9700000000000006</c:v>
                </c:pt>
                <c:pt idx="21">
                  <c:v>8.2449999999999992</c:v>
                </c:pt>
              </c:numCache>
            </c:numRef>
          </c:val>
          <c:extLst xmlns:c16r2="http://schemas.microsoft.com/office/drawing/2015/06/chart">
            <c:ext xmlns:c16="http://schemas.microsoft.com/office/drawing/2014/chart" uri="{C3380CC4-5D6E-409C-BE32-E72D297353CC}">
              <c16:uniqueId val="{00000006-28EC-458C-A4A8-6453CA0C9EDD}"/>
            </c:ext>
          </c:extLst>
        </c:ser>
        <c:dLbls>
          <c:showLegendKey val="0"/>
          <c:showVal val="1"/>
          <c:showCatName val="0"/>
          <c:showSerName val="0"/>
          <c:showPercent val="0"/>
          <c:showBubbleSize val="0"/>
        </c:dLbls>
        <c:gapWidth val="219"/>
        <c:axId val="-1121419712"/>
        <c:axId val="-1121413184"/>
      </c:barChart>
      <c:catAx>
        <c:axId val="-1121419712"/>
        <c:scaling>
          <c:orientation val="minMax"/>
        </c:scaling>
        <c:delete val="0"/>
        <c:axPos val="l"/>
        <c:numFmt formatCode="General" sourceLinked="1"/>
        <c:majorTickMark val="none"/>
        <c:minorTickMark val="none"/>
        <c:tickLblPos val="nextTo"/>
        <c:spPr>
          <a:noFill/>
          <a:ln w="9525" cap="flat" cmpd="sng" algn="ctr">
            <a:solidFill>
              <a:schemeClr val="tx2">
                <a:lumMod val="50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121413184"/>
        <c:crosses val="autoZero"/>
        <c:auto val="1"/>
        <c:lblAlgn val="ctr"/>
        <c:lblOffset val="100"/>
        <c:noMultiLvlLbl val="0"/>
      </c:catAx>
      <c:valAx>
        <c:axId val="-1121413184"/>
        <c:scaling>
          <c:orientation val="minMax"/>
          <c:max val="10"/>
          <c:min val="1"/>
        </c:scaling>
        <c:delete val="0"/>
        <c:axPos val="b"/>
        <c:numFmt formatCode="0" sourceLinked="0"/>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21419712"/>
        <c:crosses val="autoZero"/>
        <c:crossBetween val="between"/>
      </c:valAx>
    </c:plotArea>
    <c:plotVisOnly val="1"/>
    <c:dispBlanksAs val="gap"/>
    <c:showDLblsOverMax val="0"/>
  </c:chart>
  <c:spPr>
    <a:noFill/>
    <a:ln w="9525" cap="flat" cmpd="sng" algn="ctr">
      <a:noFill/>
      <a:round/>
    </a:ln>
    <a:effectLst>
      <a:outerShdw blurRad="50800" dist="38100" dir="5400000" algn="t" rotWithShape="0">
        <a:prstClr val="black">
          <a:alpha val="40000"/>
        </a:prstClr>
      </a:outerShdw>
    </a:effectLst>
  </c:spPr>
  <c:txPr>
    <a:bodyPr/>
    <a:lstStyle/>
    <a:p>
      <a:pPr>
        <a:defRPr>
          <a:solidFill>
            <a:sysClr val="windowText" lastClr="000000"/>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c:spPr>
          <c:invertIfNegative val="0"/>
          <c:dPt>
            <c:idx val="19"/>
            <c:invertIfNegative val="0"/>
            <c:bubble3D val="0"/>
            <c:spPr>
              <a:pattFill prst="dkUpDiag">
                <a:fgClr>
                  <a:schemeClr val="accent1"/>
                </a:fgClr>
                <a:bgClr>
                  <a:schemeClr val="bg1"/>
                </a:bgClr>
              </a:pattFill>
              <a:ln>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8-87F4-4A6C-95DA-0014F4C25696}"/>
              </c:ext>
            </c:extLst>
          </c:dPt>
          <c:dLbls>
            <c:dLbl>
              <c:idx val="1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CoViD!$U$2:$U$23</c:f>
              <c:strCache>
                <c:ptCount val="22"/>
                <c:pt idx="0">
                  <c:v>Ρωσία</c:v>
                </c:pt>
                <c:pt idx="1">
                  <c:v>Η.Π.Α</c:v>
                </c:pt>
                <c:pt idx="2">
                  <c:v>Ισπανία</c:v>
                </c:pt>
                <c:pt idx="3">
                  <c:v>Σλοβακία</c:v>
                </c:pt>
                <c:pt idx="4">
                  <c:v>Ισραήλ</c:v>
                </c:pt>
                <c:pt idx="5">
                  <c:v>Ιταλία</c:v>
                </c:pt>
                <c:pt idx="6">
                  <c:v>Σουηδία</c:v>
                </c:pt>
                <c:pt idx="7">
                  <c:v>Λετονία</c:v>
                </c:pt>
                <c:pt idx="8">
                  <c:v>Σλοβενία</c:v>
                </c:pt>
                <c:pt idx="9">
                  <c:v>Πολωνία</c:v>
                </c:pt>
                <c:pt idx="10">
                  <c:v>Ευρώπη &amp; Β. Αμερική</c:v>
                </c:pt>
                <c:pt idx="11">
                  <c:v>Αίγυπτος</c:v>
                </c:pt>
                <c:pt idx="12">
                  <c:v>Ην. Βασίλειο</c:v>
                </c:pt>
                <c:pt idx="13">
                  <c:v>Κροατία</c:v>
                </c:pt>
                <c:pt idx="14">
                  <c:v>Κύπρος</c:v>
                </c:pt>
                <c:pt idx="15">
                  <c:v>Γερμανία</c:v>
                </c:pt>
                <c:pt idx="16">
                  <c:v>Αυστρία</c:v>
                </c:pt>
                <c:pt idx="17">
                  <c:v>Λουξεμβούργο</c:v>
                </c:pt>
                <c:pt idx="18">
                  <c:v>Ελβετία</c:v>
                </c:pt>
                <c:pt idx="19">
                  <c:v>Ελλάδα</c:v>
                </c:pt>
                <c:pt idx="20">
                  <c:v>Νορβηγία</c:v>
                </c:pt>
                <c:pt idx="21">
                  <c:v>Ολλανδία</c:v>
                </c:pt>
              </c:strCache>
            </c:strRef>
          </c:cat>
          <c:val>
            <c:numRef>
              <c:f>CoViD!$V$2:$V$23</c:f>
              <c:numCache>
                <c:formatCode>General</c:formatCode>
                <c:ptCount val="22"/>
                <c:pt idx="0">
                  <c:v>2.7800000000000002</c:v>
                </c:pt>
                <c:pt idx="1">
                  <c:v>2.79</c:v>
                </c:pt>
                <c:pt idx="2">
                  <c:v>2.8299999999999996</c:v>
                </c:pt>
                <c:pt idx="3">
                  <c:v>2.8899999999999997</c:v>
                </c:pt>
                <c:pt idx="4">
                  <c:v>3.3099999999999996</c:v>
                </c:pt>
                <c:pt idx="5">
                  <c:v>4.1399999999999997</c:v>
                </c:pt>
                <c:pt idx="6">
                  <c:v>4.1399999999999997</c:v>
                </c:pt>
                <c:pt idx="7">
                  <c:v>4.33</c:v>
                </c:pt>
                <c:pt idx="8">
                  <c:v>4.53</c:v>
                </c:pt>
                <c:pt idx="9">
                  <c:v>4.8099999999999996</c:v>
                </c:pt>
                <c:pt idx="10">
                  <c:v>4.91</c:v>
                </c:pt>
                <c:pt idx="11">
                  <c:v>4.9700000000000006</c:v>
                </c:pt>
                <c:pt idx="12">
                  <c:v>5.05</c:v>
                </c:pt>
                <c:pt idx="13">
                  <c:v>5.4700000000000006</c:v>
                </c:pt>
                <c:pt idx="14">
                  <c:v>5.78</c:v>
                </c:pt>
                <c:pt idx="15">
                  <c:v>5.96</c:v>
                </c:pt>
                <c:pt idx="16">
                  <c:v>6</c:v>
                </c:pt>
                <c:pt idx="17">
                  <c:v>6.06</c:v>
                </c:pt>
                <c:pt idx="18">
                  <c:v>6.1099999999999994</c:v>
                </c:pt>
                <c:pt idx="19">
                  <c:v>6.24</c:v>
                </c:pt>
                <c:pt idx="20">
                  <c:v>6.6899999999999995</c:v>
                </c:pt>
                <c:pt idx="21">
                  <c:v>6.71</c:v>
                </c:pt>
              </c:numCache>
            </c:numRef>
          </c:val>
          <c:extLst xmlns:c16r2="http://schemas.microsoft.com/office/drawing/2015/06/chart">
            <c:ext xmlns:c16="http://schemas.microsoft.com/office/drawing/2014/chart" uri="{C3380CC4-5D6E-409C-BE32-E72D297353CC}">
              <c16:uniqueId val="{00000006-87F4-4A6C-95DA-0014F4C25696}"/>
            </c:ext>
          </c:extLst>
        </c:ser>
        <c:dLbls>
          <c:showLegendKey val="0"/>
          <c:showVal val="1"/>
          <c:showCatName val="0"/>
          <c:showSerName val="0"/>
          <c:showPercent val="0"/>
          <c:showBubbleSize val="0"/>
        </c:dLbls>
        <c:gapWidth val="219"/>
        <c:axId val="-1121415904"/>
        <c:axId val="-1121417536"/>
      </c:barChart>
      <c:catAx>
        <c:axId val="-1121415904"/>
        <c:scaling>
          <c:orientation val="minMax"/>
        </c:scaling>
        <c:delete val="0"/>
        <c:axPos val="l"/>
        <c:numFmt formatCode="General" sourceLinked="1"/>
        <c:majorTickMark val="none"/>
        <c:minorTickMark val="none"/>
        <c:tickLblPos val="nextTo"/>
        <c:spPr>
          <a:noFill/>
          <a:ln w="9525" cap="flat" cmpd="sng" algn="ctr">
            <a:solidFill>
              <a:schemeClr val="tx2">
                <a:lumMod val="50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121417536"/>
        <c:crosses val="autoZero"/>
        <c:auto val="1"/>
        <c:lblAlgn val="ctr"/>
        <c:lblOffset val="100"/>
        <c:noMultiLvlLbl val="0"/>
      </c:catAx>
      <c:valAx>
        <c:axId val="-1121417536"/>
        <c:scaling>
          <c:orientation val="minMax"/>
          <c:max val="10"/>
          <c:min val="1"/>
        </c:scaling>
        <c:delete val="0"/>
        <c:axPos val="b"/>
        <c:numFmt formatCode="0" sourceLinked="0"/>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21415904"/>
        <c:crosses val="autoZero"/>
        <c:crossBetween val="between"/>
      </c:valAx>
    </c:plotArea>
    <c:plotVisOnly val="1"/>
    <c:dispBlanksAs val="gap"/>
    <c:showDLblsOverMax val="0"/>
  </c:chart>
  <c:spPr>
    <a:noFill/>
    <a:ln w="9525" cap="flat" cmpd="sng" algn="ctr">
      <a:noFill/>
      <a:round/>
    </a:ln>
    <a:effectLst>
      <a:outerShdw blurRad="50800" dist="38100" dir="5400000" algn="t" rotWithShape="0">
        <a:prstClr val="black">
          <a:alpha val="40000"/>
        </a:prstClr>
      </a:outerShdw>
    </a:effectLst>
  </c:spPr>
  <c:txPr>
    <a:bodyPr/>
    <a:lstStyle/>
    <a:p>
      <a:pPr>
        <a:defRPr>
          <a:solidFill>
            <a:sysClr val="windowText" lastClr="000000"/>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c:spPr>
          <c:invertIfNegative val="0"/>
          <c:dPt>
            <c:idx val="21"/>
            <c:invertIfNegative val="0"/>
            <c:bubble3D val="0"/>
            <c:spPr>
              <a:pattFill prst="dkUpDiag">
                <a:fgClr>
                  <a:schemeClr val="accent1"/>
                </a:fgClr>
                <a:bgClr>
                  <a:schemeClr val="bg1"/>
                </a:bgClr>
              </a:pattFill>
              <a:ln>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8-DB50-48A8-AC6A-8C2610B8E73F}"/>
              </c:ext>
            </c:extLst>
          </c:dPt>
          <c:dLbls>
            <c:dLbl>
              <c:idx val="1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CoViD!$AD$2:$AD$23</c:f>
              <c:strCache>
                <c:ptCount val="22"/>
                <c:pt idx="0">
                  <c:v>Η.Π.Α</c:v>
                </c:pt>
                <c:pt idx="1">
                  <c:v>Ρωσία</c:v>
                </c:pt>
                <c:pt idx="2">
                  <c:v>Σλοβακία</c:v>
                </c:pt>
                <c:pt idx="3">
                  <c:v>Σουηδία</c:v>
                </c:pt>
                <c:pt idx="4">
                  <c:v>Σλοβενία</c:v>
                </c:pt>
                <c:pt idx="5">
                  <c:v>Πολωνία</c:v>
                </c:pt>
                <c:pt idx="6">
                  <c:v>Ισραήλ</c:v>
                </c:pt>
                <c:pt idx="7">
                  <c:v>Ιταλία</c:v>
                </c:pt>
                <c:pt idx="8">
                  <c:v>Γερμανία</c:v>
                </c:pt>
                <c:pt idx="9">
                  <c:v>Αυστρία</c:v>
                </c:pt>
                <c:pt idx="10">
                  <c:v>Ευρώπη &amp; Β. Αμερική</c:v>
                </c:pt>
                <c:pt idx="11">
                  <c:v>Ελβετία</c:v>
                </c:pt>
                <c:pt idx="12">
                  <c:v>Ην. Βασίλειο</c:v>
                </c:pt>
                <c:pt idx="13">
                  <c:v>Ισπανία</c:v>
                </c:pt>
                <c:pt idx="14">
                  <c:v>Αίγυπτος</c:v>
                </c:pt>
                <c:pt idx="15">
                  <c:v>Κροατία</c:v>
                </c:pt>
                <c:pt idx="16">
                  <c:v>Νορβηγία</c:v>
                </c:pt>
                <c:pt idx="17">
                  <c:v>Λουξεμβούργο</c:v>
                </c:pt>
                <c:pt idx="18">
                  <c:v>Λετονία</c:v>
                </c:pt>
                <c:pt idx="19">
                  <c:v>Κύπρος</c:v>
                </c:pt>
                <c:pt idx="20">
                  <c:v>Ολλανδία</c:v>
                </c:pt>
                <c:pt idx="21">
                  <c:v>Ελλάδα</c:v>
                </c:pt>
              </c:strCache>
            </c:strRef>
          </c:cat>
          <c:val>
            <c:numRef>
              <c:f>CoViD!$AE$2:$AE$23</c:f>
              <c:numCache>
                <c:formatCode>General</c:formatCode>
                <c:ptCount val="22"/>
                <c:pt idx="0">
                  <c:v>2.96</c:v>
                </c:pt>
                <c:pt idx="1">
                  <c:v>3.3299999999999996</c:v>
                </c:pt>
                <c:pt idx="2">
                  <c:v>3.69</c:v>
                </c:pt>
                <c:pt idx="3">
                  <c:v>4.08</c:v>
                </c:pt>
                <c:pt idx="4">
                  <c:v>4.5199999999999996</c:v>
                </c:pt>
                <c:pt idx="5">
                  <c:v>4.6499999999999995</c:v>
                </c:pt>
                <c:pt idx="6">
                  <c:v>4.6899999999999995</c:v>
                </c:pt>
                <c:pt idx="7">
                  <c:v>4.95</c:v>
                </c:pt>
                <c:pt idx="8">
                  <c:v>5.05</c:v>
                </c:pt>
                <c:pt idx="9">
                  <c:v>5.21</c:v>
                </c:pt>
                <c:pt idx="10">
                  <c:v>5.22</c:v>
                </c:pt>
                <c:pt idx="11">
                  <c:v>5.3599999999999994</c:v>
                </c:pt>
                <c:pt idx="12">
                  <c:v>5.45</c:v>
                </c:pt>
                <c:pt idx="13">
                  <c:v>5.56</c:v>
                </c:pt>
                <c:pt idx="14">
                  <c:v>5.6099999999999994</c:v>
                </c:pt>
                <c:pt idx="15">
                  <c:v>5.8</c:v>
                </c:pt>
                <c:pt idx="16">
                  <c:v>5.91</c:v>
                </c:pt>
                <c:pt idx="17">
                  <c:v>6.1199999999999992</c:v>
                </c:pt>
                <c:pt idx="18">
                  <c:v>6.17</c:v>
                </c:pt>
                <c:pt idx="19">
                  <c:v>6.23</c:v>
                </c:pt>
                <c:pt idx="20">
                  <c:v>6.88</c:v>
                </c:pt>
                <c:pt idx="21">
                  <c:v>7.3199999999999994</c:v>
                </c:pt>
              </c:numCache>
            </c:numRef>
          </c:val>
          <c:extLst xmlns:c16r2="http://schemas.microsoft.com/office/drawing/2015/06/chart">
            <c:ext xmlns:c16="http://schemas.microsoft.com/office/drawing/2014/chart" uri="{C3380CC4-5D6E-409C-BE32-E72D297353CC}">
              <c16:uniqueId val="{00000006-DB50-48A8-AC6A-8C2610B8E73F}"/>
            </c:ext>
          </c:extLst>
        </c:ser>
        <c:dLbls>
          <c:showLegendKey val="0"/>
          <c:showVal val="1"/>
          <c:showCatName val="0"/>
          <c:showSerName val="0"/>
          <c:showPercent val="0"/>
          <c:showBubbleSize val="0"/>
        </c:dLbls>
        <c:gapWidth val="219"/>
        <c:axId val="-1121425696"/>
        <c:axId val="-1121412640"/>
      </c:barChart>
      <c:catAx>
        <c:axId val="-1121425696"/>
        <c:scaling>
          <c:orientation val="minMax"/>
        </c:scaling>
        <c:delete val="0"/>
        <c:axPos val="l"/>
        <c:numFmt formatCode="General" sourceLinked="1"/>
        <c:majorTickMark val="none"/>
        <c:minorTickMark val="none"/>
        <c:tickLblPos val="nextTo"/>
        <c:spPr>
          <a:noFill/>
          <a:ln w="9525" cap="flat" cmpd="sng" algn="ctr">
            <a:solidFill>
              <a:schemeClr val="tx2">
                <a:lumMod val="50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121412640"/>
        <c:crosses val="autoZero"/>
        <c:auto val="1"/>
        <c:lblAlgn val="ctr"/>
        <c:lblOffset val="100"/>
        <c:noMultiLvlLbl val="0"/>
      </c:catAx>
      <c:valAx>
        <c:axId val="-1121412640"/>
        <c:scaling>
          <c:orientation val="minMax"/>
          <c:max val="10"/>
          <c:min val="1"/>
        </c:scaling>
        <c:delete val="0"/>
        <c:axPos val="b"/>
        <c:numFmt formatCode="0" sourceLinked="0"/>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21425696"/>
        <c:crosses val="autoZero"/>
        <c:crossBetween val="between"/>
      </c:valAx>
    </c:plotArea>
    <c:plotVisOnly val="1"/>
    <c:dispBlanksAs val="gap"/>
    <c:showDLblsOverMax val="0"/>
  </c:chart>
  <c:spPr>
    <a:noFill/>
    <a:ln w="9525" cap="flat" cmpd="sng" algn="ctr">
      <a:noFill/>
      <a:round/>
    </a:ln>
    <a:effectLst>
      <a:outerShdw blurRad="50800" dist="38100" dir="5400000" algn="t" rotWithShape="0">
        <a:prstClr val="black">
          <a:alpha val="40000"/>
        </a:prstClr>
      </a:outerShdw>
    </a:effectLst>
  </c:spPr>
  <c:txPr>
    <a:bodyPr/>
    <a:lstStyle/>
    <a:p>
      <a:pPr>
        <a:defRPr>
          <a:solidFill>
            <a:sysClr val="windowText" lastClr="0000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APS!$C$84</c:f>
              <c:strCache>
                <c:ptCount val="1"/>
                <c:pt idx="0">
                  <c:v>Καμία θέση</c:v>
                </c:pt>
              </c:strCache>
            </c:strRef>
          </c:tx>
          <c:spPr>
            <a:solidFill>
              <a:schemeClr val="accent1">
                <a:lumMod val="40000"/>
                <a:lumOff val="60000"/>
              </a:schemeClr>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APS!$H$83:$V$83</c:f>
              <c:strCach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strCache>
            </c:strRef>
          </c:cat>
          <c:val>
            <c:numRef>
              <c:f>APS!$H$85:$V$85</c:f>
              <c:numCache>
                <c:formatCode>###0.0%</c:formatCode>
                <c:ptCount val="15"/>
                <c:pt idx="0">
                  <c:v>6.8493150684931503E-2</c:v>
                </c:pt>
                <c:pt idx="1">
                  <c:v>0.30263157894736842</c:v>
                </c:pt>
                <c:pt idx="2">
                  <c:v>0.39130434782608703</c:v>
                </c:pt>
                <c:pt idx="3">
                  <c:v>0.10344827586206895</c:v>
                </c:pt>
                <c:pt idx="4">
                  <c:v>0.12195121951219511</c:v>
                </c:pt>
                <c:pt idx="5">
                  <c:v>0.30769230769230776</c:v>
                </c:pt>
                <c:pt idx="6">
                  <c:v>0.27710843373493982</c:v>
                </c:pt>
                <c:pt idx="7">
                  <c:v>0.15625000000000003</c:v>
                </c:pt>
                <c:pt idx="8">
                  <c:v>0.22429906542056074</c:v>
                </c:pt>
                <c:pt idx="9">
                  <c:v>0.20560747663551399</c:v>
                </c:pt>
                <c:pt idx="10">
                  <c:v>0.25750000000000001</c:v>
                </c:pt>
                <c:pt idx="11">
                  <c:v>0.16800000000000001</c:v>
                </c:pt>
                <c:pt idx="12">
                  <c:v>0.16500000000000001</c:v>
                </c:pt>
                <c:pt idx="13">
                  <c:v>5.0610506538952396E-2</c:v>
                </c:pt>
                <c:pt idx="14">
                  <c:v>0.2</c:v>
                </c:pt>
              </c:numCache>
            </c:numRef>
          </c:val>
          <c:extLst xmlns:c16r2="http://schemas.microsoft.com/office/drawing/2015/06/chart">
            <c:ext xmlns:c16="http://schemas.microsoft.com/office/drawing/2014/chart" uri="{C3380CC4-5D6E-409C-BE32-E72D297353CC}">
              <c16:uniqueId val="{00000000-AB2D-4669-B168-3E53E1F75DDB}"/>
            </c:ext>
          </c:extLst>
        </c:ser>
        <c:ser>
          <c:idx val="1"/>
          <c:order val="1"/>
          <c:tx>
            <c:strRef>
              <c:f>APS!$C$86</c:f>
              <c:strCache>
                <c:ptCount val="1"/>
                <c:pt idx="0">
                  <c:v>1-5 θέσεις</c:v>
                </c:pt>
              </c:strCache>
            </c:strRef>
          </c:tx>
          <c:spPr>
            <a:solidFill>
              <a:schemeClr val="tx2">
                <a:lumMod val="40000"/>
                <a:lumOff val="60000"/>
              </a:schemeClr>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APS!$H$83:$V$83</c:f>
              <c:strCach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strCache>
            </c:strRef>
          </c:cat>
          <c:val>
            <c:numRef>
              <c:f>APS!$H$87:$V$87</c:f>
              <c:numCache>
                <c:formatCode>###0.0%</c:formatCode>
                <c:ptCount val="15"/>
                <c:pt idx="0">
                  <c:v>0.64383561643835652</c:v>
                </c:pt>
                <c:pt idx="1">
                  <c:v>0.47368421052631576</c:v>
                </c:pt>
                <c:pt idx="2">
                  <c:v>0.36956521739130432</c:v>
                </c:pt>
                <c:pt idx="3">
                  <c:v>0.81896551724137945</c:v>
                </c:pt>
                <c:pt idx="4">
                  <c:v>0.69512195121951226</c:v>
                </c:pt>
                <c:pt idx="5">
                  <c:v>0.50769230769230766</c:v>
                </c:pt>
                <c:pt idx="6">
                  <c:v>0.50602409638554224</c:v>
                </c:pt>
                <c:pt idx="7">
                  <c:v>0.70312500000000011</c:v>
                </c:pt>
                <c:pt idx="8">
                  <c:v>0.59813084112149528</c:v>
                </c:pt>
                <c:pt idx="9">
                  <c:v>0.66355140186915884</c:v>
                </c:pt>
                <c:pt idx="10">
                  <c:v>0.58099999999999996</c:v>
                </c:pt>
                <c:pt idx="11">
                  <c:v>0.69340000000000002</c:v>
                </c:pt>
                <c:pt idx="12">
                  <c:v>0.6150000000000001</c:v>
                </c:pt>
                <c:pt idx="13">
                  <c:v>0.73100000000000009</c:v>
                </c:pt>
                <c:pt idx="14">
                  <c:v>0.59499999999999997</c:v>
                </c:pt>
              </c:numCache>
            </c:numRef>
          </c:val>
          <c:extLst xmlns:c16r2="http://schemas.microsoft.com/office/drawing/2015/06/chart">
            <c:ext xmlns:c16="http://schemas.microsoft.com/office/drawing/2014/chart" uri="{C3380CC4-5D6E-409C-BE32-E72D297353CC}">
              <c16:uniqueId val="{00000001-AB2D-4669-B168-3E53E1F75DDB}"/>
            </c:ext>
          </c:extLst>
        </c:ser>
        <c:ser>
          <c:idx val="2"/>
          <c:order val="2"/>
          <c:tx>
            <c:strRef>
              <c:f>APS!$C$88</c:f>
              <c:strCache>
                <c:ptCount val="1"/>
                <c:pt idx="0">
                  <c:v>6-19 θέσεις</c:v>
                </c:pt>
              </c:strCache>
            </c:strRef>
          </c:tx>
          <c:spPr>
            <a:solidFill>
              <a:schemeClr val="tx2">
                <a:lumMod val="60000"/>
                <a:lumOff val="40000"/>
              </a:schemeClr>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APS!$H$83:$V$83</c:f>
              <c:strCach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strCache>
            </c:strRef>
          </c:cat>
          <c:val>
            <c:numRef>
              <c:f>APS!$H$89:$V$89</c:f>
              <c:numCache>
                <c:formatCode>###0.0%</c:formatCode>
                <c:ptCount val="15"/>
                <c:pt idx="0">
                  <c:v>0.16438356164383558</c:v>
                </c:pt>
                <c:pt idx="1">
                  <c:v>0.19736842105263161</c:v>
                </c:pt>
                <c:pt idx="2">
                  <c:v>0.14130434782608697</c:v>
                </c:pt>
                <c:pt idx="3">
                  <c:v>7.758620689655174E-2</c:v>
                </c:pt>
                <c:pt idx="4">
                  <c:v>0.13414634146341467</c:v>
                </c:pt>
                <c:pt idx="5">
                  <c:v>0.1384615384615385</c:v>
                </c:pt>
                <c:pt idx="6">
                  <c:v>0.15662650602409639</c:v>
                </c:pt>
                <c:pt idx="7">
                  <c:v>7.8125E-2</c:v>
                </c:pt>
                <c:pt idx="8">
                  <c:v>0.13084112149532712</c:v>
                </c:pt>
                <c:pt idx="9">
                  <c:v>9.3457943925233669E-2</c:v>
                </c:pt>
                <c:pt idx="10">
                  <c:v>0.14000000000000001</c:v>
                </c:pt>
                <c:pt idx="11">
                  <c:v>9.5000000000000015E-2</c:v>
                </c:pt>
                <c:pt idx="12">
                  <c:v>0.17400000000000002</c:v>
                </c:pt>
                <c:pt idx="13">
                  <c:v>0.13053937662147999</c:v>
                </c:pt>
                <c:pt idx="14">
                  <c:v>0.16700000000000001</c:v>
                </c:pt>
              </c:numCache>
            </c:numRef>
          </c:val>
          <c:extLst xmlns:c16r2="http://schemas.microsoft.com/office/drawing/2015/06/chart">
            <c:ext xmlns:c16="http://schemas.microsoft.com/office/drawing/2014/chart" uri="{C3380CC4-5D6E-409C-BE32-E72D297353CC}">
              <c16:uniqueId val="{00000002-AB2D-4669-B168-3E53E1F75DDB}"/>
            </c:ext>
          </c:extLst>
        </c:ser>
        <c:ser>
          <c:idx val="3"/>
          <c:order val="3"/>
          <c:tx>
            <c:strRef>
              <c:f>APS!$C$90</c:f>
              <c:strCache>
                <c:ptCount val="1"/>
                <c:pt idx="0">
                  <c:v>20+ θέσεις</c:v>
                </c:pt>
              </c:strCache>
            </c:strRef>
          </c:tx>
          <c:spPr>
            <a:solidFill>
              <a:schemeClr val="accent4"/>
            </a:solidFill>
            <a:ln>
              <a:noFill/>
            </a:ln>
            <a:effectLst/>
          </c:spPr>
          <c:invertIfNegative val="0"/>
          <c:dLbls>
            <c:dLbl>
              <c:idx val="3"/>
              <c:delete val="1"/>
              <c:extLst xmlns:c16r2="http://schemas.microsoft.com/office/drawing/2015/06/chart">
                <c:ext xmlns:c16="http://schemas.microsoft.com/office/drawing/2014/chart" uri="{C3380CC4-5D6E-409C-BE32-E72D297353CC}">
                  <c16:uniqueId val="{00000003-AB2D-4669-B168-3E53E1F75DDB}"/>
                </c:ext>
                <c:ext xmlns:c15="http://schemas.microsoft.com/office/drawing/2012/chart" uri="{CE6537A1-D6FC-4f65-9D91-7224C49458BB}"/>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APS!$H$83:$V$83</c:f>
              <c:strCach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strCache>
            </c:strRef>
          </c:cat>
          <c:val>
            <c:numRef>
              <c:f>APS!$H$91:$V$91</c:f>
              <c:numCache>
                <c:formatCode>###0.0%</c:formatCode>
                <c:ptCount val="15"/>
                <c:pt idx="0">
                  <c:v>0.12328767123287672</c:v>
                </c:pt>
                <c:pt idx="1">
                  <c:v>2.6315789473684213E-2</c:v>
                </c:pt>
                <c:pt idx="2">
                  <c:v>9.7826086956521729E-2</c:v>
                </c:pt>
                <c:pt idx="3">
                  <c:v>0</c:v>
                </c:pt>
                <c:pt idx="4">
                  <c:v>4.8780487804878071E-2</c:v>
                </c:pt>
                <c:pt idx="5">
                  <c:v>4.6153846153846163E-2</c:v>
                </c:pt>
                <c:pt idx="6">
                  <c:v>6.0240963855421707E-2</c:v>
                </c:pt>
                <c:pt idx="7">
                  <c:v>6.25E-2</c:v>
                </c:pt>
                <c:pt idx="8">
                  <c:v>4.6728971962616828E-2</c:v>
                </c:pt>
                <c:pt idx="9">
                  <c:v>3.7383177570093469E-2</c:v>
                </c:pt>
                <c:pt idx="10">
                  <c:v>2.1500000000000002E-2</c:v>
                </c:pt>
                <c:pt idx="11">
                  <c:v>4.3400000000000001E-2</c:v>
                </c:pt>
                <c:pt idx="12">
                  <c:v>4.5999999999999999E-2</c:v>
                </c:pt>
                <c:pt idx="13">
                  <c:v>8.7744345522802844E-2</c:v>
                </c:pt>
                <c:pt idx="14">
                  <c:v>3.9000000000000007E-2</c:v>
                </c:pt>
              </c:numCache>
            </c:numRef>
          </c:val>
          <c:extLst xmlns:c16r2="http://schemas.microsoft.com/office/drawing/2015/06/chart">
            <c:ext xmlns:c16="http://schemas.microsoft.com/office/drawing/2014/chart" uri="{C3380CC4-5D6E-409C-BE32-E72D297353CC}">
              <c16:uniqueId val="{00000004-AB2D-4669-B168-3E53E1F75DDB}"/>
            </c:ext>
          </c:extLst>
        </c:ser>
        <c:dLbls>
          <c:showLegendKey val="0"/>
          <c:showVal val="0"/>
          <c:showCatName val="0"/>
          <c:showSerName val="0"/>
          <c:showPercent val="0"/>
          <c:showBubbleSize val="0"/>
        </c:dLbls>
        <c:gapWidth val="150"/>
        <c:overlap val="100"/>
        <c:axId val="-1160190576"/>
        <c:axId val="-1160201456"/>
      </c:barChart>
      <c:catAx>
        <c:axId val="-116019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160201456"/>
        <c:crosses val="autoZero"/>
        <c:auto val="1"/>
        <c:lblAlgn val="ctr"/>
        <c:lblOffset val="100"/>
        <c:noMultiLvlLbl val="0"/>
      </c:catAx>
      <c:valAx>
        <c:axId val="-11602014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0190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437171180789683E-2"/>
          <c:y val="6.0041321841886326E-2"/>
          <c:w val="0.86059687173864119"/>
          <c:h val="0.73548143309213299"/>
        </c:manualLayout>
      </c:layout>
      <c:lineChart>
        <c:grouping val="standard"/>
        <c:varyColors val="0"/>
        <c:ser>
          <c:idx val="1"/>
          <c:order val="0"/>
          <c:tx>
            <c:strRef>
              <c:f>'Διαγραμματα _2020_APS'!$C$144</c:f>
              <c:strCache>
                <c:ptCount val="1"/>
                <c:pt idx="0">
                  <c:v>Μακροχρόνιος Μ.Ο</c:v>
                </c:pt>
              </c:strCache>
            </c:strRef>
          </c:tx>
          <c:cat>
            <c:strRef>
              <c:f>'Διαγραμματα _2020_APS'!$D$137:$U$137</c:f>
              <c:strCache>
                <c:ptCount val="18"/>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'Διαγραμματα _2020_APS'!$D$144:$U$144</c:f>
              <c:numCache>
                <c:formatCode>###0.0%</c:formatCode>
                <c:ptCount val="18"/>
                <c:pt idx="0">
                  <c:v>0.20544359978348126</c:v>
                </c:pt>
                <c:pt idx="1">
                  <c:v>0.20544359978348126</c:v>
                </c:pt>
                <c:pt idx="2">
                  <c:v>0.20544359978348126</c:v>
                </c:pt>
                <c:pt idx="3">
                  <c:v>0.20544359978348126</c:v>
                </c:pt>
                <c:pt idx="4">
                  <c:v>0.20544359978348126</c:v>
                </c:pt>
                <c:pt idx="5">
                  <c:v>0.20544359978348126</c:v>
                </c:pt>
                <c:pt idx="6">
                  <c:v>0.20544359978348126</c:v>
                </c:pt>
                <c:pt idx="7">
                  <c:v>0.20544359978348126</c:v>
                </c:pt>
                <c:pt idx="8">
                  <c:v>0.20544359978348126</c:v>
                </c:pt>
                <c:pt idx="9">
                  <c:v>0.20544359978348126</c:v>
                </c:pt>
                <c:pt idx="10">
                  <c:v>0.20544359978348126</c:v>
                </c:pt>
                <c:pt idx="11">
                  <c:v>0.20544359978348126</c:v>
                </c:pt>
                <c:pt idx="12">
                  <c:v>0.20544359978348126</c:v>
                </c:pt>
                <c:pt idx="13">
                  <c:v>0.20544359978348126</c:v>
                </c:pt>
                <c:pt idx="14">
                  <c:v>0.20544359978348126</c:v>
                </c:pt>
                <c:pt idx="15">
                  <c:v>0.20544359978348126</c:v>
                </c:pt>
                <c:pt idx="16">
                  <c:v>0.20544359978348126</c:v>
                </c:pt>
                <c:pt idx="17">
                  <c:v>0.20544359978348126</c:v>
                </c:pt>
              </c:numCache>
            </c:numRef>
          </c:val>
          <c:smooth val="0"/>
          <c:extLst xmlns:c16r2="http://schemas.microsoft.com/office/drawing/2015/06/chart">
            <c:ext xmlns:c16="http://schemas.microsoft.com/office/drawing/2014/chart" uri="{C3380CC4-5D6E-409C-BE32-E72D297353CC}">
              <c16:uniqueId val="{00000000-7EA3-461F-8B72-FDEE38B99686}"/>
            </c:ext>
          </c:extLst>
        </c:ser>
        <c:ser>
          <c:idx val="0"/>
          <c:order val="1"/>
          <c:tx>
            <c:strRef>
              <c:f>'Διαγραμματα _2020_APS'!$A$138</c:f>
              <c:strCache>
                <c:ptCount val="1"/>
                <c:pt idx="0">
                  <c:v>Επιχειρηματικές ευκαιρίες το επόμενο εξάμηνο</c:v>
                </c:pt>
              </c:strCache>
            </c:strRef>
          </c:tx>
          <c:dLbls>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'Διαγραμματα _2020_APS'!$D$137:$U$137</c:f>
              <c:strCache>
                <c:ptCount val="18"/>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'Διαγραμματα _2020_APS'!$D$141:$U$141</c:f>
              <c:numCache>
                <c:formatCode>###0.0%</c:formatCode>
                <c:ptCount val="18"/>
                <c:pt idx="0">
                  <c:v>0.23844731977818856</c:v>
                </c:pt>
                <c:pt idx="1">
                  <c:v>0.31871838111298495</c:v>
                </c:pt>
                <c:pt idx="2">
                  <c:v>0.18989547038327528</c:v>
                </c:pt>
                <c:pt idx="3">
                  <c:v>0.24555160142348753</c:v>
                </c:pt>
                <c:pt idx="4">
                  <c:v>0.29390997352162407</c:v>
                </c:pt>
                <c:pt idx="5">
                  <c:v>0.2960000000000001</c:v>
                </c:pt>
                <c:pt idx="6">
                  <c:v>0.27821316614420066</c:v>
                </c:pt>
                <c:pt idx="7">
                  <c:v>0.16288088642659282</c:v>
                </c:pt>
                <c:pt idx="8">
                  <c:v>0.10849056603773587</c:v>
                </c:pt>
                <c:pt idx="9">
                  <c:v>0.12941176470588239</c:v>
                </c:pt>
                <c:pt idx="10">
                  <c:v>0.13530655391120508</c:v>
                </c:pt>
                <c:pt idx="11">
                  <c:v>0.19915478077126261</c:v>
                </c:pt>
                <c:pt idx="12">
                  <c:v>0.14204221334854536</c:v>
                </c:pt>
                <c:pt idx="13">
                  <c:v>0.13</c:v>
                </c:pt>
                <c:pt idx="14">
                  <c:v>0.13737926479568427</c:v>
                </c:pt>
                <c:pt idx="15">
                  <c:v>0.19200000000000003</c:v>
                </c:pt>
                <c:pt idx="16">
                  <c:v>0.49900000000000005</c:v>
                </c:pt>
                <c:pt idx="17">
                  <c:v>0.27900000000000008</c:v>
                </c:pt>
              </c:numCache>
            </c:numRef>
          </c:val>
          <c:smooth val="0"/>
          <c:extLst xmlns:c16r2="http://schemas.microsoft.com/office/drawing/2015/06/chart">
            <c:ext xmlns:c16="http://schemas.microsoft.com/office/drawing/2014/chart" uri="{C3380CC4-5D6E-409C-BE32-E72D297353CC}">
              <c16:uniqueId val="{00000001-7EA3-461F-8B72-FDEE38B99686}"/>
            </c:ext>
          </c:extLst>
        </c:ser>
        <c:dLbls>
          <c:showLegendKey val="0"/>
          <c:showVal val="0"/>
          <c:showCatName val="0"/>
          <c:showSerName val="0"/>
          <c:showPercent val="0"/>
          <c:showBubbleSize val="0"/>
        </c:dLbls>
        <c:marker val="1"/>
        <c:smooth val="0"/>
        <c:axId val="-1160193840"/>
        <c:axId val="-1160194384"/>
      </c:lineChart>
      <c:catAx>
        <c:axId val="-1160193840"/>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160194384"/>
        <c:crosses val="autoZero"/>
        <c:auto val="1"/>
        <c:lblAlgn val="ctr"/>
        <c:lblOffset val="100"/>
        <c:noMultiLvlLbl val="0"/>
      </c:catAx>
      <c:valAx>
        <c:axId val="-1160194384"/>
        <c:scaling>
          <c:orientation val="minMax"/>
        </c:scaling>
        <c:delete val="0"/>
        <c:axPos val="l"/>
        <c:majorGridlines/>
        <c:numFmt formatCode="###0.0%" sourceLinked="1"/>
        <c:majorTickMark val="out"/>
        <c:minorTickMark val="none"/>
        <c:tickLblPos val="nextTo"/>
        <c:crossAx val="-1160193840"/>
        <c:crosses val="autoZero"/>
        <c:crossBetween val="between"/>
      </c:valAx>
    </c:plotArea>
    <c:legend>
      <c:legendPos val="b"/>
      <c:overlay val="0"/>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037334266276912E-2"/>
          <c:y val="4.9939813973383262E-2"/>
          <c:w val="0.89582045412045053"/>
          <c:h val="0.66353633193111139"/>
        </c:manualLayout>
      </c:layout>
      <c:lineChart>
        <c:grouping val="standard"/>
        <c:varyColors val="0"/>
        <c:ser>
          <c:idx val="1"/>
          <c:order val="0"/>
          <c:tx>
            <c:strRef>
              <c:f>'Διαγραμματα _2020_APS'!$C$210</c:f>
              <c:strCache>
                <c:ptCount val="1"/>
                <c:pt idx="0">
                  <c:v>Διαχρονικός Μ.Ο</c:v>
                </c:pt>
              </c:strCache>
            </c:strRef>
          </c:tx>
          <c:cat>
            <c:strRef>
              <c:f>'Διαγραμματα _2020_APS'!$D$203:$U$203</c:f>
              <c:strCache>
                <c:ptCount val="18"/>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'Διαγραμματα _2020_APS'!$D$210:$U$210</c:f>
              <c:numCache>
                <c:formatCode>####.0%</c:formatCode>
                <c:ptCount val="18"/>
                <c:pt idx="0">
                  <c:v>0.53034976982582682</c:v>
                </c:pt>
                <c:pt idx="1">
                  <c:v>0.53034976982582682</c:v>
                </c:pt>
                <c:pt idx="2">
                  <c:v>0.53034976982582682</c:v>
                </c:pt>
                <c:pt idx="3">
                  <c:v>0.53034976982582682</c:v>
                </c:pt>
                <c:pt idx="4">
                  <c:v>0.53034976982582682</c:v>
                </c:pt>
                <c:pt idx="5">
                  <c:v>0.53034976982582682</c:v>
                </c:pt>
                <c:pt idx="6">
                  <c:v>0.53034976982582682</c:v>
                </c:pt>
                <c:pt idx="7">
                  <c:v>0.53034976982582682</c:v>
                </c:pt>
                <c:pt idx="8">
                  <c:v>0.53034976982582682</c:v>
                </c:pt>
                <c:pt idx="9">
                  <c:v>0.53034976982582682</c:v>
                </c:pt>
                <c:pt idx="10">
                  <c:v>0.53034976982582682</c:v>
                </c:pt>
                <c:pt idx="11">
                  <c:v>0.53034976982582682</c:v>
                </c:pt>
                <c:pt idx="12">
                  <c:v>0.53034976982582682</c:v>
                </c:pt>
                <c:pt idx="13">
                  <c:v>0.53034976982582682</c:v>
                </c:pt>
                <c:pt idx="14">
                  <c:v>0.53034976982582682</c:v>
                </c:pt>
                <c:pt idx="15">
                  <c:v>0.53034976982582682</c:v>
                </c:pt>
                <c:pt idx="16">
                  <c:v>0.53034976982582682</c:v>
                </c:pt>
                <c:pt idx="17">
                  <c:v>0.53034976982582682</c:v>
                </c:pt>
              </c:numCache>
            </c:numRef>
          </c:val>
          <c:smooth val="0"/>
          <c:extLst xmlns:c16r2="http://schemas.microsoft.com/office/drawing/2015/06/chart">
            <c:ext xmlns:c16="http://schemas.microsoft.com/office/drawing/2014/chart" uri="{C3380CC4-5D6E-409C-BE32-E72D297353CC}">
              <c16:uniqueId val="{00000000-885A-4A6F-82B8-ACD1268C3DF1}"/>
            </c:ext>
          </c:extLst>
        </c:ser>
        <c:ser>
          <c:idx val="0"/>
          <c:order val="1"/>
          <c:tx>
            <c:strRef>
              <c:f>'Διαγραμματα _2020_APS'!$A$204</c:f>
              <c:strCache>
                <c:ptCount val="1"/>
                <c:pt idx="0">
                  <c:v>Γνώσεις, ικανότητες και εμπειρία για την άσκηση επιχειρηματικής δραστηριότητας</c:v>
                </c:pt>
              </c:strCache>
            </c:strRef>
          </c:tx>
          <c:dLbls>
            <c:dLbl>
              <c:idx val="13"/>
              <c:layout>
                <c:manualLayout>
                  <c:x val="-2.8248870323227142E-2"/>
                  <c:y val="3.566487156968423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85A-4A6F-82B8-ACD1268C3DF1}"/>
                </c:ext>
                <c:ext xmlns:c15="http://schemas.microsoft.com/office/drawing/2012/chart" uri="{CE6537A1-D6FC-4f65-9D91-7224C49458BB}"/>
              </c:extLst>
            </c:dLbl>
            <c:dLbl>
              <c:idx val="14"/>
              <c:layout>
                <c:manualLayout>
                  <c:x val="-8.071105806636324E-3"/>
                  <c:y val="2.278235838751229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85A-4A6F-82B8-ACD1268C3DF1}"/>
                </c:ext>
                <c:ext xmlns:c15="http://schemas.microsoft.com/office/drawing/2012/chart" uri="{CE6537A1-D6FC-4f65-9D91-7224C49458BB}"/>
              </c:extLst>
            </c:dLbl>
            <c:dLbl>
              <c:idx val="15"/>
              <c:layout>
                <c:manualLayout>
                  <c:x val="-1.8159988064931881E-2"/>
                  <c:y val="-1.848831392982366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85A-4A6F-82B8-ACD1268C3DF1}"/>
                </c:ext>
                <c:ext xmlns:c15="http://schemas.microsoft.com/office/drawing/2012/chart" uri="{CE6537A1-D6FC-4f65-9D91-7224C49458BB}"/>
              </c:extLst>
            </c:dLbl>
            <c:dLbl>
              <c:idx val="17"/>
              <c:layout>
                <c:manualLayout>
                  <c:x val="-4.0355522621496236E-3"/>
                  <c:y val="-4.565217000580538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85A-4A6F-82B8-ACD1268C3DF1}"/>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'Διαγραμματα _2020_APS'!$D$203:$U$203</c:f>
              <c:strCache>
                <c:ptCount val="18"/>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'Διαγραμματα _2020_APS'!$D$207:$U$207</c:f>
              <c:numCache>
                <c:formatCode>###0.0%</c:formatCode>
                <c:ptCount val="18"/>
                <c:pt idx="0">
                  <c:v>0.59888357256778313</c:v>
                </c:pt>
                <c:pt idx="1">
                  <c:v>0.56440804169769176</c:v>
                </c:pt>
                <c:pt idx="2">
                  <c:v>0.54277286135693203</c:v>
                </c:pt>
                <c:pt idx="3">
                  <c:v>0.55011655011655003</c:v>
                </c:pt>
                <c:pt idx="4">
                  <c:v>0.56574004507888831</c:v>
                </c:pt>
                <c:pt idx="5">
                  <c:v>0.63400576368876094</c:v>
                </c:pt>
                <c:pt idx="6">
                  <c:v>0.65367647058823564</c:v>
                </c:pt>
                <c:pt idx="7">
                  <c:v>0.5304347826086957</c:v>
                </c:pt>
                <c:pt idx="8">
                  <c:v>0.49694189602446487</c:v>
                </c:pt>
                <c:pt idx="9">
                  <c:v>0.50025947067981325</c:v>
                </c:pt>
                <c:pt idx="10">
                  <c:v>0.4599797365754813</c:v>
                </c:pt>
                <c:pt idx="11">
                  <c:v>0.45551061678463101</c:v>
                </c:pt>
                <c:pt idx="12">
                  <c:v>0.4677914110429448</c:v>
                </c:pt>
                <c:pt idx="13">
                  <c:v>0.41700000000000004</c:v>
                </c:pt>
                <c:pt idx="14">
                  <c:v>0.43400000000000005</c:v>
                </c:pt>
                <c:pt idx="15">
                  <c:v>0.46397984886649879</c:v>
                </c:pt>
                <c:pt idx="16">
                  <c:v>0.51625344352617075</c:v>
                </c:pt>
                <c:pt idx="17">
                  <c:v>0.53200000000000003</c:v>
                </c:pt>
              </c:numCache>
            </c:numRef>
          </c:val>
          <c:smooth val="0"/>
          <c:extLst xmlns:c16r2="http://schemas.microsoft.com/office/drawing/2015/06/chart">
            <c:ext xmlns:c16="http://schemas.microsoft.com/office/drawing/2014/chart" uri="{C3380CC4-5D6E-409C-BE32-E72D297353CC}">
              <c16:uniqueId val="{00000005-885A-4A6F-82B8-ACD1268C3DF1}"/>
            </c:ext>
          </c:extLst>
        </c:ser>
        <c:dLbls>
          <c:showLegendKey val="0"/>
          <c:showVal val="0"/>
          <c:showCatName val="0"/>
          <c:showSerName val="0"/>
          <c:showPercent val="0"/>
          <c:showBubbleSize val="0"/>
        </c:dLbls>
        <c:marker val="1"/>
        <c:smooth val="0"/>
        <c:axId val="-1160199280"/>
        <c:axId val="-1160192752"/>
      </c:lineChart>
      <c:catAx>
        <c:axId val="-1160199280"/>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160192752"/>
        <c:crosses val="autoZero"/>
        <c:auto val="1"/>
        <c:lblAlgn val="ctr"/>
        <c:lblOffset val="100"/>
        <c:noMultiLvlLbl val="0"/>
      </c:catAx>
      <c:valAx>
        <c:axId val="-1160192752"/>
        <c:scaling>
          <c:orientation val="minMax"/>
          <c:min val="0.3000000000000001"/>
        </c:scaling>
        <c:delete val="0"/>
        <c:axPos val="l"/>
        <c:majorGridlines/>
        <c:numFmt formatCode="####.0%" sourceLinked="1"/>
        <c:majorTickMark val="out"/>
        <c:minorTickMark val="none"/>
        <c:tickLblPos val="nextTo"/>
        <c:crossAx val="-1160199280"/>
        <c:crosses val="autoZero"/>
        <c:crossBetween val="between"/>
      </c:valAx>
    </c:plotArea>
    <c:legend>
      <c:legendPos val="b"/>
      <c:overlay val="0"/>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'Διαγραμματα _2020_APS'!$C$224</c:f>
              <c:strCache>
                <c:ptCount val="1"/>
                <c:pt idx="0">
                  <c:v>Διαχρονικός Μ.Ο</c:v>
                </c:pt>
              </c:strCache>
            </c:strRef>
          </c:tx>
          <c:cat>
            <c:strRef>
              <c:f>'Διαγραμματα _2020_APS'!$D$217:$U$217</c:f>
              <c:strCache>
                <c:ptCount val="18"/>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'Διαγραμματα _2020_APS'!$D$224:$U$224</c:f>
              <c:numCache>
                <c:formatCode>####.0%</c:formatCode>
                <c:ptCount val="18"/>
                <c:pt idx="0">
                  <c:v>0.62201070227778565</c:v>
                </c:pt>
                <c:pt idx="1">
                  <c:v>0.62201070227778565</c:v>
                </c:pt>
                <c:pt idx="2">
                  <c:v>0.62201070227778565</c:v>
                </c:pt>
                <c:pt idx="3">
                  <c:v>0.62201070227778565</c:v>
                </c:pt>
                <c:pt idx="4">
                  <c:v>0.62201070227778565</c:v>
                </c:pt>
                <c:pt idx="5">
                  <c:v>0.62201070227778565</c:v>
                </c:pt>
                <c:pt idx="6">
                  <c:v>0.62201070227778565</c:v>
                </c:pt>
                <c:pt idx="7">
                  <c:v>0.62201070227778565</c:v>
                </c:pt>
                <c:pt idx="8">
                  <c:v>0.62201070227778565</c:v>
                </c:pt>
                <c:pt idx="9">
                  <c:v>0.62201070227778565</c:v>
                </c:pt>
                <c:pt idx="10">
                  <c:v>0.62201070227778565</c:v>
                </c:pt>
                <c:pt idx="11">
                  <c:v>0.62201070227778565</c:v>
                </c:pt>
                <c:pt idx="12">
                  <c:v>0.62201070227778565</c:v>
                </c:pt>
                <c:pt idx="13">
                  <c:v>0.62201070227778565</c:v>
                </c:pt>
                <c:pt idx="14">
                  <c:v>0.62201070227778565</c:v>
                </c:pt>
                <c:pt idx="15">
                  <c:v>0.62201070227778565</c:v>
                </c:pt>
                <c:pt idx="16">
                  <c:v>0.62201070227778565</c:v>
                </c:pt>
                <c:pt idx="17">
                  <c:v>0.62201070227778565</c:v>
                </c:pt>
              </c:numCache>
            </c:numRef>
          </c:val>
          <c:smooth val="0"/>
          <c:extLst xmlns:c16r2="http://schemas.microsoft.com/office/drawing/2015/06/chart">
            <c:ext xmlns:c16="http://schemas.microsoft.com/office/drawing/2014/chart" uri="{C3380CC4-5D6E-409C-BE32-E72D297353CC}">
              <c16:uniqueId val="{00000000-4AF7-4485-84D8-E4C36E2815F6}"/>
            </c:ext>
          </c:extLst>
        </c:ser>
        <c:ser>
          <c:idx val="0"/>
          <c:order val="1"/>
          <c:tx>
            <c:strRef>
              <c:f>'Διαγραμματα _2020_APS'!$A$218</c:f>
              <c:strCache>
                <c:ptCount val="1"/>
                <c:pt idx="0">
                  <c:v>Φόβος αποτυχίας </c:v>
                </c:pt>
              </c:strCache>
            </c:strRef>
          </c:tx>
          <c:dLbls>
            <c:dLbl>
              <c:idx val="16"/>
              <c:layout>
                <c:manualLayout>
                  <c:x val="-6.6886158320486208E-2"/>
                  <c:y val="-3.175299018173877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AF7-4485-84D8-E4C36E2815F6}"/>
                </c:ex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'Διαγραμματα _2020_APS'!$D$217:$U$217</c:f>
              <c:strCache>
                <c:ptCount val="18"/>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'Διαγραμματα _2020_APS'!$D$221:$U$221</c:f>
              <c:numCache>
                <c:formatCode>###0.0%</c:formatCode>
                <c:ptCount val="18"/>
                <c:pt idx="0">
                  <c:v>0.54711005542359481</c:v>
                </c:pt>
                <c:pt idx="1">
                  <c:v>0.51388888888888884</c:v>
                </c:pt>
                <c:pt idx="2">
                  <c:v>0.56917293233082722</c:v>
                </c:pt>
                <c:pt idx="3">
                  <c:v>0.54573643410852724</c:v>
                </c:pt>
                <c:pt idx="4">
                  <c:v>0.5648912228057017</c:v>
                </c:pt>
                <c:pt idx="5">
                  <c:v>0.52911574406901507</c:v>
                </c:pt>
                <c:pt idx="6">
                  <c:v>0.51655629139072834</c:v>
                </c:pt>
                <c:pt idx="7">
                  <c:v>0.6235233692860811</c:v>
                </c:pt>
                <c:pt idx="8">
                  <c:v>0.6876907426246186</c:v>
                </c:pt>
                <c:pt idx="9">
                  <c:v>0.73713703515028028</c:v>
                </c:pt>
                <c:pt idx="10">
                  <c:v>0.70137125444388038</c:v>
                </c:pt>
                <c:pt idx="11">
                  <c:v>0.71566142929548926</c:v>
                </c:pt>
                <c:pt idx="12">
                  <c:v>0.65292620865139972</c:v>
                </c:pt>
                <c:pt idx="13">
                  <c:v>0.70400000000000018</c:v>
                </c:pt>
                <c:pt idx="14">
                  <c:v>0.70400000000000007</c:v>
                </c:pt>
                <c:pt idx="15">
                  <c:v>0.68500000000000005</c:v>
                </c:pt>
                <c:pt idx="16">
                  <c:v>0.46735213419016775</c:v>
                </c:pt>
                <c:pt idx="17">
                  <c:v>0.62800000000000011</c:v>
                </c:pt>
              </c:numCache>
            </c:numRef>
          </c:val>
          <c:smooth val="0"/>
          <c:extLst xmlns:c16r2="http://schemas.microsoft.com/office/drawing/2015/06/chart">
            <c:ext xmlns:c16="http://schemas.microsoft.com/office/drawing/2014/chart" uri="{C3380CC4-5D6E-409C-BE32-E72D297353CC}">
              <c16:uniqueId val="{00000002-4AF7-4485-84D8-E4C36E2815F6}"/>
            </c:ext>
          </c:extLst>
        </c:ser>
        <c:dLbls>
          <c:showLegendKey val="0"/>
          <c:showVal val="0"/>
          <c:showCatName val="0"/>
          <c:showSerName val="0"/>
          <c:showPercent val="0"/>
          <c:showBubbleSize val="0"/>
        </c:dLbls>
        <c:marker val="1"/>
        <c:smooth val="0"/>
        <c:axId val="-1160205264"/>
        <c:axId val="-1160204720"/>
      </c:lineChart>
      <c:catAx>
        <c:axId val="-1160205264"/>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160204720"/>
        <c:crosses val="autoZero"/>
        <c:auto val="1"/>
        <c:lblAlgn val="ctr"/>
        <c:lblOffset val="100"/>
        <c:noMultiLvlLbl val="0"/>
      </c:catAx>
      <c:valAx>
        <c:axId val="-1160204720"/>
        <c:scaling>
          <c:orientation val="minMax"/>
          <c:min val="0.4"/>
        </c:scaling>
        <c:delete val="0"/>
        <c:axPos val="l"/>
        <c:majorGridlines/>
        <c:numFmt formatCode="####.0%" sourceLinked="1"/>
        <c:majorTickMark val="out"/>
        <c:minorTickMark val="none"/>
        <c:tickLblPos val="nextTo"/>
        <c:crossAx val="-1160205264"/>
        <c:crosses val="autoZero"/>
        <c:crossBetween val="between"/>
      </c:valAx>
    </c:plotArea>
    <c:legend>
      <c:legendPos val="b"/>
      <c:overlay val="0"/>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Sheet1!$F$2</c:f>
              <c:strCache>
                <c:ptCount val="1"/>
                <c:pt idx="0">
                  <c:v>Βλέπουν νέες ευκαιρίες λόγω της πανδημίας</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Sheet1!$B$4:$B$22</c:f>
              <c:strCache>
                <c:ptCount val="19"/>
                <c:pt idx="0">
                  <c:v>Ισραήλ</c:v>
                </c:pt>
                <c:pt idx="1">
                  <c:v>Λουξεμβούργο</c:v>
                </c:pt>
                <c:pt idx="2">
                  <c:v>Ολλανδία</c:v>
                </c:pt>
                <c:pt idx="3">
                  <c:v>Ιταλία</c:v>
                </c:pt>
                <c:pt idx="4">
                  <c:v>Κύπρος</c:v>
                </c:pt>
                <c:pt idx="5">
                  <c:v>Νορβηγία</c:v>
                </c:pt>
                <c:pt idx="6">
                  <c:v>Αυστρία</c:v>
                </c:pt>
                <c:pt idx="7">
                  <c:v>Πολωνία</c:v>
                </c:pt>
                <c:pt idx="8">
                  <c:v>Λετονία</c:v>
                </c:pt>
                <c:pt idx="9">
                  <c:v>Σουηδία</c:v>
                </c:pt>
                <c:pt idx="10">
                  <c:v>Σλοβενία</c:v>
                </c:pt>
                <c:pt idx="11">
                  <c:v>Σλοβακία</c:v>
                </c:pt>
                <c:pt idx="12">
                  <c:v>Ην. Βασίλειο</c:v>
                </c:pt>
                <c:pt idx="13">
                  <c:v>Κροατία</c:v>
                </c:pt>
                <c:pt idx="14">
                  <c:v>Ισπανία</c:v>
                </c:pt>
                <c:pt idx="15">
                  <c:v>Γερμανία</c:v>
                </c:pt>
                <c:pt idx="16">
                  <c:v>Ελβετία</c:v>
                </c:pt>
                <c:pt idx="17">
                  <c:v>Ελλάδα</c:v>
                </c:pt>
                <c:pt idx="18">
                  <c:v>Ρωσία</c:v>
                </c:pt>
              </c:strCache>
            </c:strRef>
          </c:cat>
          <c:val>
            <c:numRef>
              <c:f>Sheet1!$F$4:$F$22</c:f>
              <c:numCache>
                <c:formatCode>0.0%</c:formatCode>
                <c:ptCount val="19"/>
                <c:pt idx="0">
                  <c:v>0.68908343125734428</c:v>
                </c:pt>
                <c:pt idx="1">
                  <c:v>0.48653266331658296</c:v>
                </c:pt>
                <c:pt idx="2">
                  <c:v>0.40882404181184678</c:v>
                </c:pt>
                <c:pt idx="3">
                  <c:v>0.40213541666666669</c:v>
                </c:pt>
                <c:pt idx="4">
                  <c:v>0.3853567251461989</c:v>
                </c:pt>
                <c:pt idx="5">
                  <c:v>0.37382198952879586</c:v>
                </c:pt>
                <c:pt idx="6">
                  <c:v>0.3616990291262136</c:v>
                </c:pt>
                <c:pt idx="7">
                  <c:v>0.34665584415584422</c:v>
                </c:pt>
                <c:pt idx="8">
                  <c:v>0.32671153846153844</c:v>
                </c:pt>
                <c:pt idx="9">
                  <c:v>0.32652054794520557</c:v>
                </c:pt>
                <c:pt idx="10">
                  <c:v>0.32319932998324963</c:v>
                </c:pt>
                <c:pt idx="11">
                  <c:v>0.31649097472924198</c:v>
                </c:pt>
                <c:pt idx="12">
                  <c:v>0.30446428571428591</c:v>
                </c:pt>
                <c:pt idx="13">
                  <c:v>0.28723538704581358</c:v>
                </c:pt>
                <c:pt idx="14">
                  <c:v>0.25050096339113681</c:v>
                </c:pt>
                <c:pt idx="15">
                  <c:v>0.24526096033402928</c:v>
                </c:pt>
                <c:pt idx="16">
                  <c:v>0.24224025974025978</c:v>
                </c:pt>
                <c:pt idx="17">
                  <c:v>0.20556199304750869</c:v>
                </c:pt>
                <c:pt idx="18">
                  <c:v>0.20445626477541373</c:v>
                </c:pt>
              </c:numCache>
            </c:numRef>
          </c:val>
          <c:extLst xmlns:c16r2="http://schemas.microsoft.com/office/drawing/2015/06/chart">
            <c:ext xmlns:c16="http://schemas.microsoft.com/office/drawing/2014/chart" uri="{C3380CC4-5D6E-409C-BE32-E72D297353CC}">
              <c16:uniqueId val="{00000000-AB43-4849-BEB0-FCF9415FCA29}"/>
            </c:ext>
          </c:extLst>
        </c:ser>
        <c:ser>
          <c:idx val="1"/>
          <c:order val="1"/>
          <c:tx>
            <c:strRef>
              <c:f>Sheet1!$G$2</c:f>
              <c:strCache>
                <c:ptCount val="1"/>
                <c:pt idx="0">
                  <c:v>Δεν βλέπουν νέες ευκαιρίες λόγω της πανδημίας</c:v>
                </c:pt>
              </c:strCache>
            </c:strRef>
          </c:tx>
          <c:spPr>
            <a:solidFill>
              <a:schemeClr val="accent2"/>
            </a:solidFill>
            <a:ln>
              <a:noFill/>
            </a:ln>
            <a:effectLst/>
          </c:spPr>
          <c:invertIfNegative val="0"/>
          <c:dLbls>
            <c:spPr>
              <a:noFill/>
              <a:ln>
                <a:noFill/>
              </a:ln>
              <a:effectLst/>
            </c:spPr>
            <c:txPr>
              <a:bodyPr rot="-5400000" spcFirstLastPara="1" vertOverflow="clip" horzOverflow="clip"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Sheet1!$B$4:$B$22</c:f>
              <c:strCache>
                <c:ptCount val="19"/>
                <c:pt idx="0">
                  <c:v>Ισραήλ</c:v>
                </c:pt>
                <c:pt idx="1">
                  <c:v>Λουξεμβούργο</c:v>
                </c:pt>
                <c:pt idx="2">
                  <c:v>Ολλανδία</c:v>
                </c:pt>
                <c:pt idx="3">
                  <c:v>Ιταλία</c:v>
                </c:pt>
                <c:pt idx="4">
                  <c:v>Κύπρος</c:v>
                </c:pt>
                <c:pt idx="5">
                  <c:v>Νορβηγία</c:v>
                </c:pt>
                <c:pt idx="6">
                  <c:v>Αυστρία</c:v>
                </c:pt>
                <c:pt idx="7">
                  <c:v>Πολωνία</c:v>
                </c:pt>
                <c:pt idx="8">
                  <c:v>Λετονία</c:v>
                </c:pt>
                <c:pt idx="9">
                  <c:v>Σουηδία</c:v>
                </c:pt>
                <c:pt idx="10">
                  <c:v>Σλοβενία</c:v>
                </c:pt>
                <c:pt idx="11">
                  <c:v>Σλοβακία</c:v>
                </c:pt>
                <c:pt idx="12">
                  <c:v>Ην. Βασίλειο</c:v>
                </c:pt>
                <c:pt idx="13">
                  <c:v>Κροατία</c:v>
                </c:pt>
                <c:pt idx="14">
                  <c:v>Ισπανία</c:v>
                </c:pt>
                <c:pt idx="15">
                  <c:v>Γερμανία</c:v>
                </c:pt>
                <c:pt idx="16">
                  <c:v>Ελβετία</c:v>
                </c:pt>
                <c:pt idx="17">
                  <c:v>Ελλάδα</c:v>
                </c:pt>
                <c:pt idx="18">
                  <c:v>Ρωσία</c:v>
                </c:pt>
              </c:strCache>
            </c:strRef>
          </c:cat>
          <c:val>
            <c:numRef>
              <c:f>Sheet1!$G$4:$G$22</c:f>
              <c:numCache>
                <c:formatCode>0.0%</c:formatCode>
                <c:ptCount val="19"/>
                <c:pt idx="0">
                  <c:v>0.28911868390129264</c:v>
                </c:pt>
                <c:pt idx="1">
                  <c:v>0.49811557788944738</c:v>
                </c:pt>
                <c:pt idx="2">
                  <c:v>0.5880749128919861</c:v>
                </c:pt>
                <c:pt idx="3">
                  <c:v>0.60010416666666666</c:v>
                </c:pt>
                <c:pt idx="4">
                  <c:v>0.60900584795321644</c:v>
                </c:pt>
                <c:pt idx="5">
                  <c:v>0.61434554973821986</c:v>
                </c:pt>
                <c:pt idx="6">
                  <c:v>0.63017799352750825</c:v>
                </c:pt>
                <c:pt idx="7">
                  <c:v>0.63428571428571434</c:v>
                </c:pt>
                <c:pt idx="8">
                  <c:v>0.66600000000000015</c:v>
                </c:pt>
                <c:pt idx="9">
                  <c:v>0.61902739726027411</c:v>
                </c:pt>
                <c:pt idx="10">
                  <c:v>0.67654941373534361</c:v>
                </c:pt>
                <c:pt idx="11">
                  <c:v>0.67292418772563178</c:v>
                </c:pt>
                <c:pt idx="12">
                  <c:v>0.68760204081632648</c:v>
                </c:pt>
                <c:pt idx="13">
                  <c:v>0.70484992101105859</c:v>
                </c:pt>
                <c:pt idx="14">
                  <c:v>0.73315992292870913</c:v>
                </c:pt>
                <c:pt idx="15">
                  <c:v>0.73906054279749478</c:v>
                </c:pt>
                <c:pt idx="16">
                  <c:v>0.75808441558441575</c:v>
                </c:pt>
                <c:pt idx="17">
                  <c:v>0.79392815758980306</c:v>
                </c:pt>
                <c:pt idx="18">
                  <c:v>0.79086288416075623</c:v>
                </c:pt>
              </c:numCache>
            </c:numRef>
          </c:val>
          <c:extLst xmlns:c16r2="http://schemas.microsoft.com/office/drawing/2015/06/chart">
            <c:ext xmlns:c16="http://schemas.microsoft.com/office/drawing/2014/chart" uri="{C3380CC4-5D6E-409C-BE32-E72D297353CC}">
              <c16:uniqueId val="{00000001-AB43-4849-BEB0-FCF9415FCA29}"/>
            </c:ext>
          </c:extLst>
        </c:ser>
        <c:dLbls>
          <c:showLegendKey val="0"/>
          <c:showVal val="1"/>
          <c:showCatName val="0"/>
          <c:showSerName val="0"/>
          <c:showPercent val="0"/>
          <c:showBubbleSize val="0"/>
        </c:dLbls>
        <c:gapWidth val="79"/>
        <c:overlap val="100"/>
        <c:axId val="-1160203632"/>
        <c:axId val="-1251396944"/>
      </c:barChart>
      <c:catAx>
        <c:axId val="-1160203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251396944"/>
        <c:crosses val="autoZero"/>
        <c:auto val="1"/>
        <c:lblAlgn val="ctr"/>
        <c:lblOffset val="100"/>
        <c:noMultiLvlLbl val="0"/>
      </c:catAx>
      <c:valAx>
        <c:axId val="-1251396944"/>
        <c:scaling>
          <c:orientation val="minMax"/>
        </c:scaling>
        <c:delete val="1"/>
        <c:axPos val="l"/>
        <c:numFmt formatCode="0%" sourceLinked="1"/>
        <c:majorTickMark val="none"/>
        <c:minorTickMark val="none"/>
        <c:tickLblPos val="none"/>
        <c:crossAx val="-116020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b"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Sheet2!$E$2</c:f>
              <c:strCache>
                <c:ptCount val="1"/>
                <c:pt idx="0">
                  <c:v>Βλέπουν νέες ευκαιρίες λόγω της πανδημίας</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Sheet2!$A$4:$A$22</c:f>
              <c:strCache>
                <c:ptCount val="19"/>
                <c:pt idx="0">
                  <c:v>Ισραήλ</c:v>
                </c:pt>
                <c:pt idx="1">
                  <c:v>Ολλανδία</c:v>
                </c:pt>
                <c:pt idx="2">
                  <c:v>Πολωνία</c:v>
                </c:pt>
                <c:pt idx="3">
                  <c:v>Ην. Βασίλειο</c:v>
                </c:pt>
                <c:pt idx="4">
                  <c:v>Νορβηγία</c:v>
                </c:pt>
                <c:pt idx="5">
                  <c:v>Αυστρία</c:v>
                </c:pt>
                <c:pt idx="6">
                  <c:v>Ελβετία</c:v>
                </c:pt>
                <c:pt idx="7">
                  <c:v>Λουξεμβούργο</c:v>
                </c:pt>
                <c:pt idx="8">
                  <c:v>Σουηδία</c:v>
                </c:pt>
                <c:pt idx="9">
                  <c:v>Σλοβακία</c:v>
                </c:pt>
                <c:pt idx="10">
                  <c:v>Γερμανία</c:v>
                </c:pt>
                <c:pt idx="11">
                  <c:v>Ρωσία</c:v>
                </c:pt>
                <c:pt idx="12">
                  <c:v>Σλοβενία</c:v>
                </c:pt>
                <c:pt idx="13">
                  <c:v>Κύπρος</c:v>
                </c:pt>
                <c:pt idx="14">
                  <c:v>Ισπανία</c:v>
                </c:pt>
                <c:pt idx="15">
                  <c:v>Λετονία</c:v>
                </c:pt>
                <c:pt idx="16">
                  <c:v>Κροατία</c:v>
                </c:pt>
                <c:pt idx="17">
                  <c:v>Ελλάδα</c:v>
                </c:pt>
                <c:pt idx="18">
                  <c:v>Ιταλία</c:v>
                </c:pt>
              </c:strCache>
            </c:strRef>
          </c:cat>
          <c:val>
            <c:numRef>
              <c:f>Sheet2!$E$4:$E$22</c:f>
              <c:numCache>
                <c:formatCode>0.0%</c:formatCode>
                <c:ptCount val="19"/>
                <c:pt idx="0">
                  <c:v>0.55583732057416269</c:v>
                </c:pt>
                <c:pt idx="1">
                  <c:v>0.30123385939741759</c:v>
                </c:pt>
                <c:pt idx="2">
                  <c:v>0.24835784313725492</c:v>
                </c:pt>
                <c:pt idx="3">
                  <c:v>0.2460216718266254</c:v>
                </c:pt>
                <c:pt idx="4">
                  <c:v>0.22926470588235295</c:v>
                </c:pt>
                <c:pt idx="5">
                  <c:v>0.22706563706563709</c:v>
                </c:pt>
                <c:pt idx="6">
                  <c:v>0.22332838038632988</c:v>
                </c:pt>
                <c:pt idx="7">
                  <c:v>0.21842696629213487</c:v>
                </c:pt>
                <c:pt idx="8">
                  <c:v>0.20349917081260371</c:v>
                </c:pt>
                <c:pt idx="9">
                  <c:v>0.19275968992248066</c:v>
                </c:pt>
                <c:pt idx="10">
                  <c:v>0.19008103727714751</c:v>
                </c:pt>
                <c:pt idx="11">
                  <c:v>0.18544871794871795</c:v>
                </c:pt>
                <c:pt idx="12">
                  <c:v>0.18205164992826398</c:v>
                </c:pt>
                <c:pt idx="13">
                  <c:v>0.16784636488340196</c:v>
                </c:pt>
                <c:pt idx="14">
                  <c:v>0.16709388971684055</c:v>
                </c:pt>
                <c:pt idx="15">
                  <c:v>0.14415162454873642</c:v>
                </c:pt>
                <c:pt idx="16">
                  <c:v>0.1425355450236967</c:v>
                </c:pt>
                <c:pt idx="17">
                  <c:v>0.11672153635116599</c:v>
                </c:pt>
                <c:pt idx="18">
                  <c:v>0.10076233183856503</c:v>
                </c:pt>
              </c:numCache>
            </c:numRef>
          </c:val>
          <c:extLst xmlns:c16r2="http://schemas.microsoft.com/office/drawing/2015/06/chart">
            <c:ext xmlns:c16="http://schemas.microsoft.com/office/drawing/2014/chart" uri="{C3380CC4-5D6E-409C-BE32-E72D297353CC}">
              <c16:uniqueId val="{00000000-6A65-452A-9B84-EEBC8E37414A}"/>
            </c:ext>
          </c:extLst>
        </c:ser>
        <c:ser>
          <c:idx val="1"/>
          <c:order val="1"/>
          <c:tx>
            <c:strRef>
              <c:f>Sheet2!$F$2</c:f>
              <c:strCache>
                <c:ptCount val="1"/>
                <c:pt idx="0">
                  <c:v>Δεν βλέπουν νέες ευκαιρίες λόγω της πανδημίας</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Sheet2!$A$4:$A$22</c:f>
              <c:strCache>
                <c:ptCount val="19"/>
                <c:pt idx="0">
                  <c:v>Ισραήλ</c:v>
                </c:pt>
                <c:pt idx="1">
                  <c:v>Ολλανδία</c:v>
                </c:pt>
                <c:pt idx="2">
                  <c:v>Πολωνία</c:v>
                </c:pt>
                <c:pt idx="3">
                  <c:v>Ην. Βασίλειο</c:v>
                </c:pt>
                <c:pt idx="4">
                  <c:v>Νορβηγία</c:v>
                </c:pt>
                <c:pt idx="5">
                  <c:v>Αυστρία</c:v>
                </c:pt>
                <c:pt idx="6">
                  <c:v>Ελβετία</c:v>
                </c:pt>
                <c:pt idx="7">
                  <c:v>Λουξεμβούργο</c:v>
                </c:pt>
                <c:pt idx="8">
                  <c:v>Σουηδία</c:v>
                </c:pt>
                <c:pt idx="9">
                  <c:v>Σλοβακία</c:v>
                </c:pt>
                <c:pt idx="10">
                  <c:v>Γερμανία</c:v>
                </c:pt>
                <c:pt idx="11">
                  <c:v>Ρωσία</c:v>
                </c:pt>
                <c:pt idx="12">
                  <c:v>Σλοβενία</c:v>
                </c:pt>
                <c:pt idx="13">
                  <c:v>Κύπρος</c:v>
                </c:pt>
                <c:pt idx="14">
                  <c:v>Ισπανία</c:v>
                </c:pt>
                <c:pt idx="15">
                  <c:v>Λετονία</c:v>
                </c:pt>
                <c:pt idx="16">
                  <c:v>Κροατία</c:v>
                </c:pt>
                <c:pt idx="17">
                  <c:v>Ελλάδα</c:v>
                </c:pt>
                <c:pt idx="18">
                  <c:v>Ιταλία</c:v>
                </c:pt>
              </c:strCache>
            </c:strRef>
          </c:cat>
          <c:val>
            <c:numRef>
              <c:f>Sheet2!$F$4:$F$22</c:f>
              <c:numCache>
                <c:formatCode>0.0%</c:formatCode>
                <c:ptCount val="19"/>
                <c:pt idx="0">
                  <c:v>0.40952153110047856</c:v>
                </c:pt>
                <c:pt idx="1">
                  <c:v>0.6918794835007176</c:v>
                </c:pt>
                <c:pt idx="2">
                  <c:v>0.75111111111111117</c:v>
                </c:pt>
                <c:pt idx="3">
                  <c:v>0.75386996904024761</c:v>
                </c:pt>
                <c:pt idx="4">
                  <c:v>0.75980392156862753</c:v>
                </c:pt>
                <c:pt idx="5">
                  <c:v>0.77333333333333343</c:v>
                </c:pt>
                <c:pt idx="6">
                  <c:v>0.77601783060921259</c:v>
                </c:pt>
                <c:pt idx="7">
                  <c:v>0.7757303370786518</c:v>
                </c:pt>
                <c:pt idx="8">
                  <c:v>0.78041459369817578</c:v>
                </c:pt>
                <c:pt idx="9">
                  <c:v>0.79399999999999993</c:v>
                </c:pt>
                <c:pt idx="10">
                  <c:v>0.76267423014586733</c:v>
                </c:pt>
                <c:pt idx="11">
                  <c:v>0.81448717948717952</c:v>
                </c:pt>
                <c:pt idx="12">
                  <c:v>0.81839311334289833</c:v>
                </c:pt>
                <c:pt idx="13">
                  <c:v>0.83193415637860091</c:v>
                </c:pt>
                <c:pt idx="14">
                  <c:v>0.82542473919523096</c:v>
                </c:pt>
                <c:pt idx="15">
                  <c:v>0.84425992779783399</c:v>
                </c:pt>
                <c:pt idx="16">
                  <c:v>0.85755924170616116</c:v>
                </c:pt>
                <c:pt idx="17">
                  <c:v>0.87838820301783271</c:v>
                </c:pt>
                <c:pt idx="18">
                  <c:v>0.89946188340807165</c:v>
                </c:pt>
              </c:numCache>
            </c:numRef>
          </c:val>
          <c:extLst xmlns:c16r2="http://schemas.microsoft.com/office/drawing/2015/06/chart">
            <c:ext xmlns:c16="http://schemas.microsoft.com/office/drawing/2014/chart" uri="{C3380CC4-5D6E-409C-BE32-E72D297353CC}">
              <c16:uniqueId val="{00000001-6A65-452A-9B84-EEBC8E37414A}"/>
            </c:ext>
          </c:extLst>
        </c:ser>
        <c:dLbls>
          <c:showLegendKey val="0"/>
          <c:showVal val="1"/>
          <c:showCatName val="0"/>
          <c:showSerName val="0"/>
          <c:showPercent val="0"/>
          <c:showBubbleSize val="0"/>
        </c:dLbls>
        <c:gapWidth val="79"/>
        <c:overlap val="100"/>
        <c:axId val="-1121416992"/>
        <c:axId val="-1121421888"/>
      </c:barChart>
      <c:catAx>
        <c:axId val="-1121416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121421888"/>
        <c:crosses val="autoZero"/>
        <c:auto val="1"/>
        <c:lblAlgn val="ctr"/>
        <c:lblOffset val="100"/>
        <c:noMultiLvlLbl val="0"/>
      </c:catAx>
      <c:valAx>
        <c:axId val="-1121421888"/>
        <c:scaling>
          <c:orientation val="minMax"/>
        </c:scaling>
        <c:delete val="1"/>
        <c:axPos val="l"/>
        <c:numFmt formatCode="0%" sourceLinked="1"/>
        <c:majorTickMark val="none"/>
        <c:minorTickMark val="none"/>
        <c:tickLblPos val="none"/>
        <c:crossAx val="-1121416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88589743589754"/>
          <c:y val="0.19774636141156973"/>
          <c:w val="0.39623675213675219"/>
          <c:h val="0.60885205167133349"/>
        </c:manualLayout>
      </c:layout>
      <c:radarChart>
        <c:radarStyle val="filled"/>
        <c:varyColors val="0"/>
        <c:ser>
          <c:idx val="0"/>
          <c:order val="0"/>
          <c:tx>
            <c:strRef>
              <c:f>graphs!$J$252</c:f>
              <c:strCache>
                <c:ptCount val="1"/>
                <c:pt idx="0">
                  <c:v>Ευρώπη &amp; Β. Αμερική</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rgbClr val="337D45"/>
              </a:solidFill>
              <a:round/>
            </a:ln>
            <a:effectLst>
              <a:outerShdw blurRad="40000" dist="20000" dir="5400000" rotWithShape="0">
                <a:srgbClr val="000000">
                  <a:alpha val="38000"/>
                </a:srgbClr>
              </a:outerShdw>
            </a:effectLst>
          </c:spPr>
          <c:cat>
            <c:strRef>
              <c:f>graphs!$H$253:$H$258</c:f>
              <c:strCache>
                <c:ptCount val="6"/>
                <c:pt idx="0">
                  <c:v>Χρηματοδοτική στήριξη </c:v>
                </c:pt>
                <c:pt idx="1">
                  <c:v>Εθνικές Πολιτικές και Προτεραιότητες για τη νέα επιχειρηματικότητα</c:v>
                </c:pt>
                <c:pt idx="2">
                  <c:v>Εθνικές Πολιτικές σε θέματα Γραφειοκρατίας και Φορολογίας</c:v>
                </c:pt>
                <c:pt idx="3">
                  <c:v>Κυβερνητικά Προγράμματα στήριξης νέας επιχειρηματικότητας</c:v>
                </c:pt>
                <c:pt idx="4">
                  <c:v>Εκπαίδευση και Κατάρτιση (Πρωτοβάθμια –Δευτεροβάθμια)</c:v>
                </c:pt>
                <c:pt idx="5">
                  <c:v>Εκπαίδευση και Κατάρτιση (Μεταδευτεροβάθμια)</c:v>
                </c:pt>
              </c:strCache>
            </c:strRef>
          </c:cat>
          <c:val>
            <c:numRef>
              <c:f>graphs!$J$253:$J$258</c:f>
              <c:numCache>
                <c:formatCode>0.00</c:formatCode>
                <c:ptCount val="6"/>
                <c:pt idx="0">
                  <c:v>4.7699999999999996</c:v>
                </c:pt>
                <c:pt idx="1">
                  <c:v>4.67</c:v>
                </c:pt>
                <c:pt idx="2">
                  <c:v>4.1399999999999997</c:v>
                </c:pt>
                <c:pt idx="3">
                  <c:v>5.22</c:v>
                </c:pt>
                <c:pt idx="4">
                  <c:v>3.3099999999999996</c:v>
                </c:pt>
                <c:pt idx="5">
                  <c:v>4.6899999999999995</c:v>
                </c:pt>
              </c:numCache>
            </c:numRef>
          </c:val>
          <c:extLst xmlns:c16r2="http://schemas.microsoft.com/office/drawing/2015/06/chart">
            <c:ext xmlns:c16="http://schemas.microsoft.com/office/drawing/2014/chart" uri="{C3380CC4-5D6E-409C-BE32-E72D297353CC}">
              <c16:uniqueId val="{00000000-3555-4388-BF00-398884C2C9FA}"/>
            </c:ext>
          </c:extLst>
        </c:ser>
        <c:ser>
          <c:idx val="1"/>
          <c:order val="1"/>
          <c:tx>
            <c:strRef>
              <c:f>graphs!$I$252</c:f>
              <c:strCache>
                <c:ptCount val="1"/>
                <c:pt idx="0">
                  <c:v>Ελλάδα</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cat>
            <c:strRef>
              <c:f>graphs!$H$253:$H$258</c:f>
              <c:strCache>
                <c:ptCount val="6"/>
                <c:pt idx="0">
                  <c:v>Χρηματοδοτική στήριξη </c:v>
                </c:pt>
                <c:pt idx="1">
                  <c:v>Εθνικές Πολιτικές και Προτεραιότητες για τη νέα επιχειρηματικότητα</c:v>
                </c:pt>
                <c:pt idx="2">
                  <c:v>Εθνικές Πολιτικές σε θέματα Γραφειοκρατίας και Φορολογίας</c:v>
                </c:pt>
                <c:pt idx="3">
                  <c:v>Κυβερνητικά Προγράμματα στήριξης νέας επιχειρηματικότητας</c:v>
                </c:pt>
                <c:pt idx="4">
                  <c:v>Εκπαίδευση και Κατάρτιση (Πρωτοβάθμια –Δευτεροβάθμια)</c:v>
                </c:pt>
                <c:pt idx="5">
                  <c:v>Εκπαίδευση και Κατάρτιση (Μεταδευτεροβάθμια)</c:v>
                </c:pt>
              </c:strCache>
            </c:strRef>
          </c:cat>
          <c:val>
            <c:numRef>
              <c:f>graphs!$I$253:$I$258</c:f>
              <c:numCache>
                <c:formatCode>0.00</c:formatCode>
                <c:ptCount val="6"/>
                <c:pt idx="0">
                  <c:v>4.5999999999999996</c:v>
                </c:pt>
                <c:pt idx="1">
                  <c:v>5.3</c:v>
                </c:pt>
                <c:pt idx="2">
                  <c:v>4.09</c:v>
                </c:pt>
                <c:pt idx="3">
                  <c:v>4.17</c:v>
                </c:pt>
                <c:pt idx="4">
                  <c:v>2.62</c:v>
                </c:pt>
                <c:pt idx="5">
                  <c:v>4.33</c:v>
                </c:pt>
              </c:numCache>
            </c:numRef>
          </c:val>
          <c:extLst xmlns:c16r2="http://schemas.microsoft.com/office/drawing/2015/06/chart">
            <c:ext xmlns:c16="http://schemas.microsoft.com/office/drawing/2014/chart" uri="{C3380CC4-5D6E-409C-BE32-E72D297353CC}">
              <c16:uniqueId val="{00000001-3555-4388-BF00-398884C2C9FA}"/>
            </c:ext>
          </c:extLst>
        </c:ser>
        <c:dLbls>
          <c:showLegendKey val="0"/>
          <c:showVal val="0"/>
          <c:showCatName val="0"/>
          <c:showSerName val="0"/>
          <c:showPercent val="0"/>
          <c:showBubbleSize val="0"/>
        </c:dLbls>
        <c:axId val="-1121427328"/>
        <c:axId val="-1121416448"/>
      </c:radarChart>
      <c:catAx>
        <c:axId val="-112142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21416448"/>
        <c:crosses val="autoZero"/>
        <c:auto val="1"/>
        <c:lblAlgn val="ctr"/>
        <c:lblOffset val="100"/>
        <c:noMultiLvlLbl val="0"/>
      </c:catAx>
      <c:valAx>
        <c:axId val="-1121416448"/>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21427328"/>
        <c:crosses val="autoZero"/>
        <c:crossBetween val="between"/>
      </c:valAx>
    </c:plotArea>
    <c:legend>
      <c:legendPos val="b"/>
      <c:layout>
        <c:manualLayout>
          <c:xMode val="edge"/>
          <c:yMode val="edge"/>
          <c:x val="1.9156196581196574E-2"/>
          <c:y val="4.1467479525312927E-2"/>
          <c:w val="0.41352521367521372"/>
          <c:h val="7.0365812657270294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a:outerShdw blurRad="50800" dist="38100" dir="2700000" algn="tl" rotWithShape="0">
        <a:prstClr val="black">
          <a:alpha val="40000"/>
        </a:prstClr>
      </a:outerShdw>
    </a:effectLst>
  </c:spPr>
  <c:txPr>
    <a:bodyPr/>
    <a:lstStyle/>
    <a:p>
      <a:pPr>
        <a:defRPr>
          <a:solidFill>
            <a:sysClr val="windowText" lastClr="000000"/>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88589743589754"/>
          <c:y val="0.19774636141156973"/>
          <c:w val="0.4152324786324787"/>
          <c:h val="0.63804062892354918"/>
        </c:manualLayout>
      </c:layout>
      <c:radarChart>
        <c:radarStyle val="filled"/>
        <c:varyColors val="0"/>
        <c:ser>
          <c:idx val="1"/>
          <c:order val="0"/>
          <c:tx>
            <c:strRef>
              <c:f>'new graphs'!$D$85</c:f>
              <c:strCache>
                <c:ptCount val="1"/>
                <c:pt idx="0">
                  <c:v>Ευρώπη &amp; Β. Αμερική</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cat>
            <c:strRef>
              <c:f>'new graphs'!$B$86:$B$88</c:f>
              <c:strCache>
                <c:ptCount val="3"/>
                <c:pt idx="0">
                  <c:v>Σύνδεση πανεπιστημίων και επιχειρήσεων</c:v>
                </c:pt>
                <c:pt idx="1">
                  <c:v>Νέές έρευνες και υψηλή τεχνολογία</c:v>
                </c:pt>
                <c:pt idx="2">
                  <c:v>Επιστημονική υποστήριξη </c:v>
                </c:pt>
              </c:strCache>
              <c:extLst xmlns:c16r2="http://schemas.microsoft.com/office/drawing/2015/06/chart"/>
            </c:strRef>
          </c:cat>
          <c:val>
            <c:numRef>
              <c:f>'new graphs'!$D$86:$D$88</c:f>
              <c:numCache>
                <c:formatCode>0.00</c:formatCode>
                <c:ptCount val="3"/>
                <c:pt idx="0">
                  <c:v>4.4300000000000006</c:v>
                </c:pt>
                <c:pt idx="1">
                  <c:v>3.7600000000000002</c:v>
                </c:pt>
                <c:pt idx="2">
                  <c:v>4.53</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3479-4A68-8245-155C2C62D1AD}"/>
            </c:ext>
          </c:extLst>
        </c:ser>
        <c:ser>
          <c:idx val="0"/>
          <c:order val="1"/>
          <c:tx>
            <c:strRef>
              <c:f>'new graphs'!$C$85</c:f>
              <c:strCache>
                <c:ptCount val="1"/>
                <c:pt idx="0">
                  <c:v>Ελλάδα</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cat>
            <c:strRef>
              <c:f>'new graphs'!$B$86:$B$88</c:f>
              <c:strCache>
                <c:ptCount val="3"/>
                <c:pt idx="0">
                  <c:v>Σύνδεση πανεπιστημίων και επιχειρήσεων</c:v>
                </c:pt>
                <c:pt idx="1">
                  <c:v>Νέές έρευνες και υψηλή τεχνολογία</c:v>
                </c:pt>
                <c:pt idx="2">
                  <c:v>Επιστημονική υποστήριξη </c:v>
                </c:pt>
              </c:strCache>
              <c:extLst xmlns:c16r2="http://schemas.microsoft.com/office/drawing/2015/06/chart"/>
            </c:strRef>
          </c:cat>
          <c:val>
            <c:numRef>
              <c:f>'new graphs'!$C$86:$C$88</c:f>
              <c:numCache>
                <c:formatCode>General</c:formatCode>
                <c:ptCount val="3"/>
                <c:pt idx="0">
                  <c:v>3.7600000000000002</c:v>
                </c:pt>
                <c:pt idx="1">
                  <c:v>3.84</c:v>
                </c:pt>
                <c:pt idx="2" formatCode="0.00">
                  <c:v>4.22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3479-4A68-8245-155C2C62D1AD}"/>
            </c:ext>
          </c:extLst>
        </c:ser>
        <c:dLbls>
          <c:showLegendKey val="0"/>
          <c:showVal val="0"/>
          <c:showCatName val="0"/>
          <c:showSerName val="0"/>
          <c:showPercent val="0"/>
          <c:showBubbleSize val="0"/>
        </c:dLbls>
        <c:axId val="-1121424064"/>
        <c:axId val="-1121418080"/>
      </c:radarChart>
      <c:catAx>
        <c:axId val="-112142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21418080"/>
        <c:crosses val="autoZero"/>
        <c:auto val="1"/>
        <c:lblAlgn val="ctr"/>
        <c:lblOffset val="100"/>
        <c:noMultiLvlLbl val="0"/>
      </c:catAx>
      <c:valAx>
        <c:axId val="-1121418080"/>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21424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6400" cy="496967"/>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defTabSz="928688" eaLnBrk="1" hangingPunct="1">
              <a:defRPr sz="1200">
                <a:latin typeface="Arial" charset="0"/>
                <a:cs typeface="+mn-cs"/>
              </a:defRPr>
            </a:lvl1pPr>
          </a:lstStyle>
          <a:p>
            <a:pPr>
              <a:defRPr/>
            </a:pPr>
            <a:endParaRPr lang="el-GR"/>
          </a:p>
        </p:txBody>
      </p:sp>
      <p:sp>
        <p:nvSpPr>
          <p:cNvPr id="32771" name="Rectangle 3"/>
          <p:cNvSpPr>
            <a:spLocks noGrp="1" noChangeArrowheads="1"/>
          </p:cNvSpPr>
          <p:nvPr>
            <p:ph type="dt" sz="quarter" idx="1"/>
          </p:nvPr>
        </p:nvSpPr>
        <p:spPr bwMode="auto">
          <a:xfrm>
            <a:off x="3849688" y="0"/>
            <a:ext cx="2946400" cy="496967"/>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defTabSz="928688" eaLnBrk="1" hangingPunct="1">
              <a:defRPr sz="1200">
                <a:latin typeface="Arial" charset="0"/>
                <a:cs typeface="+mn-cs"/>
              </a:defRPr>
            </a:lvl1pPr>
          </a:lstStyle>
          <a:p>
            <a:pPr>
              <a:defRPr/>
            </a:pPr>
            <a:endParaRPr lang="el-GR"/>
          </a:p>
        </p:txBody>
      </p:sp>
      <p:sp>
        <p:nvSpPr>
          <p:cNvPr id="32772" name="Rectangle 4"/>
          <p:cNvSpPr>
            <a:spLocks noGrp="1" noChangeArrowheads="1"/>
          </p:cNvSpPr>
          <p:nvPr>
            <p:ph type="ftr" sz="quarter" idx="2"/>
          </p:nvPr>
        </p:nvSpPr>
        <p:spPr bwMode="auto">
          <a:xfrm>
            <a:off x="0" y="9429671"/>
            <a:ext cx="2946400" cy="496966"/>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defTabSz="928688" eaLnBrk="1" hangingPunct="1">
              <a:defRPr sz="1200">
                <a:latin typeface="Arial" charset="0"/>
                <a:cs typeface="+mn-cs"/>
              </a:defRPr>
            </a:lvl1pPr>
          </a:lstStyle>
          <a:p>
            <a:pPr>
              <a:defRPr/>
            </a:pPr>
            <a:endParaRPr lang="el-GR"/>
          </a:p>
        </p:txBody>
      </p:sp>
      <p:sp>
        <p:nvSpPr>
          <p:cNvPr id="32773" name="Rectangle 5"/>
          <p:cNvSpPr>
            <a:spLocks noGrp="1" noChangeArrowheads="1"/>
          </p:cNvSpPr>
          <p:nvPr>
            <p:ph type="sldNum" sz="quarter" idx="3"/>
          </p:nvPr>
        </p:nvSpPr>
        <p:spPr bwMode="auto">
          <a:xfrm>
            <a:off x="3849688" y="9429671"/>
            <a:ext cx="2946400" cy="496966"/>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defTabSz="928688" eaLnBrk="1" hangingPunct="1">
              <a:defRPr sz="1200">
                <a:latin typeface="Arial" panose="020B0604020202020204" pitchFamily="34" charset="0"/>
              </a:defRPr>
            </a:lvl1pPr>
          </a:lstStyle>
          <a:p>
            <a:pPr>
              <a:defRPr/>
            </a:pPr>
            <a:fld id="{8CB8394E-87AC-48F9-9334-0304CAF3A018}" type="slidenum">
              <a:rPr lang="el-GR" altLang="el-GR"/>
              <a:pPr>
                <a:defRPr/>
              </a:pPr>
              <a:t>‹#›</a:t>
            </a:fld>
            <a:endParaRPr lang="el-GR" altLang="el-GR"/>
          </a:p>
        </p:txBody>
      </p:sp>
    </p:spTree>
    <p:extLst>
      <p:ext uri="{BB962C8B-B14F-4D97-AF65-F5344CB8AC3E}">
        <p14:creationId xmlns:p14="http://schemas.microsoft.com/office/powerpoint/2010/main" val="4034922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6400" cy="496967"/>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defTabSz="928688" eaLnBrk="1" hangingPunct="1">
              <a:defRPr sz="1200">
                <a:latin typeface="Arial" charset="0"/>
                <a:cs typeface="+mn-cs"/>
              </a:defRPr>
            </a:lvl1pPr>
          </a:lstStyle>
          <a:p>
            <a:pPr>
              <a:defRPr/>
            </a:pPr>
            <a:endParaRPr lang="el-GR"/>
          </a:p>
        </p:txBody>
      </p:sp>
      <p:sp>
        <p:nvSpPr>
          <p:cNvPr id="29699" name="Rectangle 3"/>
          <p:cNvSpPr>
            <a:spLocks noGrp="1" noChangeArrowheads="1"/>
          </p:cNvSpPr>
          <p:nvPr>
            <p:ph type="dt" idx="1"/>
          </p:nvPr>
        </p:nvSpPr>
        <p:spPr bwMode="auto">
          <a:xfrm>
            <a:off x="3849688" y="0"/>
            <a:ext cx="2946400" cy="496967"/>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defTabSz="928688" eaLnBrk="1" hangingPunct="1">
              <a:defRPr sz="1200">
                <a:latin typeface="Arial" charset="0"/>
                <a:cs typeface="+mn-cs"/>
              </a:defRPr>
            </a:lvl1pPr>
          </a:lstStyle>
          <a:p>
            <a:pPr>
              <a:defRPr/>
            </a:pPr>
            <a:endParaRPr lang="el-GR"/>
          </a:p>
        </p:txBody>
      </p:sp>
      <p:sp>
        <p:nvSpPr>
          <p:cNvPr id="9220" name="Rectangle 4"/>
          <p:cNvSpPr>
            <a:spLocks noGrp="1" noRot="1" noChangeAspect="1" noChangeArrowheads="1" noTextEdit="1"/>
          </p:cNvSpPr>
          <p:nvPr>
            <p:ph type="sldImg" idx="2"/>
          </p:nvPr>
        </p:nvSpPr>
        <p:spPr bwMode="auto">
          <a:xfrm>
            <a:off x="920750"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81038" y="4717220"/>
            <a:ext cx="5435600" cy="4466351"/>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l-GR" noProof="0"/>
              <a:t>Click to edit Master text styles</a:t>
            </a:r>
          </a:p>
          <a:p>
            <a:pPr lvl="1"/>
            <a:r>
              <a:rPr lang="el-GR" noProof="0"/>
              <a:t>Second level</a:t>
            </a:r>
          </a:p>
          <a:p>
            <a:pPr lvl="2"/>
            <a:r>
              <a:rPr lang="el-GR" noProof="0"/>
              <a:t>Third level</a:t>
            </a:r>
          </a:p>
          <a:p>
            <a:pPr lvl="3"/>
            <a:r>
              <a:rPr lang="el-GR" noProof="0"/>
              <a:t>Fourth level</a:t>
            </a:r>
          </a:p>
          <a:p>
            <a:pPr lvl="4"/>
            <a:r>
              <a:rPr lang="el-GR" noProof="0"/>
              <a:t>Fifth level</a:t>
            </a:r>
          </a:p>
        </p:txBody>
      </p:sp>
      <p:sp>
        <p:nvSpPr>
          <p:cNvPr id="29702" name="Rectangle 6"/>
          <p:cNvSpPr>
            <a:spLocks noGrp="1" noChangeArrowheads="1"/>
          </p:cNvSpPr>
          <p:nvPr>
            <p:ph type="ftr" sz="quarter" idx="4"/>
          </p:nvPr>
        </p:nvSpPr>
        <p:spPr bwMode="auto">
          <a:xfrm>
            <a:off x="0" y="9429671"/>
            <a:ext cx="2946400" cy="496966"/>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defTabSz="928688" eaLnBrk="1" hangingPunct="1">
              <a:defRPr sz="1200">
                <a:latin typeface="Arial" charset="0"/>
                <a:cs typeface="+mn-cs"/>
              </a:defRPr>
            </a:lvl1pPr>
          </a:lstStyle>
          <a:p>
            <a:pPr>
              <a:defRPr/>
            </a:pPr>
            <a:endParaRPr lang="el-GR"/>
          </a:p>
        </p:txBody>
      </p:sp>
      <p:sp>
        <p:nvSpPr>
          <p:cNvPr id="29703" name="Rectangle 7"/>
          <p:cNvSpPr>
            <a:spLocks noGrp="1" noChangeArrowheads="1"/>
          </p:cNvSpPr>
          <p:nvPr>
            <p:ph type="sldNum" sz="quarter" idx="5"/>
          </p:nvPr>
        </p:nvSpPr>
        <p:spPr bwMode="auto">
          <a:xfrm>
            <a:off x="3849688" y="9429671"/>
            <a:ext cx="2946400" cy="496966"/>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defTabSz="928688" eaLnBrk="1" hangingPunct="1">
              <a:defRPr sz="1200">
                <a:latin typeface="Arial" panose="020B0604020202020204" pitchFamily="34" charset="0"/>
              </a:defRPr>
            </a:lvl1pPr>
          </a:lstStyle>
          <a:p>
            <a:pPr>
              <a:defRPr/>
            </a:pPr>
            <a:fld id="{406BA047-4518-4BB7-A05C-CC59E0BA363A}" type="slidenum">
              <a:rPr lang="el-GR" altLang="el-GR"/>
              <a:pPr>
                <a:defRPr/>
              </a:pPr>
              <a:t>‹#›</a:t>
            </a:fld>
            <a:endParaRPr lang="el-GR" altLang="el-GR"/>
          </a:p>
        </p:txBody>
      </p:sp>
    </p:spTree>
    <p:extLst>
      <p:ext uri="{BB962C8B-B14F-4D97-AF65-F5344CB8AC3E}">
        <p14:creationId xmlns:p14="http://schemas.microsoft.com/office/powerpoint/2010/main" val="3127629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ahoma" panose="020B0604030504040204" pitchFamily="34" charset="0"/>
                <a:cs typeface="Arial" panose="020B0604020202020204" pitchFamily="34" charset="0"/>
              </a:defRPr>
            </a:lvl1pPr>
            <a:lvl2pPr marL="742950" indent="-285750" defTabSz="928688">
              <a:defRPr sz="2400">
                <a:solidFill>
                  <a:schemeClr val="tx1"/>
                </a:solidFill>
                <a:latin typeface="Tahoma" panose="020B0604030504040204" pitchFamily="34" charset="0"/>
                <a:cs typeface="Arial" panose="020B0604020202020204" pitchFamily="34" charset="0"/>
              </a:defRPr>
            </a:lvl2pPr>
            <a:lvl3pPr marL="1143000" indent="-228600" defTabSz="928688">
              <a:defRPr sz="2400">
                <a:solidFill>
                  <a:schemeClr val="tx1"/>
                </a:solidFill>
                <a:latin typeface="Tahoma" panose="020B0604030504040204" pitchFamily="34" charset="0"/>
                <a:cs typeface="Arial" panose="020B0604020202020204" pitchFamily="34" charset="0"/>
              </a:defRPr>
            </a:lvl3pPr>
            <a:lvl4pPr marL="1600200" indent="-228600" defTabSz="928688">
              <a:defRPr sz="2400">
                <a:solidFill>
                  <a:schemeClr val="tx1"/>
                </a:solidFill>
                <a:latin typeface="Tahoma" panose="020B0604030504040204" pitchFamily="34" charset="0"/>
                <a:cs typeface="Arial" panose="020B0604020202020204" pitchFamily="34" charset="0"/>
              </a:defRPr>
            </a:lvl4pPr>
            <a:lvl5pPr marL="2057400" indent="-228600" defTabSz="928688">
              <a:defRPr sz="2400">
                <a:solidFill>
                  <a:schemeClr val="tx1"/>
                </a:solidFill>
                <a:latin typeface="Tahoma" panose="020B0604030504040204" pitchFamily="34" charset="0"/>
                <a:cs typeface="Arial" panose="020B0604020202020204" pitchFamily="34" charset="0"/>
              </a:defRPr>
            </a:lvl5pPr>
            <a:lvl6pPr marL="2514600" indent="-228600" defTabSz="928688"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defTabSz="928688"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defTabSz="928688"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defTabSz="928688"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fld id="{4812BB76-D3C4-4848-898B-7A7DCF6406C5}" type="slidenum">
              <a:rPr lang="el-GR" altLang="el-GR" sz="1200" smtClean="0">
                <a:latin typeface="Arial" panose="020B0604020202020204" pitchFamily="34" charset="0"/>
              </a:rPr>
              <a:pPr/>
              <a:t>1</a:t>
            </a:fld>
            <a:endParaRPr lang="el-GR" altLang="el-GR" sz="1200">
              <a:latin typeface="Arial" panose="020B0604020202020204" pitchFamily="34" charset="0"/>
            </a:endParaRPr>
          </a:p>
        </p:txBody>
      </p:sp>
    </p:spTree>
    <p:extLst>
      <p:ext uri="{BB962C8B-B14F-4D97-AF65-F5344CB8AC3E}">
        <p14:creationId xmlns:p14="http://schemas.microsoft.com/office/powerpoint/2010/main" val="326941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ahoma" panose="020B0604030504040204" pitchFamily="34" charset="0"/>
                <a:cs typeface="Arial" panose="020B0604020202020204" pitchFamily="34" charset="0"/>
              </a:defRPr>
            </a:lvl1pPr>
            <a:lvl2pPr marL="742950" indent="-285750" defTabSz="928688">
              <a:defRPr sz="2400">
                <a:solidFill>
                  <a:schemeClr val="tx1"/>
                </a:solidFill>
                <a:latin typeface="Tahoma" panose="020B0604030504040204" pitchFamily="34" charset="0"/>
                <a:cs typeface="Arial" panose="020B0604020202020204" pitchFamily="34" charset="0"/>
              </a:defRPr>
            </a:lvl2pPr>
            <a:lvl3pPr marL="1143000" indent="-228600" defTabSz="928688">
              <a:defRPr sz="2400">
                <a:solidFill>
                  <a:schemeClr val="tx1"/>
                </a:solidFill>
                <a:latin typeface="Tahoma" panose="020B0604030504040204" pitchFamily="34" charset="0"/>
                <a:cs typeface="Arial" panose="020B0604020202020204" pitchFamily="34" charset="0"/>
              </a:defRPr>
            </a:lvl3pPr>
            <a:lvl4pPr marL="1600200" indent="-228600" defTabSz="928688">
              <a:defRPr sz="2400">
                <a:solidFill>
                  <a:schemeClr val="tx1"/>
                </a:solidFill>
                <a:latin typeface="Tahoma" panose="020B0604030504040204" pitchFamily="34" charset="0"/>
                <a:cs typeface="Arial" panose="020B0604020202020204" pitchFamily="34" charset="0"/>
              </a:defRPr>
            </a:lvl4pPr>
            <a:lvl5pPr marL="2057400" indent="-228600" defTabSz="928688">
              <a:defRPr sz="2400">
                <a:solidFill>
                  <a:schemeClr val="tx1"/>
                </a:solidFill>
                <a:latin typeface="Tahoma" panose="020B0604030504040204" pitchFamily="34" charset="0"/>
                <a:cs typeface="Arial" panose="020B0604020202020204" pitchFamily="34" charset="0"/>
              </a:defRPr>
            </a:lvl5pPr>
            <a:lvl6pPr marL="2514600" indent="-228600" defTabSz="928688"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defTabSz="928688"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defTabSz="928688"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defTabSz="928688"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fld id="{C6CD0F5B-1C4B-495B-B524-CF6092BDAE43}" type="slidenum">
              <a:rPr lang="el-GR" altLang="el-GR" sz="1200" smtClean="0">
                <a:latin typeface="Arial" panose="020B0604020202020204" pitchFamily="34" charset="0"/>
              </a:rPr>
              <a:pPr/>
              <a:t>2</a:t>
            </a:fld>
            <a:endParaRPr lang="el-GR" altLang="el-GR" sz="1200">
              <a:latin typeface="Arial" panose="020B0604020202020204" pitchFamily="34" charset="0"/>
            </a:endParaRPr>
          </a:p>
        </p:txBody>
      </p:sp>
    </p:spTree>
    <p:extLst>
      <p:ext uri="{BB962C8B-B14F-4D97-AF65-F5344CB8AC3E}">
        <p14:creationId xmlns:p14="http://schemas.microsoft.com/office/powerpoint/2010/main" val="159698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ahoma" panose="020B0604030504040204" pitchFamily="34" charset="0"/>
                <a:cs typeface="Arial" panose="020B0604020202020204" pitchFamily="34" charset="0"/>
              </a:defRPr>
            </a:lvl1pPr>
            <a:lvl2pPr marL="742950" indent="-285750" defTabSz="928688">
              <a:defRPr sz="2400">
                <a:solidFill>
                  <a:schemeClr val="tx1"/>
                </a:solidFill>
                <a:latin typeface="Tahoma" panose="020B0604030504040204" pitchFamily="34" charset="0"/>
                <a:cs typeface="Arial" panose="020B0604020202020204" pitchFamily="34" charset="0"/>
              </a:defRPr>
            </a:lvl2pPr>
            <a:lvl3pPr marL="1143000" indent="-228600" defTabSz="928688">
              <a:defRPr sz="2400">
                <a:solidFill>
                  <a:schemeClr val="tx1"/>
                </a:solidFill>
                <a:latin typeface="Tahoma" panose="020B0604030504040204" pitchFamily="34" charset="0"/>
                <a:cs typeface="Arial" panose="020B0604020202020204" pitchFamily="34" charset="0"/>
              </a:defRPr>
            </a:lvl3pPr>
            <a:lvl4pPr marL="1600200" indent="-228600" defTabSz="928688">
              <a:defRPr sz="2400">
                <a:solidFill>
                  <a:schemeClr val="tx1"/>
                </a:solidFill>
                <a:latin typeface="Tahoma" panose="020B0604030504040204" pitchFamily="34" charset="0"/>
                <a:cs typeface="Arial" panose="020B0604020202020204" pitchFamily="34" charset="0"/>
              </a:defRPr>
            </a:lvl4pPr>
            <a:lvl5pPr marL="2057400" indent="-228600" defTabSz="928688">
              <a:defRPr sz="2400">
                <a:solidFill>
                  <a:schemeClr val="tx1"/>
                </a:solidFill>
                <a:latin typeface="Tahoma" panose="020B0604030504040204" pitchFamily="34" charset="0"/>
                <a:cs typeface="Arial" panose="020B0604020202020204" pitchFamily="34" charset="0"/>
              </a:defRPr>
            </a:lvl5pPr>
            <a:lvl6pPr marL="2514600" indent="-228600" defTabSz="928688"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defTabSz="928688"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defTabSz="928688"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defTabSz="928688"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fld id="{BE58D1F1-8D7F-4824-8FE1-9A6D318012BF}" type="slidenum">
              <a:rPr lang="el-GR" altLang="el-GR" sz="1200" smtClean="0">
                <a:latin typeface="Arial" panose="020B0604020202020204" pitchFamily="34" charset="0"/>
              </a:rPr>
              <a:pPr/>
              <a:t>3</a:t>
            </a:fld>
            <a:endParaRPr lang="el-GR" altLang="el-GR" sz="1200">
              <a:latin typeface="Arial" panose="020B0604020202020204" pitchFamily="34" charset="0"/>
            </a:endParaRPr>
          </a:p>
        </p:txBody>
      </p:sp>
    </p:spTree>
    <p:extLst>
      <p:ext uri="{BB962C8B-B14F-4D97-AF65-F5344CB8AC3E}">
        <p14:creationId xmlns:p14="http://schemas.microsoft.com/office/powerpoint/2010/main" val="2053270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406BA047-4518-4BB7-A05C-CC59E0BA363A}" type="slidenum">
              <a:rPr lang="el-GR" altLang="el-GR" smtClean="0"/>
              <a:pPr>
                <a:defRPr/>
              </a:pPr>
              <a:t>8</a:t>
            </a:fld>
            <a:endParaRPr lang="el-GR" altLang="el-GR"/>
          </a:p>
        </p:txBody>
      </p:sp>
    </p:spTree>
    <p:extLst>
      <p:ext uri="{BB962C8B-B14F-4D97-AF65-F5344CB8AC3E}">
        <p14:creationId xmlns:p14="http://schemas.microsoft.com/office/powerpoint/2010/main" val="2792160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406BA047-4518-4BB7-A05C-CC59E0BA363A}" type="slidenum">
              <a:rPr lang="el-GR" altLang="el-GR" smtClean="0"/>
              <a:pPr>
                <a:defRPr/>
              </a:pPr>
              <a:t>24</a:t>
            </a:fld>
            <a:endParaRPr lang="el-GR" altLang="el-GR"/>
          </a:p>
        </p:txBody>
      </p:sp>
    </p:spTree>
    <p:extLst>
      <p:ext uri="{BB962C8B-B14F-4D97-AF65-F5344CB8AC3E}">
        <p14:creationId xmlns:p14="http://schemas.microsoft.com/office/powerpoint/2010/main" val="344773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a:defRPr/>
            </a:pPr>
            <a:fld id="{406BA047-4518-4BB7-A05C-CC59E0BA363A}" type="slidenum">
              <a:rPr lang="el-GR" altLang="el-GR" smtClean="0"/>
              <a:pPr>
                <a:defRPr/>
              </a:pPr>
              <a:t>36</a:t>
            </a:fld>
            <a:endParaRPr lang="el-GR" altLang="el-GR"/>
          </a:p>
        </p:txBody>
      </p:sp>
    </p:spTree>
    <p:extLst>
      <p:ext uri="{BB962C8B-B14F-4D97-AF65-F5344CB8AC3E}">
        <p14:creationId xmlns:p14="http://schemas.microsoft.com/office/powerpoint/2010/main" val="3227562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a:defRPr/>
            </a:pPr>
            <a:fld id="{406BA047-4518-4BB7-A05C-CC59E0BA363A}" type="slidenum">
              <a:rPr lang="el-GR" altLang="el-GR" smtClean="0"/>
              <a:pPr>
                <a:defRPr/>
              </a:pPr>
              <a:t>39</a:t>
            </a:fld>
            <a:endParaRPr lang="el-GR" altLang="el-GR"/>
          </a:p>
        </p:txBody>
      </p:sp>
    </p:spTree>
    <p:extLst>
      <p:ext uri="{BB962C8B-B14F-4D97-AF65-F5344CB8AC3E}">
        <p14:creationId xmlns:p14="http://schemas.microsoft.com/office/powerpoint/2010/main" val="2938020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406BA047-4518-4BB7-A05C-CC59E0BA363A}" type="slidenum">
              <a:rPr lang="el-GR" altLang="el-GR" smtClean="0">
                <a:solidFill>
                  <a:srgbClr val="000000"/>
                </a:solidFill>
              </a:rPr>
              <a:pPr>
                <a:defRPr/>
              </a:pPr>
              <a:t>41</a:t>
            </a:fld>
            <a:endParaRPr lang="el-GR" altLang="el-GR">
              <a:solidFill>
                <a:srgbClr val="000000"/>
              </a:solidFill>
            </a:endParaRPr>
          </a:p>
        </p:txBody>
      </p:sp>
    </p:spTree>
    <p:extLst>
      <p:ext uri="{BB962C8B-B14F-4D97-AF65-F5344CB8AC3E}">
        <p14:creationId xmlns:p14="http://schemas.microsoft.com/office/powerpoint/2010/main" val="2443194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406BA047-4518-4BB7-A05C-CC59E0BA363A}" type="slidenum">
              <a:rPr lang="el-GR" altLang="el-GR" smtClean="0">
                <a:solidFill>
                  <a:srgbClr val="000000"/>
                </a:solidFill>
              </a:rPr>
              <a:pPr>
                <a:defRPr/>
              </a:pPr>
              <a:t>42</a:t>
            </a:fld>
            <a:endParaRPr lang="el-GR" altLang="el-GR">
              <a:solidFill>
                <a:srgbClr val="000000"/>
              </a:solidFill>
            </a:endParaRPr>
          </a:p>
        </p:txBody>
      </p:sp>
    </p:spTree>
    <p:extLst>
      <p:ext uri="{BB962C8B-B14F-4D97-AF65-F5344CB8AC3E}">
        <p14:creationId xmlns:p14="http://schemas.microsoft.com/office/powerpoint/2010/main" val="190421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 xmlns:a16="http://schemas.microsoft.com/office/drawing/2014/main" id="{9CA9BE75-E098-4FA1-B838-84B5DE6FC96C}"/>
              </a:ext>
            </a:extLst>
          </p:cNvPr>
          <p:cNvPicPr/>
          <p:nvPr userDrawn="1"/>
        </p:nvPicPr>
        <p:blipFill>
          <a:blip r:embed="rId2" cstate="print"/>
          <a:srcRect/>
          <a:stretch>
            <a:fillRect/>
          </a:stretch>
        </p:blipFill>
        <p:spPr bwMode="auto">
          <a:xfrm>
            <a:off x="8413216" y="158960"/>
            <a:ext cx="703809" cy="691557"/>
          </a:xfrm>
          <a:prstGeom prst="rect">
            <a:avLst/>
          </a:prstGeom>
          <a:noFill/>
          <a:ln w="9525">
            <a:noFill/>
            <a:miter lim="800000"/>
            <a:headEnd/>
            <a:tailEnd/>
          </a:ln>
        </p:spPr>
      </p:pic>
      <p:pic>
        <p:nvPicPr>
          <p:cNvPr id="11" name="Picture 4" descr="revsd_gem">
            <a:extLst>
              <a:ext uri="{FF2B5EF4-FFF2-40B4-BE49-F238E27FC236}">
                <a16:creationId xmlns="" xmlns:a16="http://schemas.microsoft.com/office/drawing/2014/main" id="{923E812D-64CC-4637-8500-C1DEB59B6216}"/>
              </a:ext>
            </a:extLst>
          </p:cNvPr>
          <p:cNvPicPr preferRelativeResize="0">
            <a:picLocks noChangeArrowheads="1"/>
          </p:cNvPicPr>
          <p:nvPr userDrawn="1"/>
        </p:nvPicPr>
        <p:blipFill>
          <a:blip r:embed="rId3" cstate="print">
            <a:lum contrast="6000"/>
            <a:extLst>
              <a:ext uri="{28A0092B-C50C-407E-A947-70E740481C1C}">
                <a14:useLocalDpi xmlns:a14="http://schemas.microsoft.com/office/drawing/2010/main" val="0"/>
              </a:ext>
            </a:extLst>
          </a:blip>
          <a:srcRect/>
          <a:stretch>
            <a:fillRect/>
          </a:stretch>
        </p:blipFill>
        <p:spPr bwMode="auto">
          <a:xfrm>
            <a:off x="6316" y="158960"/>
            <a:ext cx="832296" cy="71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806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9A8B1845-92A9-4AA4-AC8B-691B5EF85DF5}" type="slidenum">
              <a:rPr lang="el-GR" smtClean="0"/>
              <a:pPr/>
              <a:t>‹#›</a:t>
            </a:fld>
            <a:endParaRPr lang="el-GR"/>
          </a:p>
        </p:txBody>
      </p:sp>
    </p:spTree>
    <p:extLst>
      <p:ext uri="{BB962C8B-B14F-4D97-AF65-F5344CB8AC3E}">
        <p14:creationId xmlns:p14="http://schemas.microsoft.com/office/powerpoint/2010/main" val="38898228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984118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a:p>
        </p:txBody>
      </p:sp>
    </p:spTree>
    <p:extLst>
      <p:ext uri="{BB962C8B-B14F-4D97-AF65-F5344CB8AC3E}">
        <p14:creationId xmlns:p14="http://schemas.microsoft.com/office/powerpoint/2010/main" val="1754136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Tree>
    <p:extLst>
      <p:ext uri="{BB962C8B-B14F-4D97-AF65-F5344CB8AC3E}">
        <p14:creationId xmlns:p14="http://schemas.microsoft.com/office/powerpoint/2010/main" val="3600659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Tree>
    <p:extLst>
      <p:ext uri="{BB962C8B-B14F-4D97-AF65-F5344CB8AC3E}">
        <p14:creationId xmlns:p14="http://schemas.microsoft.com/office/powerpoint/2010/main" val="92981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Tree>
    <p:extLst>
      <p:ext uri="{BB962C8B-B14F-4D97-AF65-F5344CB8AC3E}">
        <p14:creationId xmlns:p14="http://schemas.microsoft.com/office/powerpoint/2010/main" val="1612963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3501F7-DF82-455C-8BFE-57A4AE974284}"/>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l-GR"/>
          </a:p>
        </p:txBody>
      </p:sp>
      <p:sp>
        <p:nvSpPr>
          <p:cNvPr id="3" name="Date Placeholder 2">
            <a:extLst>
              <a:ext uri="{FF2B5EF4-FFF2-40B4-BE49-F238E27FC236}">
                <a16:creationId xmlns="" xmlns:a16="http://schemas.microsoft.com/office/drawing/2014/main" id="{201EDA53-32CF-4172-BE08-64C60BB941DB}"/>
              </a:ext>
            </a:extLst>
          </p:cNvPr>
          <p:cNvSpPr>
            <a:spLocks noGrp="1"/>
          </p:cNvSpPr>
          <p:nvPr>
            <p:ph type="dt" sz="half" idx="10"/>
          </p:nvPr>
        </p:nvSpPr>
        <p:spPr/>
        <p:txBody>
          <a:bodyPr/>
          <a:lstStyle/>
          <a:p>
            <a:pPr>
              <a:defRPr/>
            </a:pPr>
            <a:endParaRPr lang="el-GR" dirty="0"/>
          </a:p>
        </p:txBody>
      </p:sp>
      <p:sp>
        <p:nvSpPr>
          <p:cNvPr id="4" name="Footer Placeholder 3">
            <a:extLst>
              <a:ext uri="{FF2B5EF4-FFF2-40B4-BE49-F238E27FC236}">
                <a16:creationId xmlns="" xmlns:a16="http://schemas.microsoft.com/office/drawing/2014/main" id="{F8DA2258-13D6-48BA-B394-C4313C0C7B6A}"/>
              </a:ext>
            </a:extLst>
          </p:cNvPr>
          <p:cNvSpPr>
            <a:spLocks noGrp="1"/>
          </p:cNvSpPr>
          <p:nvPr>
            <p:ph type="ftr" sz="quarter" idx="11"/>
          </p:nvPr>
        </p:nvSpPr>
        <p:spPr/>
        <p:txBody>
          <a:bodyPr/>
          <a:lstStyle/>
          <a:p>
            <a:pPr>
              <a:defRPr/>
            </a:pPr>
            <a:endParaRPr lang="el-GR"/>
          </a:p>
        </p:txBody>
      </p:sp>
      <p:sp>
        <p:nvSpPr>
          <p:cNvPr id="5" name="Slide Number Placeholder 4">
            <a:extLst>
              <a:ext uri="{FF2B5EF4-FFF2-40B4-BE49-F238E27FC236}">
                <a16:creationId xmlns="" xmlns:a16="http://schemas.microsoft.com/office/drawing/2014/main" id="{4B64B4EE-B4D5-49CB-A770-2753AD583E64}"/>
              </a:ext>
            </a:extLst>
          </p:cNvPr>
          <p:cNvSpPr>
            <a:spLocks noGrp="1"/>
          </p:cNvSpPr>
          <p:nvPr>
            <p:ph type="sldNum" sz="quarter" idx="12"/>
          </p:nvPr>
        </p:nvSpPr>
        <p:spPr/>
        <p:txBody>
          <a:bodyPr/>
          <a:lstStyle/>
          <a:p>
            <a:fld id="{9A8B1845-92A9-4AA4-AC8B-691B5EF85DF5}" type="slidenum">
              <a:rPr lang="el-GR" smtClean="0"/>
              <a:pPr/>
              <a:t>‹#›</a:t>
            </a:fld>
            <a:endParaRPr lang="el-GR"/>
          </a:p>
        </p:txBody>
      </p:sp>
    </p:spTree>
    <p:extLst>
      <p:ext uri="{BB962C8B-B14F-4D97-AF65-F5344CB8AC3E}">
        <p14:creationId xmlns:p14="http://schemas.microsoft.com/office/powerpoint/2010/main" val="2801320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ABB2BF-20CF-4AB0-856D-ADA72C5D2841}"/>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l-GR"/>
          </a:p>
        </p:txBody>
      </p:sp>
      <p:sp>
        <p:nvSpPr>
          <p:cNvPr id="3" name="Date Placeholder 2">
            <a:extLst>
              <a:ext uri="{FF2B5EF4-FFF2-40B4-BE49-F238E27FC236}">
                <a16:creationId xmlns="" xmlns:a16="http://schemas.microsoft.com/office/drawing/2014/main" id="{CEEC62A4-482B-4225-A022-2F31A9F75847}"/>
              </a:ext>
            </a:extLst>
          </p:cNvPr>
          <p:cNvSpPr>
            <a:spLocks noGrp="1"/>
          </p:cNvSpPr>
          <p:nvPr>
            <p:ph type="dt" sz="half" idx="10"/>
          </p:nvPr>
        </p:nvSpPr>
        <p:spPr/>
        <p:txBody>
          <a:bodyPr/>
          <a:lstStyle/>
          <a:p>
            <a:pPr>
              <a:defRPr/>
            </a:pPr>
            <a:endParaRPr lang="el-GR" dirty="0"/>
          </a:p>
        </p:txBody>
      </p:sp>
      <p:sp>
        <p:nvSpPr>
          <p:cNvPr id="4" name="Footer Placeholder 3">
            <a:extLst>
              <a:ext uri="{FF2B5EF4-FFF2-40B4-BE49-F238E27FC236}">
                <a16:creationId xmlns="" xmlns:a16="http://schemas.microsoft.com/office/drawing/2014/main" id="{BEBC029F-BC58-4491-9081-5A605407DDD7}"/>
              </a:ext>
            </a:extLst>
          </p:cNvPr>
          <p:cNvSpPr>
            <a:spLocks noGrp="1"/>
          </p:cNvSpPr>
          <p:nvPr>
            <p:ph type="ftr" sz="quarter" idx="11"/>
          </p:nvPr>
        </p:nvSpPr>
        <p:spPr/>
        <p:txBody>
          <a:bodyPr/>
          <a:lstStyle/>
          <a:p>
            <a:pPr>
              <a:defRPr/>
            </a:pPr>
            <a:endParaRPr lang="el-GR"/>
          </a:p>
        </p:txBody>
      </p:sp>
      <p:sp>
        <p:nvSpPr>
          <p:cNvPr id="5" name="Slide Number Placeholder 4">
            <a:extLst>
              <a:ext uri="{FF2B5EF4-FFF2-40B4-BE49-F238E27FC236}">
                <a16:creationId xmlns="" xmlns:a16="http://schemas.microsoft.com/office/drawing/2014/main" id="{67371587-988C-43B2-9818-901D27D03EC8}"/>
              </a:ext>
            </a:extLst>
          </p:cNvPr>
          <p:cNvSpPr>
            <a:spLocks noGrp="1"/>
          </p:cNvSpPr>
          <p:nvPr>
            <p:ph type="sldNum" sz="quarter" idx="12"/>
          </p:nvPr>
        </p:nvSpPr>
        <p:spPr/>
        <p:txBody>
          <a:bodyPr/>
          <a:lstStyle/>
          <a:p>
            <a:fld id="{9A8B1845-92A9-4AA4-AC8B-691B5EF85DF5}" type="slidenum">
              <a:rPr lang="el-GR" smtClean="0"/>
              <a:pPr/>
              <a:t>‹#›</a:t>
            </a:fld>
            <a:endParaRPr lang="el-GR"/>
          </a:p>
        </p:txBody>
      </p:sp>
    </p:spTree>
    <p:extLst>
      <p:ext uri="{BB962C8B-B14F-4D97-AF65-F5344CB8AC3E}">
        <p14:creationId xmlns:p14="http://schemas.microsoft.com/office/powerpoint/2010/main" val="2093263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Tree>
    <p:extLst>
      <p:ext uri="{BB962C8B-B14F-4D97-AF65-F5344CB8AC3E}">
        <p14:creationId xmlns:p14="http://schemas.microsoft.com/office/powerpoint/2010/main" val="3387977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A1BBFB-DD7B-468D-9A64-769108140EA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l-GR"/>
          </a:p>
        </p:txBody>
      </p:sp>
      <p:sp>
        <p:nvSpPr>
          <p:cNvPr id="3" name="Date Placeholder 2">
            <a:extLst>
              <a:ext uri="{FF2B5EF4-FFF2-40B4-BE49-F238E27FC236}">
                <a16:creationId xmlns="" xmlns:a16="http://schemas.microsoft.com/office/drawing/2014/main" id="{3D05CA5F-F2A0-41DC-8D00-9BF584B0F3D2}"/>
              </a:ext>
            </a:extLst>
          </p:cNvPr>
          <p:cNvSpPr>
            <a:spLocks noGrp="1"/>
          </p:cNvSpPr>
          <p:nvPr>
            <p:ph type="dt" sz="half" idx="10"/>
          </p:nvPr>
        </p:nvSpPr>
        <p:spPr/>
        <p:txBody>
          <a:bodyPr/>
          <a:lstStyle/>
          <a:p>
            <a:pPr>
              <a:defRPr/>
            </a:pPr>
            <a:endParaRPr lang="el-GR" dirty="0"/>
          </a:p>
        </p:txBody>
      </p:sp>
      <p:sp>
        <p:nvSpPr>
          <p:cNvPr id="4" name="Footer Placeholder 3">
            <a:extLst>
              <a:ext uri="{FF2B5EF4-FFF2-40B4-BE49-F238E27FC236}">
                <a16:creationId xmlns="" xmlns:a16="http://schemas.microsoft.com/office/drawing/2014/main" id="{DDD99513-22FE-4591-9623-811AACBA6C1C}"/>
              </a:ext>
            </a:extLst>
          </p:cNvPr>
          <p:cNvSpPr>
            <a:spLocks noGrp="1"/>
          </p:cNvSpPr>
          <p:nvPr>
            <p:ph type="ftr" sz="quarter" idx="11"/>
          </p:nvPr>
        </p:nvSpPr>
        <p:spPr/>
        <p:txBody>
          <a:bodyPr/>
          <a:lstStyle/>
          <a:p>
            <a:pPr>
              <a:defRPr/>
            </a:pPr>
            <a:endParaRPr lang="el-GR"/>
          </a:p>
        </p:txBody>
      </p:sp>
      <p:sp>
        <p:nvSpPr>
          <p:cNvPr id="5" name="Slide Number Placeholder 4">
            <a:extLst>
              <a:ext uri="{FF2B5EF4-FFF2-40B4-BE49-F238E27FC236}">
                <a16:creationId xmlns="" xmlns:a16="http://schemas.microsoft.com/office/drawing/2014/main" id="{52D2F040-0916-426C-AE1C-2C60236DC0AD}"/>
              </a:ext>
            </a:extLst>
          </p:cNvPr>
          <p:cNvSpPr>
            <a:spLocks noGrp="1"/>
          </p:cNvSpPr>
          <p:nvPr>
            <p:ph type="sldNum" sz="quarter" idx="12"/>
          </p:nvPr>
        </p:nvSpPr>
        <p:spPr/>
        <p:txBody>
          <a:bodyPr/>
          <a:lstStyle/>
          <a:p>
            <a:fld id="{9A8B1845-92A9-4AA4-AC8B-691B5EF85DF5}" type="slidenum">
              <a:rPr lang="el-GR" smtClean="0"/>
              <a:pPr/>
              <a:t>‹#›</a:t>
            </a:fld>
            <a:endParaRPr lang="el-GR"/>
          </a:p>
        </p:txBody>
      </p:sp>
    </p:spTree>
    <p:extLst>
      <p:ext uri="{BB962C8B-B14F-4D97-AF65-F5344CB8AC3E}">
        <p14:creationId xmlns:p14="http://schemas.microsoft.com/office/powerpoint/2010/main" val="122350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9A8B1845-92A9-4AA4-AC8B-691B5EF85DF5}" type="slidenum">
              <a:rPr lang="el-GR" smtClean="0"/>
              <a:pPr/>
              <a:t>‹#›</a:t>
            </a:fld>
            <a:endParaRPr lang="el-GR"/>
          </a:p>
        </p:txBody>
      </p:sp>
    </p:spTree>
    <p:extLst>
      <p:ext uri="{BB962C8B-B14F-4D97-AF65-F5344CB8AC3E}">
        <p14:creationId xmlns:p14="http://schemas.microsoft.com/office/powerpoint/2010/main" val="28235671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5F6F71-3169-47FB-9E35-213F4062C986}"/>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l-GR"/>
          </a:p>
        </p:txBody>
      </p:sp>
      <p:sp>
        <p:nvSpPr>
          <p:cNvPr id="3" name="Date Placeholder 2">
            <a:extLst>
              <a:ext uri="{FF2B5EF4-FFF2-40B4-BE49-F238E27FC236}">
                <a16:creationId xmlns="" xmlns:a16="http://schemas.microsoft.com/office/drawing/2014/main" id="{0C7CC086-4A7C-4937-8ADF-1EF77BAA46E6}"/>
              </a:ext>
            </a:extLst>
          </p:cNvPr>
          <p:cNvSpPr>
            <a:spLocks noGrp="1"/>
          </p:cNvSpPr>
          <p:nvPr>
            <p:ph type="dt" sz="half" idx="10"/>
          </p:nvPr>
        </p:nvSpPr>
        <p:spPr/>
        <p:txBody>
          <a:bodyPr/>
          <a:lstStyle/>
          <a:p>
            <a:pPr>
              <a:defRPr/>
            </a:pPr>
            <a:endParaRPr lang="el-GR" dirty="0"/>
          </a:p>
        </p:txBody>
      </p:sp>
      <p:sp>
        <p:nvSpPr>
          <p:cNvPr id="4" name="Footer Placeholder 3">
            <a:extLst>
              <a:ext uri="{FF2B5EF4-FFF2-40B4-BE49-F238E27FC236}">
                <a16:creationId xmlns="" xmlns:a16="http://schemas.microsoft.com/office/drawing/2014/main" id="{4AAA1058-B3B2-4544-BC6C-07DDCA13845E}"/>
              </a:ext>
            </a:extLst>
          </p:cNvPr>
          <p:cNvSpPr>
            <a:spLocks noGrp="1"/>
          </p:cNvSpPr>
          <p:nvPr>
            <p:ph type="ftr" sz="quarter" idx="11"/>
          </p:nvPr>
        </p:nvSpPr>
        <p:spPr/>
        <p:txBody>
          <a:bodyPr/>
          <a:lstStyle/>
          <a:p>
            <a:pPr>
              <a:defRPr/>
            </a:pPr>
            <a:endParaRPr lang="el-GR"/>
          </a:p>
        </p:txBody>
      </p:sp>
      <p:sp>
        <p:nvSpPr>
          <p:cNvPr id="5" name="Slide Number Placeholder 4">
            <a:extLst>
              <a:ext uri="{FF2B5EF4-FFF2-40B4-BE49-F238E27FC236}">
                <a16:creationId xmlns="" xmlns:a16="http://schemas.microsoft.com/office/drawing/2014/main" id="{B426AF95-66F6-4522-BE85-EC8625023E79}"/>
              </a:ext>
            </a:extLst>
          </p:cNvPr>
          <p:cNvSpPr>
            <a:spLocks noGrp="1"/>
          </p:cNvSpPr>
          <p:nvPr>
            <p:ph type="sldNum" sz="quarter" idx="12"/>
          </p:nvPr>
        </p:nvSpPr>
        <p:spPr/>
        <p:txBody>
          <a:bodyPr/>
          <a:lstStyle/>
          <a:p>
            <a:fld id="{9A8B1845-92A9-4AA4-AC8B-691B5EF85DF5}" type="slidenum">
              <a:rPr lang="el-GR" smtClean="0"/>
              <a:pPr/>
              <a:t>‹#›</a:t>
            </a:fld>
            <a:endParaRPr lang="el-GR"/>
          </a:p>
        </p:txBody>
      </p:sp>
    </p:spTree>
    <p:extLst>
      <p:ext uri="{BB962C8B-B14F-4D97-AF65-F5344CB8AC3E}">
        <p14:creationId xmlns:p14="http://schemas.microsoft.com/office/powerpoint/2010/main" val="86669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04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fld id="{9A8B1845-92A9-4AA4-AC8B-691B5EF85DF5}" type="slidenum">
              <a:rPr lang="el-GR" smtClean="0"/>
              <a:pPr/>
              <a:t>‹#›</a:t>
            </a:fld>
            <a:endParaRPr lang="el-GR"/>
          </a:p>
        </p:txBody>
      </p:sp>
    </p:spTree>
    <p:extLst>
      <p:ext uri="{BB962C8B-B14F-4D97-AF65-F5344CB8AC3E}">
        <p14:creationId xmlns:p14="http://schemas.microsoft.com/office/powerpoint/2010/main" val="395188966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fld id="{9A8B1845-92A9-4AA4-AC8B-691B5EF85DF5}" type="slidenum">
              <a:rPr lang="el-GR" smtClean="0"/>
              <a:pPr/>
              <a:t>‹#›</a:t>
            </a:fld>
            <a:endParaRPr lang="el-GR"/>
          </a:p>
        </p:txBody>
      </p:sp>
    </p:spTree>
    <p:extLst>
      <p:ext uri="{BB962C8B-B14F-4D97-AF65-F5344CB8AC3E}">
        <p14:creationId xmlns:p14="http://schemas.microsoft.com/office/powerpoint/2010/main" val="49042417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fld id="{9A8B1845-92A9-4AA4-AC8B-691B5EF85DF5}" type="slidenum">
              <a:rPr lang="el-GR" smtClean="0"/>
              <a:pPr/>
              <a:t>‹#›</a:t>
            </a:fld>
            <a:endParaRPr lang="el-GR"/>
          </a:p>
        </p:txBody>
      </p:sp>
    </p:spTree>
    <p:extLst>
      <p:ext uri="{BB962C8B-B14F-4D97-AF65-F5344CB8AC3E}">
        <p14:creationId xmlns:p14="http://schemas.microsoft.com/office/powerpoint/2010/main" val="153207183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l-GR"/>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pic>
        <p:nvPicPr>
          <p:cNvPr id="10" name="Picture 9">
            <a:extLst>
              <a:ext uri="{FF2B5EF4-FFF2-40B4-BE49-F238E27FC236}">
                <a16:creationId xmlns="" xmlns:a16="http://schemas.microsoft.com/office/drawing/2014/main" id="{7D703B4C-88B8-422E-9161-BEED244AB96E}"/>
              </a:ext>
            </a:extLst>
          </p:cNvPr>
          <p:cNvPicPr/>
          <p:nvPr userDrawn="1"/>
        </p:nvPicPr>
        <p:blipFill>
          <a:blip r:embed="rId2" cstate="print"/>
          <a:srcRect/>
          <a:stretch>
            <a:fillRect/>
          </a:stretch>
        </p:blipFill>
        <p:spPr bwMode="auto">
          <a:xfrm>
            <a:off x="251520" y="332656"/>
            <a:ext cx="703809" cy="691557"/>
          </a:xfrm>
          <a:prstGeom prst="rect">
            <a:avLst/>
          </a:prstGeom>
          <a:noFill/>
          <a:ln w="9525">
            <a:noFill/>
            <a:miter lim="800000"/>
            <a:headEnd/>
            <a:tailEnd/>
          </a:ln>
        </p:spPr>
      </p:pic>
    </p:spTree>
    <p:extLst>
      <p:ext uri="{BB962C8B-B14F-4D97-AF65-F5344CB8AC3E}">
        <p14:creationId xmlns:p14="http://schemas.microsoft.com/office/powerpoint/2010/main" val="162664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l-G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6314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7057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l-GR"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l-G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A8B1845-92A9-4AA4-AC8B-691B5EF85DF5}" type="slidenum">
              <a:rPr lang="el-GR" smtClean="0"/>
              <a:pPr/>
              <a:t>‹#›</a:t>
            </a:fld>
            <a:endParaRPr lang="el-GR"/>
          </a:p>
        </p:txBody>
      </p:sp>
      <p:sp>
        <p:nvSpPr>
          <p:cNvPr id="11" name="TextBox 10">
            <a:extLst>
              <a:ext uri="{FF2B5EF4-FFF2-40B4-BE49-F238E27FC236}">
                <a16:creationId xmlns="" xmlns:a16="http://schemas.microsoft.com/office/drawing/2014/main" id="{B9E8E377-154E-4807-AA7C-36D1D07C0477}"/>
              </a:ext>
            </a:extLst>
          </p:cNvPr>
          <p:cNvSpPr txBox="1"/>
          <p:nvPr userDrawn="1"/>
        </p:nvSpPr>
        <p:spPr>
          <a:xfrm>
            <a:off x="0" y="279491"/>
            <a:ext cx="9144000" cy="1008112"/>
          </a:xfrm>
          <a:prstGeom prst="rect">
            <a:avLst/>
          </a:prstGeom>
          <a:solidFill>
            <a:schemeClr val="accent4">
              <a:lumMod val="40000"/>
              <a:lumOff val="60000"/>
            </a:schemeClr>
          </a:solidFill>
        </p:spPr>
        <p:txBody>
          <a:bodyPr wrap="square" rtlCol="0">
            <a:spAutoFit/>
          </a:bodyPr>
          <a:lstStyle/>
          <a:p>
            <a:endParaRPr lang="el-GR" dirty="0"/>
          </a:p>
        </p:txBody>
      </p:sp>
      <p:pic>
        <p:nvPicPr>
          <p:cNvPr id="12" name="Picture 11">
            <a:extLst>
              <a:ext uri="{FF2B5EF4-FFF2-40B4-BE49-F238E27FC236}">
                <a16:creationId xmlns="" xmlns:a16="http://schemas.microsoft.com/office/drawing/2014/main" id="{32FEF768-186A-4C7A-9E74-9B2237354A34}"/>
              </a:ext>
            </a:extLst>
          </p:cNvPr>
          <p:cNvPicPr/>
          <p:nvPr userDrawn="1"/>
        </p:nvPicPr>
        <p:blipFill>
          <a:blip r:embed="rId22" cstate="print"/>
          <a:srcRect/>
          <a:stretch>
            <a:fillRect/>
          </a:stretch>
        </p:blipFill>
        <p:spPr bwMode="auto">
          <a:xfrm>
            <a:off x="119150" y="437768"/>
            <a:ext cx="703809" cy="691557"/>
          </a:xfrm>
          <a:prstGeom prst="rect">
            <a:avLst/>
          </a:prstGeom>
          <a:noFill/>
          <a:ln w="9525">
            <a:noFill/>
            <a:miter lim="800000"/>
            <a:headEnd/>
            <a:tailEnd/>
          </a:ln>
        </p:spPr>
      </p:pic>
    </p:spTree>
    <p:extLst>
      <p:ext uri="{BB962C8B-B14F-4D97-AF65-F5344CB8AC3E}">
        <p14:creationId xmlns:p14="http://schemas.microsoft.com/office/powerpoint/2010/main" val="203429861"/>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 id="2147484099" r:id="rId15"/>
    <p:sldLayoutId id="2147484081" r:id="rId16"/>
    <p:sldLayoutId id="2147484080" r:id="rId17"/>
    <p:sldLayoutId id="2147484073" r:id="rId18"/>
    <p:sldLayoutId id="2147484082" r:id="rId19"/>
    <p:sldLayoutId id="2147484079" r:id="rId20"/>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gemconsortium.org/" TargetMode="External"/><Relationship Id="rId2" Type="http://schemas.openxmlformats.org/officeDocument/2006/relationships/hyperlink" Target="mailto:atsakanikas@iobe.gr"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www.iobe.g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611560" y="735698"/>
            <a:ext cx="7992888" cy="3256607"/>
          </a:xfr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n-US" sz="2000" dirty="0">
                <a:solidFill>
                  <a:schemeClr val="bg1"/>
                </a:solidFill>
              </a:rPr>
              <a:t/>
            </a:r>
            <a:br>
              <a:rPr lang="en-US" sz="2000" dirty="0">
                <a:solidFill>
                  <a:schemeClr val="bg1"/>
                </a:solidFill>
              </a:rPr>
            </a:br>
            <a:r>
              <a:rPr lang="el-GR" sz="2000" dirty="0">
                <a:solidFill>
                  <a:schemeClr val="bg1"/>
                </a:solidFill>
              </a:rPr>
              <a:t/>
            </a:r>
            <a:br>
              <a:rPr lang="el-GR" sz="2000" dirty="0">
                <a:solidFill>
                  <a:schemeClr val="bg1"/>
                </a:solidFill>
              </a:rPr>
            </a:br>
            <a:r>
              <a:rPr lang="el-GR" sz="2000" dirty="0">
                <a:solidFill>
                  <a:schemeClr val="bg1"/>
                </a:solidFill>
              </a:rPr>
              <a:t/>
            </a:r>
            <a:br>
              <a:rPr lang="el-GR" sz="2000" dirty="0">
                <a:solidFill>
                  <a:schemeClr val="bg1"/>
                </a:solidFill>
              </a:rPr>
            </a:br>
            <a:r>
              <a:rPr lang="el-GR" sz="3600" dirty="0">
                <a:solidFill>
                  <a:schemeClr val="bg1"/>
                </a:solidFill>
              </a:rPr>
              <a:t>Ετήσια Έκθεση Επιχειρηματικότητας </a:t>
            </a:r>
            <a:r>
              <a:rPr lang="en-US" sz="3600" dirty="0">
                <a:solidFill>
                  <a:schemeClr val="bg1"/>
                </a:solidFill>
              </a:rPr>
              <a:t/>
            </a:r>
            <a:br>
              <a:rPr lang="en-US" sz="3600" dirty="0">
                <a:solidFill>
                  <a:schemeClr val="bg1"/>
                </a:solidFill>
              </a:rPr>
            </a:br>
            <a:r>
              <a:rPr lang="el-GR" sz="3600" dirty="0">
                <a:solidFill>
                  <a:schemeClr val="bg1"/>
                </a:solidFill>
              </a:rPr>
              <a:t>2020-2021:</a:t>
            </a:r>
            <a:r>
              <a:rPr lang="en-US" sz="3600" dirty="0">
                <a:solidFill>
                  <a:schemeClr val="bg1"/>
                </a:solidFill>
              </a:rPr>
              <a:t/>
            </a:r>
            <a:br>
              <a:rPr lang="en-US" sz="3600" dirty="0">
                <a:solidFill>
                  <a:schemeClr val="bg1"/>
                </a:solidFill>
              </a:rPr>
            </a:br>
            <a:r>
              <a:rPr lang="el-GR" sz="27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Ήπιες οι πρώτες επιδράσεις της πανδημίας στη νέα επιχειρηματικότητα</a:t>
            </a:r>
            <a:r>
              <a:rPr lang="el-GR"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r>
            <a:br>
              <a:rPr lang="el-GR"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br>
            <a:r>
              <a:rPr lang="en-US" sz="2000" dirty="0">
                <a:solidFill>
                  <a:schemeClr val="bg1"/>
                </a:solidFill>
                <a:highlight>
                  <a:srgbClr val="FFFF00"/>
                </a:highlight>
              </a:rPr>
              <a:t/>
            </a:r>
            <a:br>
              <a:rPr lang="en-US" sz="2000" dirty="0">
                <a:solidFill>
                  <a:schemeClr val="bg1"/>
                </a:solidFill>
                <a:highlight>
                  <a:srgbClr val="FFFF00"/>
                </a:highlight>
              </a:rPr>
            </a:br>
            <a:r>
              <a:rPr lang="el-GR" sz="2000" dirty="0">
                <a:solidFill>
                  <a:schemeClr val="bg1"/>
                </a:solidFill>
              </a:rPr>
              <a:t> </a:t>
            </a:r>
            <a:br>
              <a:rPr lang="el-GR" sz="2000" dirty="0">
                <a:solidFill>
                  <a:schemeClr val="bg1"/>
                </a:solidFill>
              </a:rPr>
            </a:br>
            <a:r>
              <a:rPr lang="en-US" sz="2000" i="1" dirty="0">
                <a:solidFill>
                  <a:schemeClr val="bg1"/>
                </a:solidFill>
              </a:rPr>
              <a:t> </a:t>
            </a:r>
            <a:r>
              <a:rPr lang="el-GR" sz="2000" i="1" dirty="0">
                <a:solidFill>
                  <a:schemeClr val="bg1"/>
                </a:solidFill>
              </a:rPr>
              <a:t>Άγγελος Τσακανίκας</a:t>
            </a:r>
            <a:r>
              <a:rPr lang="en-US" sz="2000" i="1" dirty="0">
                <a:solidFill>
                  <a:schemeClr val="bg1"/>
                </a:solidFill>
              </a:rPr>
              <a:t>,</a:t>
            </a:r>
            <a:r>
              <a:rPr lang="el-GR" sz="2000" i="1" dirty="0">
                <a:solidFill>
                  <a:schemeClr val="bg1"/>
                </a:solidFill>
              </a:rPr>
              <a:t> Αναπληρωτής Καθηγητής ΕΜΠ,</a:t>
            </a:r>
            <a:br>
              <a:rPr lang="el-GR" sz="2000" i="1" dirty="0">
                <a:solidFill>
                  <a:schemeClr val="bg1"/>
                </a:solidFill>
              </a:rPr>
            </a:br>
            <a:r>
              <a:rPr lang="el-GR" sz="2000" i="1" dirty="0">
                <a:solidFill>
                  <a:schemeClr val="bg1"/>
                </a:solidFill>
              </a:rPr>
              <a:t>Επιστημονικός Υπεύθυνος Παρατηρητηρίου Επιχειρηματικότητας ΙΟΒΕ </a:t>
            </a:r>
            <a:r>
              <a:rPr lang="en-US" sz="2000" i="1" dirty="0">
                <a:solidFill>
                  <a:schemeClr val="bg1"/>
                </a:solidFill>
              </a:rPr>
              <a:t/>
            </a:r>
            <a:br>
              <a:rPr lang="en-US" sz="2000" i="1" dirty="0">
                <a:solidFill>
                  <a:schemeClr val="bg1"/>
                </a:solidFill>
              </a:rPr>
            </a:br>
            <a:r>
              <a:rPr lang="el-GR" sz="2000" i="1" dirty="0">
                <a:solidFill>
                  <a:schemeClr val="bg1"/>
                </a:solidFill>
              </a:rPr>
              <a:t>Σοφία Σταυράκη, Ερευνήτρια ΙΟΒΕ</a:t>
            </a:r>
            <a:r>
              <a:rPr lang="en-US" sz="2000" i="1" dirty="0">
                <a:solidFill>
                  <a:schemeClr val="bg1"/>
                </a:solidFill>
              </a:rPr>
              <a:t/>
            </a:r>
            <a:br>
              <a:rPr lang="en-US" sz="2000" i="1" dirty="0">
                <a:solidFill>
                  <a:schemeClr val="bg1"/>
                </a:solidFill>
              </a:rPr>
            </a:br>
            <a:r>
              <a:rPr lang="el-GR" sz="2000" i="1" dirty="0">
                <a:solidFill>
                  <a:schemeClr val="bg1"/>
                </a:solidFill>
              </a:rPr>
              <a:t>Ευαγγελία </a:t>
            </a:r>
            <a:r>
              <a:rPr lang="el-GR" sz="2000" i="1" dirty="0" err="1">
                <a:solidFill>
                  <a:schemeClr val="bg1"/>
                </a:solidFill>
              </a:rPr>
              <a:t>Βαλαβανιώτη</a:t>
            </a:r>
            <a:r>
              <a:rPr lang="el-GR" sz="2000" i="1" dirty="0">
                <a:solidFill>
                  <a:schemeClr val="bg1"/>
                </a:solidFill>
              </a:rPr>
              <a:t>, Ερευνήτρια ΙΟΒΕ </a:t>
            </a:r>
            <a:r>
              <a:rPr lang="en-US" sz="2000" i="1" dirty="0">
                <a:solidFill>
                  <a:schemeClr val="bg1"/>
                </a:solidFill>
              </a:rPr>
              <a:t/>
            </a:r>
            <a:br>
              <a:rPr lang="en-US" sz="2000" i="1" dirty="0">
                <a:solidFill>
                  <a:schemeClr val="bg1"/>
                </a:solidFill>
              </a:rPr>
            </a:br>
            <a:r>
              <a:rPr lang="el-GR" sz="2000" i="1" dirty="0">
                <a:solidFill>
                  <a:schemeClr val="bg1"/>
                </a:solidFill>
              </a:rPr>
              <a:t>Ιωάννης </a:t>
            </a:r>
            <a:r>
              <a:rPr lang="el-GR" sz="2000" i="1" dirty="0" err="1">
                <a:solidFill>
                  <a:schemeClr val="bg1"/>
                </a:solidFill>
              </a:rPr>
              <a:t>Γιωτόπουλος</a:t>
            </a:r>
            <a:r>
              <a:rPr lang="el-GR" sz="2000" i="1" dirty="0">
                <a:solidFill>
                  <a:schemeClr val="bg1"/>
                </a:solidFill>
              </a:rPr>
              <a:t>, Επίκουρος Καθηγητής Πανεπιστήμιο Πελοποννήσου</a:t>
            </a:r>
            <a:endParaRPr lang="el-GR" sz="2000" i="1" dirty="0"/>
          </a:p>
        </p:txBody>
      </p:sp>
      <p:sp>
        <p:nvSpPr>
          <p:cNvPr id="3" name="Subtitle 2"/>
          <p:cNvSpPr>
            <a:spLocks noGrp="1"/>
          </p:cNvSpPr>
          <p:nvPr>
            <p:ph type="subTitle" idx="1"/>
          </p:nvPr>
        </p:nvSpPr>
        <p:spPr>
          <a:xfrm>
            <a:off x="825038" y="4175553"/>
            <a:ext cx="7635394" cy="952459"/>
          </a:xfrm>
          <a:solidFill>
            <a:schemeClr val="accent4">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lgn="ctr"/>
            <a:r>
              <a:rPr lang="el-GR" altLang="el-GR" sz="1800" cap="none" dirty="0">
                <a:solidFill>
                  <a:schemeClr val="tx1"/>
                </a:solidFill>
                <a:cs typeface="Tahoma" panose="020B0604030504040204" pitchFamily="34" charset="0"/>
              </a:rPr>
              <a:t>Παγκόσμιο Παρατηρητήριο Επιχειρηματικότητας</a:t>
            </a:r>
            <a:r>
              <a:rPr lang="en-US" altLang="el-GR" sz="1800" cap="none" dirty="0">
                <a:solidFill>
                  <a:schemeClr val="tx1"/>
                </a:solidFill>
                <a:cs typeface="Tahoma" panose="020B0604030504040204" pitchFamily="34" charset="0"/>
              </a:rPr>
              <a:t> GEM</a:t>
            </a:r>
          </a:p>
          <a:p>
            <a:pPr algn="ctr"/>
            <a:r>
              <a:rPr lang="el-GR" altLang="el-GR" sz="1800" cap="none" dirty="0">
                <a:solidFill>
                  <a:schemeClr val="tx1"/>
                </a:solidFill>
                <a:cs typeface="Tahoma" panose="020B0604030504040204" pitchFamily="34" charset="0"/>
              </a:rPr>
              <a:t>Παρατηρητήριο Επιχειρηματικότητας </a:t>
            </a:r>
          </a:p>
          <a:p>
            <a:pPr algn="ctr"/>
            <a:r>
              <a:rPr lang="el-GR" altLang="el-GR" sz="1800" cap="none" dirty="0">
                <a:solidFill>
                  <a:schemeClr val="tx1"/>
                </a:solidFill>
                <a:cs typeface="Tahoma" panose="020B0604030504040204" pitchFamily="34" charset="0"/>
              </a:rPr>
              <a:t>Ίδρυμα Οικονομικών Και Βιομηχανικών Ερευνών</a:t>
            </a:r>
            <a:endParaRPr lang="en-US" altLang="el-GR" sz="1800" cap="none" dirty="0">
              <a:solidFill>
                <a:schemeClr val="tx1"/>
              </a:solidFill>
              <a:cs typeface="Tahoma" panose="020B0604030504040204" pitchFamily="34" charset="0"/>
            </a:endParaRPr>
          </a:p>
          <a:p>
            <a:endParaRPr lang="el-GR" sz="1800" dirty="0"/>
          </a:p>
        </p:txBody>
      </p:sp>
      <p:sp>
        <p:nvSpPr>
          <p:cNvPr id="1126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eaLnBrk="1" hangingPunct="1"/>
            <a:endParaRPr lang="en-US" altLang="el-GR"/>
          </a:p>
        </p:txBody>
      </p:sp>
      <p:sp>
        <p:nvSpPr>
          <p:cNvPr id="11270" name="Rectangle 7"/>
          <p:cNvSpPr>
            <a:spLocks noChangeArrowheads="1"/>
          </p:cNvSpPr>
          <p:nvPr/>
        </p:nvSpPr>
        <p:spPr bwMode="auto">
          <a:xfrm>
            <a:off x="0" y="552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eaLnBrk="1" hangingPunct="1"/>
            <a:endParaRPr lang="en-US" altLang="el-GR"/>
          </a:p>
        </p:txBody>
      </p:sp>
      <p:sp>
        <p:nvSpPr>
          <p:cNvPr id="11272" name="9 - TextBox"/>
          <p:cNvSpPr txBox="1">
            <a:spLocks noChangeArrowheads="1"/>
          </p:cNvSpPr>
          <p:nvPr/>
        </p:nvSpPr>
        <p:spPr bwMode="auto">
          <a:xfrm>
            <a:off x="4079119" y="5266103"/>
            <a:ext cx="11272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r>
              <a:rPr lang="en-US" altLang="el-GR" sz="1600" dirty="0"/>
              <a:t>11/4/2022</a:t>
            </a:r>
            <a:endParaRPr lang="el-GR" altLang="el-GR" sz="1600" dirty="0"/>
          </a:p>
        </p:txBody>
      </p:sp>
      <p:sp>
        <p:nvSpPr>
          <p:cNvPr id="7" name="7 - TextBox"/>
          <p:cNvSpPr txBox="1">
            <a:spLocks noChangeArrowheads="1"/>
          </p:cNvSpPr>
          <p:nvPr/>
        </p:nvSpPr>
        <p:spPr bwMode="auto">
          <a:xfrm>
            <a:off x="2404132" y="6122302"/>
            <a:ext cx="25202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eaLnBrk="1" hangingPunct="1"/>
            <a:r>
              <a:rPr lang="el-GR" altLang="el-GR" sz="1600" dirty="0"/>
              <a:t>Με την υποστήριξη της  </a:t>
            </a:r>
          </a:p>
        </p:txBody>
      </p:sp>
      <p:pic>
        <p:nvPicPr>
          <p:cNvPr id="4" name="Picture 3" descr="Text, logo, company name&#10;&#10;Description automatically generated">
            <a:extLst>
              <a:ext uri="{FF2B5EF4-FFF2-40B4-BE49-F238E27FC236}">
                <a16:creationId xmlns="" xmlns:a16="http://schemas.microsoft.com/office/drawing/2014/main" id="{526C0F26-718E-4499-90D1-14427DE7F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0783" y="5667473"/>
            <a:ext cx="855393" cy="952459"/>
          </a:xfrm>
          <a:prstGeom prst="rect">
            <a:avLst/>
          </a:prstGeom>
        </p:spPr>
      </p:pic>
    </p:spTree>
    <p:extLst>
      <p:ext uri="{BB962C8B-B14F-4D97-AF65-F5344CB8AC3E}">
        <p14:creationId xmlns:p14="http://schemas.microsoft.com/office/powerpoint/2010/main" val="14766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43426"/>
            <a:ext cx="8712968" cy="5091543"/>
          </a:xfrm>
        </p:spPr>
        <p:txBody>
          <a:bodyPr>
            <a:normAutofit fontScale="92500" lnSpcReduction="10000"/>
          </a:bodyPr>
          <a:lstStyle/>
          <a:p>
            <a:pPr>
              <a:buFont typeface="Wingdings" panose="05000000000000000000" pitchFamily="2" charset="2"/>
              <a:buChar char="§"/>
            </a:pPr>
            <a:r>
              <a:rPr lang="el-GR" sz="2200" dirty="0">
                <a:solidFill>
                  <a:schemeClr val="tx1"/>
                </a:solidFill>
              </a:rPr>
              <a:t> Το 61,2% των </a:t>
            </a:r>
            <a:r>
              <a:rPr lang="el-GR" sz="2200" u="sng" dirty="0">
                <a:solidFill>
                  <a:schemeClr val="tx1"/>
                </a:solidFill>
              </a:rPr>
              <a:t>επιχειρηματιών αρχικών σταδίων μεταξύ 18 - 34 ετών </a:t>
            </a:r>
          </a:p>
          <a:p>
            <a:pPr lvl="1">
              <a:buFont typeface="Wingdings" panose="05000000000000000000" pitchFamily="2" charset="2"/>
              <a:buChar char="§"/>
            </a:pPr>
            <a:r>
              <a:rPr lang="el-GR" sz="2000" dirty="0">
                <a:solidFill>
                  <a:schemeClr val="tx1"/>
                </a:solidFill>
              </a:rPr>
              <a:t>Μέσος όρος</a:t>
            </a:r>
            <a:r>
              <a:rPr lang="en-US" sz="2000" dirty="0">
                <a:solidFill>
                  <a:schemeClr val="tx1"/>
                </a:solidFill>
              </a:rPr>
              <a:t> </a:t>
            </a:r>
            <a:r>
              <a:rPr lang="el-GR" sz="2000" dirty="0">
                <a:solidFill>
                  <a:schemeClr val="tx1"/>
                </a:solidFill>
              </a:rPr>
              <a:t>ηλικίας: 32 έτη (~36 έτη τα προηγούμενα χρόνια)</a:t>
            </a:r>
          </a:p>
          <a:p>
            <a:pPr lvl="1">
              <a:buFont typeface="Wingdings" panose="05000000000000000000" pitchFamily="2" charset="2"/>
              <a:buChar char="§"/>
            </a:pPr>
            <a:r>
              <a:rPr lang="el-GR" sz="2000" dirty="0">
                <a:solidFill>
                  <a:schemeClr val="tx1"/>
                </a:solidFill>
              </a:rPr>
              <a:t>Αμφισημία ρόλου ηλικίας: πάθος και δυναμισμός νέων έναντι εμπειρίας και δικτύωσης μεγαλύτερων</a:t>
            </a:r>
          </a:p>
          <a:p>
            <a:pPr lvl="1">
              <a:buFont typeface="Wingdings" panose="05000000000000000000" pitchFamily="2" charset="2"/>
              <a:buChar char="§"/>
            </a:pPr>
            <a:r>
              <a:rPr lang="el-GR" sz="2000" dirty="0">
                <a:solidFill>
                  <a:schemeClr val="tx1"/>
                </a:solidFill>
              </a:rPr>
              <a:t>Νέοι συνήθως με λιγότερες ευθύνες: δεν έχουν δημιουργήσει οικογένεια, δεν έχουν πιθανόν δανειακές υποχρεώσεις, δεν ρισκάρουν ιδιαίτερα υψηλούς μισθούς, είναι ενδεχομένως πιο πρόθυμοι να αναλάβουν κινδύνους</a:t>
            </a:r>
          </a:p>
          <a:p>
            <a:pPr lvl="1">
              <a:buFont typeface="Wingdings" panose="05000000000000000000" pitchFamily="2" charset="2"/>
              <a:buChar char="§"/>
            </a:pPr>
            <a:r>
              <a:rPr lang="el-GR" sz="2100" dirty="0">
                <a:solidFill>
                  <a:schemeClr val="tx1"/>
                </a:solidFill>
              </a:rPr>
              <a:t>Στις αναπτυγμένες χώρες η έναρξη επιχείρησης φαίνεται να είναι υπόθεση μεγαλύτερων ηλικιών, ενώ στις αναπτυσσόμενες χώρες η ανάγκη βιοπορισμού οδηγεί περισσότερους νέους ηλικιακά στην επιχειρηματικότητα</a:t>
            </a:r>
          </a:p>
          <a:p>
            <a:pPr>
              <a:buFont typeface="Wingdings" panose="05000000000000000000" pitchFamily="2" charset="2"/>
              <a:buChar char="§"/>
            </a:pPr>
            <a:r>
              <a:rPr lang="el-GR" b="1" dirty="0"/>
              <a:t> </a:t>
            </a:r>
            <a:r>
              <a:rPr lang="el-GR" b="1" dirty="0">
                <a:solidFill>
                  <a:schemeClr val="tx1"/>
                </a:solidFill>
              </a:rPr>
              <a:t>Ένας στους τρεις διαθέτει πτυχίο τριτοβάθμιας εκπαίδευσης και ακόμα ένα 17,3% διαθέτει και μεταπτυχιακή ειδίκευση: </a:t>
            </a:r>
            <a:r>
              <a:rPr lang="el-GR" dirty="0">
                <a:solidFill>
                  <a:schemeClr val="tx1"/>
                </a:solidFill>
              </a:rPr>
              <a:t> </a:t>
            </a:r>
            <a:r>
              <a:rPr lang="el-GR" b="1" dirty="0">
                <a:solidFill>
                  <a:schemeClr val="tx1"/>
                </a:solidFill>
              </a:rPr>
              <a:t>Οι μισοί (όσο και πέρυσι) </a:t>
            </a:r>
            <a:r>
              <a:rPr lang="el-GR" dirty="0">
                <a:solidFill>
                  <a:schemeClr val="tx1"/>
                </a:solidFill>
              </a:rPr>
              <a:t>απόφοιτοι τριτοβάθμιας εκπαίδευσης  </a:t>
            </a:r>
          </a:p>
          <a:p>
            <a:pPr>
              <a:buFont typeface="Wingdings" panose="05000000000000000000" pitchFamily="2" charset="2"/>
              <a:buChar char="§"/>
            </a:pPr>
            <a:r>
              <a:rPr lang="el-GR" dirty="0">
                <a:solidFill>
                  <a:schemeClr val="tx1"/>
                </a:solidFill>
              </a:rPr>
              <a:t> Διαρκής στόχος πολιτικών επιχειρηματικότητας: η κινητοποίηση στην επιχειρηματικότητα ατόμων από δεξαμενές υψηλότερου μορφωτικού επιπέδου </a:t>
            </a:r>
          </a:p>
          <a:p>
            <a:pPr lvl="1">
              <a:buFont typeface="Wingdings" panose="05000000000000000000" pitchFamily="2" charset="2"/>
              <a:buChar char="§"/>
            </a:pPr>
            <a:r>
              <a:rPr lang="el-GR" dirty="0">
                <a:solidFill>
                  <a:schemeClr val="tx1"/>
                </a:solidFill>
              </a:rPr>
              <a:t>σχετική βιβλιογραφία: το μορφωτικό επίπεδο των ιδρυτών συνδέεται θετικά με την πιθανότητα επιβίωσης μιας νέας επιχείρησης, ενώ αξιολογείται θετικά και από χρηματοδότες.</a:t>
            </a:r>
          </a:p>
          <a:p>
            <a:pPr lvl="1">
              <a:buFont typeface="Wingdings" panose="05000000000000000000" pitchFamily="2" charset="2"/>
              <a:buChar char="§"/>
            </a:pPr>
            <a:endParaRPr lang="el-GR" sz="2000" dirty="0">
              <a:solidFill>
                <a:schemeClr val="tx1"/>
              </a:solidFill>
            </a:endParaRPr>
          </a:p>
          <a:p>
            <a:pPr marL="0" indent="0">
              <a:buNone/>
            </a:pPr>
            <a:endParaRPr lang="el-GR" sz="2200" dirty="0"/>
          </a:p>
        </p:txBody>
      </p:sp>
      <p:sp>
        <p:nvSpPr>
          <p:cNvPr id="13" name="Title 12"/>
          <p:cNvSpPr>
            <a:spLocks noGrp="1"/>
          </p:cNvSpPr>
          <p:nvPr>
            <p:ph type="title" idx="4294967295"/>
          </p:nvPr>
        </p:nvSpPr>
        <p:spPr>
          <a:xfrm>
            <a:off x="900113" y="333375"/>
            <a:ext cx="8243887" cy="955675"/>
          </a:xfrm>
          <a:prstGeom prst="rect">
            <a:avLst/>
          </a:prstGeom>
        </p:spPr>
        <p:txBody>
          <a:bodyPr anchor="ctr">
            <a:normAutofit/>
          </a:bodyPr>
          <a:lstStyle/>
          <a:p>
            <a:r>
              <a:rPr lang="el-GR" sz="3200" dirty="0">
                <a:solidFill>
                  <a:schemeClr val="bg1"/>
                </a:solidFill>
              </a:rPr>
              <a:t> Σημαντική μείωση μέσης ηλικίας, σταθερό το ποσοστό αποφοίτων τριτοβάθμιας εκπαίδευσης</a:t>
            </a:r>
          </a:p>
        </p:txBody>
      </p:sp>
    </p:spTree>
    <p:extLst>
      <p:ext uri="{BB962C8B-B14F-4D97-AF65-F5344CB8AC3E}">
        <p14:creationId xmlns:p14="http://schemas.microsoft.com/office/powerpoint/2010/main" val="4253432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974725" y="327025"/>
            <a:ext cx="8169275" cy="862013"/>
          </a:xfrm>
          <a:prstGeom prst="rect">
            <a:avLst/>
          </a:prstGeom>
        </p:spPr>
        <p:txBody>
          <a:bodyPr anchor="ctr">
            <a:noAutofit/>
          </a:bodyPr>
          <a:lstStyle/>
          <a:p>
            <a:r>
              <a:rPr lang="el-GR" sz="3200" dirty="0">
                <a:solidFill>
                  <a:schemeClr val="bg1"/>
                </a:solidFill>
              </a:rPr>
              <a:t>Περιορίζονται οι άτυποι επενδυτές</a:t>
            </a:r>
          </a:p>
        </p:txBody>
      </p:sp>
      <p:sp>
        <p:nvSpPr>
          <p:cNvPr id="2" name="Rectangle 1">
            <a:extLst>
              <a:ext uri="{FF2B5EF4-FFF2-40B4-BE49-F238E27FC236}">
                <a16:creationId xmlns="" xmlns:a16="http://schemas.microsoft.com/office/drawing/2014/main" id="{9D0A3831-C480-46CE-AC9B-CF8D3410ED14}"/>
              </a:ext>
            </a:extLst>
          </p:cNvPr>
          <p:cNvSpPr/>
          <p:nvPr/>
        </p:nvSpPr>
        <p:spPr>
          <a:xfrm>
            <a:off x="5059362" y="3181946"/>
            <a:ext cx="3726537" cy="2031325"/>
          </a:xfrm>
          <a:prstGeom prst="rect">
            <a:avLst/>
          </a:prstGeom>
          <a:solidFill>
            <a:schemeClr val="tx2">
              <a:lumMod val="40000"/>
              <a:lumOff val="60000"/>
            </a:schemeClr>
          </a:solidFill>
          <a:ln>
            <a:solidFill>
              <a:schemeClr val="tx2">
                <a:lumMod val="60000"/>
                <a:lumOff val="40000"/>
              </a:schemeClr>
            </a:solidFill>
          </a:ln>
          <a:effectLst>
            <a:outerShdw blurRad="50800" dist="38100" dir="2700000" algn="tl" rotWithShape="0">
              <a:prstClr val="black">
                <a:alpha val="40000"/>
              </a:prstClr>
            </a:outerShdw>
          </a:effectLst>
        </p:spPr>
        <p:txBody>
          <a:bodyPr wrap="square">
            <a:spAutoFit/>
          </a:bodyPr>
          <a:lstStyle/>
          <a:p>
            <a:pPr marL="342900" lvl="0" indent="-342900">
              <a:spcBef>
                <a:spcPts val="0"/>
              </a:spcBef>
              <a:spcAft>
                <a:spcPts val="0"/>
              </a:spcAft>
              <a:buFont typeface="Symbol" panose="05050102010706020507" pitchFamily="18" charset="2"/>
              <a:buChar char=""/>
            </a:pPr>
            <a:r>
              <a:rPr lang="el-GR" sz="1400" dirty="0">
                <a:cs typeface="Calibri" panose="020F0502020204030204" pitchFamily="34" charset="0"/>
              </a:rPr>
              <a:t>Σημαντικός πανευρωπαϊκά ο ρόλος </a:t>
            </a:r>
            <a:r>
              <a:rPr lang="el-GR" sz="1400" dirty="0"/>
              <a:t>των άτυπων επενδυτών στην ενίσχυση επιχειρηματικότητας σε περιβάλλον ένδειας σε χρηματοδοτικά εργαλεία. </a:t>
            </a:r>
          </a:p>
          <a:p>
            <a:endParaRPr lang="el-GR" sz="1400" b="1" dirty="0">
              <a:cs typeface="Calibri" panose="020F0502020204030204" pitchFamily="34" charset="0"/>
            </a:endParaRPr>
          </a:p>
          <a:p>
            <a:r>
              <a:rPr lang="el-GR" sz="1400" b="1" dirty="0">
                <a:cs typeface="Calibri" panose="020F0502020204030204" pitchFamily="34" charset="0"/>
              </a:rPr>
              <a:t>Όμως το 67,5% (από 66%) αυτών είναι μέλη του στενότερου ή ευρύτερου οικογενειακού κύκλου: </a:t>
            </a:r>
            <a:r>
              <a:rPr lang="el-GR" sz="1400" dirty="0"/>
              <a:t>συναισθηματική αξιολόγηση και ίσως ανορθολογική</a:t>
            </a:r>
          </a:p>
        </p:txBody>
      </p:sp>
      <p:sp>
        <p:nvSpPr>
          <p:cNvPr id="4" name="Rounded Rectangular Callout 3"/>
          <p:cNvSpPr/>
          <p:nvPr/>
        </p:nvSpPr>
        <p:spPr>
          <a:xfrm>
            <a:off x="5454221" y="1253132"/>
            <a:ext cx="2682552" cy="1191816"/>
          </a:xfrm>
          <a:prstGeom prst="wedgeRoundRectCallout">
            <a:avLst>
              <a:gd name="adj1" fmla="val -79319"/>
              <a:gd name="adj2" fmla="val 82960"/>
              <a:gd name="adj3" fmla="val 16667"/>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lumMod val="75000"/>
              </a:schemeClr>
            </a:solidFill>
          </a:ln>
          <a:effectLst>
            <a:outerShdw blurRad="50800" dist="38100" dir="2700000" algn="tl" rotWithShape="0">
              <a:prstClr val="black">
                <a:alpha val="40000"/>
              </a:prstClr>
            </a:outerShdw>
          </a:effectLst>
        </p:spPr>
        <p:txBody>
          <a:bodyPr wrap="square">
            <a:spAutoFit/>
          </a:bodyPr>
          <a:lstStyle/>
          <a:p>
            <a:r>
              <a:rPr lang="en-US" sz="1600" dirty="0"/>
              <a:t>To</a:t>
            </a:r>
            <a:r>
              <a:rPr lang="el-GR" sz="1600" dirty="0"/>
              <a:t> </a:t>
            </a:r>
            <a:r>
              <a:rPr lang="el-GR" sz="1600" b="1" dirty="0"/>
              <a:t>3,2% (~ 208 χιλιάδες άτομα) </a:t>
            </a:r>
            <a:r>
              <a:rPr lang="el-GR" sz="1600" dirty="0"/>
              <a:t>είχαν ρόλο άτυπου επενδυτή (από 5,0% το 2019) </a:t>
            </a:r>
          </a:p>
        </p:txBody>
      </p:sp>
      <p:sp>
        <p:nvSpPr>
          <p:cNvPr id="10" name="Rectangle 9">
            <a:extLst>
              <a:ext uri="{FF2B5EF4-FFF2-40B4-BE49-F238E27FC236}">
                <a16:creationId xmlns="" xmlns:a16="http://schemas.microsoft.com/office/drawing/2014/main" id="{0AAC3C38-A8EB-4876-99D2-FC1EE4A0914A}"/>
              </a:ext>
            </a:extLst>
          </p:cNvPr>
          <p:cNvSpPr/>
          <p:nvPr/>
        </p:nvSpPr>
        <p:spPr>
          <a:xfrm>
            <a:off x="336628" y="6611779"/>
            <a:ext cx="3024336" cy="246221"/>
          </a:xfrm>
          <a:prstGeom prst="rect">
            <a:avLst/>
          </a:prstGeom>
        </p:spPr>
        <p:txBody>
          <a:bodyPr wrap="square">
            <a:spAutoFit/>
          </a:bodyPr>
          <a:lstStyle/>
          <a:p>
            <a:pPr algn="just">
              <a:spcAft>
                <a:spcPts val="1200"/>
              </a:spcAft>
            </a:pPr>
            <a:r>
              <a:rPr lang="el-GR" sz="1000" dirty="0">
                <a:latin typeface="Calibri" panose="020F0502020204030204" pitchFamily="34" charset="0"/>
                <a:ea typeface="Times New Roman" panose="02020603050405020304" pitchFamily="18" charset="0"/>
                <a:cs typeface="Times New Roman" panose="02020603050405020304" pitchFamily="18" charset="0"/>
              </a:rPr>
              <a:t>Πηγή: GEM, Επεξεργασία στοιχείων: ΙΟΒΕ</a:t>
            </a:r>
            <a:endParaRPr lang="el-GR"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4763208" y="6291075"/>
            <a:ext cx="3758430" cy="415498"/>
          </a:xfrm>
          <a:prstGeom prst="rect">
            <a:avLst/>
          </a:prstGeom>
        </p:spPr>
        <p:txBody>
          <a:bodyPr wrap="square">
            <a:spAutoFit/>
          </a:bodyPr>
          <a:lstStyle/>
          <a:p>
            <a:r>
              <a:rPr lang="el-GR" sz="1050" dirty="0"/>
              <a:t>Ομάδα Α: Χώρες χαμηλού εισοδήματος, Ομάδα Β: μεσαίου εισοδήματος, Ομάδα Γ: υψηλού εισοδήματος</a:t>
            </a:r>
          </a:p>
        </p:txBody>
      </p:sp>
      <p:graphicFrame>
        <p:nvGraphicFramePr>
          <p:cNvPr id="6" name="Table 5">
            <a:extLst>
              <a:ext uri="{FF2B5EF4-FFF2-40B4-BE49-F238E27FC236}">
                <a16:creationId xmlns="" xmlns:a16="http://schemas.microsoft.com/office/drawing/2014/main" id="{34D41F8C-F905-4126-BFD8-146C720FD0A8}"/>
              </a:ext>
            </a:extLst>
          </p:cNvPr>
          <p:cNvGraphicFramePr>
            <a:graphicFrameLocks noGrp="1"/>
          </p:cNvGraphicFramePr>
          <p:nvPr>
            <p:extLst>
              <p:ext uri="{D42A27DB-BD31-4B8C-83A1-F6EECF244321}">
                <p14:modId xmlns:p14="http://schemas.microsoft.com/office/powerpoint/2010/main" val="3949457844"/>
              </p:ext>
            </p:extLst>
          </p:nvPr>
        </p:nvGraphicFramePr>
        <p:xfrm>
          <a:off x="391082" y="1266032"/>
          <a:ext cx="4332198" cy="5411863"/>
        </p:xfrm>
        <a:graphic>
          <a:graphicData uri="http://schemas.openxmlformats.org/drawingml/2006/table">
            <a:tbl>
              <a:tblPr firstRow="1" firstCol="1" bandRow="1"/>
              <a:tblGrid>
                <a:gridCol w="1444066">
                  <a:extLst>
                    <a:ext uri="{9D8B030D-6E8A-4147-A177-3AD203B41FA5}">
                      <a16:colId xmlns="" xmlns:a16="http://schemas.microsoft.com/office/drawing/2014/main" val="639983679"/>
                    </a:ext>
                  </a:extLst>
                </a:gridCol>
                <a:gridCol w="1444066">
                  <a:extLst>
                    <a:ext uri="{9D8B030D-6E8A-4147-A177-3AD203B41FA5}">
                      <a16:colId xmlns="" xmlns:a16="http://schemas.microsoft.com/office/drawing/2014/main" val="2324597048"/>
                    </a:ext>
                  </a:extLst>
                </a:gridCol>
                <a:gridCol w="1444066">
                  <a:extLst>
                    <a:ext uri="{9D8B030D-6E8A-4147-A177-3AD203B41FA5}">
                      <a16:colId xmlns="" xmlns:a16="http://schemas.microsoft.com/office/drawing/2014/main" val="2205951543"/>
                    </a:ext>
                  </a:extLst>
                </a:gridCol>
              </a:tblGrid>
              <a:tr h="200241">
                <a:tc gridSpan="3">
                  <a:txBody>
                    <a:bodyPr/>
                    <a:lstStyle/>
                    <a:p>
                      <a:pPr algn="ctr">
                        <a:lnSpc>
                          <a:spcPts val="1800"/>
                        </a:lnSpc>
                        <a:spcBef>
                          <a:spcPts val="600"/>
                        </a:spcBef>
                        <a:spcAft>
                          <a:spcPts val="600"/>
                        </a:spcAft>
                      </a:pPr>
                      <a:r>
                        <a:rPr lang="el-GR" sz="11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Άτυποι επενδυτές ( % του πληθυσμού)</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hMerge="1">
                  <a:txBody>
                    <a:bodyPr/>
                    <a:lstStyle/>
                    <a:p>
                      <a:endParaRPr lang="el-GR"/>
                    </a:p>
                  </a:txBody>
                  <a:tcPr/>
                </a:tc>
                <a:tc hMerge="1">
                  <a:txBody>
                    <a:bodyPr/>
                    <a:lstStyle/>
                    <a:p>
                      <a:endParaRPr lang="el-GR"/>
                    </a:p>
                  </a:txBody>
                  <a:tcPr/>
                </a:tc>
                <a:extLst>
                  <a:ext uri="{0D108BD9-81ED-4DB2-BD59-A6C34878D82A}">
                    <a16:rowId xmlns="" xmlns:a16="http://schemas.microsoft.com/office/drawing/2014/main" val="2338557072"/>
                  </a:ext>
                </a:extLst>
              </a:tr>
              <a:tr h="198592">
                <a:tc>
                  <a:txBody>
                    <a:bodyPr/>
                    <a:lstStyle/>
                    <a:p>
                      <a:pPr algn="just">
                        <a:lnSpc>
                          <a:spcPts val="1800"/>
                        </a:lnSpc>
                        <a:spcBef>
                          <a:spcPts val="600"/>
                        </a:spcBef>
                        <a:spcAft>
                          <a:spcPts val="600"/>
                        </a:spcAft>
                      </a:pPr>
                      <a:r>
                        <a:rPr lang="el-GR"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l-GR"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a:t>
                      </a:r>
                      <a:endParaRPr lang="el-G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l-GR"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a:t>
                      </a:r>
                      <a:endParaRPr lang="el-G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3464601839"/>
                  </a:ext>
                </a:extLst>
              </a:tr>
              <a:tr h="200241">
                <a:tc>
                  <a:txBody>
                    <a:bodyPr/>
                    <a:lstStyle/>
                    <a:p>
                      <a:pPr algn="just">
                        <a:lnSpc>
                          <a:spcPts val="1800"/>
                        </a:lnSpc>
                        <a:spcBef>
                          <a:spcPts val="600"/>
                        </a:spcBef>
                        <a:spcAft>
                          <a:spcPts val="600"/>
                        </a:spcAft>
                      </a:pPr>
                      <a:r>
                        <a:rPr lang="el-GR"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Αυστρία</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3042743530"/>
                  </a:ext>
                </a:extLst>
              </a:tr>
              <a:tr h="200241">
                <a:tc>
                  <a:txBody>
                    <a:bodyPr/>
                    <a:lstStyle/>
                    <a:p>
                      <a:pPr algn="just">
                        <a:lnSpc>
                          <a:spcPts val="1800"/>
                        </a:lnSpc>
                        <a:spcBef>
                          <a:spcPts val="600"/>
                        </a:spcBef>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Γερμανία</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6,4</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4043132570"/>
                  </a:ext>
                </a:extLst>
              </a:tr>
              <a:tr h="200241">
                <a:tc>
                  <a:txBody>
                    <a:bodyPr/>
                    <a:lstStyle/>
                    <a:p>
                      <a:pPr algn="just">
                        <a:lnSpc>
                          <a:spcPts val="1800"/>
                        </a:lnSpc>
                        <a:spcBef>
                          <a:spcPts val="600"/>
                        </a:spcBef>
                        <a:spcAft>
                          <a:spcPts val="600"/>
                        </a:spcAft>
                      </a:pPr>
                      <a:r>
                        <a:rPr lang="en-US" sz="11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Ρωσί</a:t>
                      </a: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5,7</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913264405"/>
                  </a:ext>
                </a:extLst>
              </a:tr>
              <a:tr h="200241">
                <a:tc>
                  <a:txBody>
                    <a:bodyPr/>
                    <a:lstStyle/>
                    <a:p>
                      <a:pPr algn="just">
                        <a:lnSpc>
                          <a:spcPts val="1800"/>
                        </a:lnSpc>
                        <a:spcBef>
                          <a:spcPts val="600"/>
                        </a:spcBef>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Ισραήλ</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1385317203"/>
                  </a:ext>
                </a:extLst>
              </a:tr>
              <a:tr h="200241">
                <a:tc>
                  <a:txBody>
                    <a:bodyPr/>
                    <a:lstStyle/>
                    <a:p>
                      <a:pPr algn="just">
                        <a:lnSpc>
                          <a:spcPts val="1800"/>
                        </a:lnSpc>
                        <a:spcBef>
                          <a:spcPts val="600"/>
                        </a:spcBef>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Ελβετία</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10,2</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291608043"/>
                  </a:ext>
                </a:extLst>
              </a:tr>
              <a:tr h="200241">
                <a:tc>
                  <a:txBody>
                    <a:bodyPr/>
                    <a:lstStyle/>
                    <a:p>
                      <a:pPr algn="just">
                        <a:lnSpc>
                          <a:spcPts val="1800"/>
                        </a:lnSpc>
                        <a:spcBef>
                          <a:spcPts val="600"/>
                        </a:spcBef>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Ελλάδα</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3009004782"/>
                  </a:ext>
                </a:extLst>
              </a:tr>
              <a:tr h="200241">
                <a:tc>
                  <a:txBody>
                    <a:bodyPr/>
                    <a:lstStyle/>
                    <a:p>
                      <a:pPr algn="just">
                        <a:lnSpc>
                          <a:spcPts val="1800"/>
                        </a:lnSpc>
                        <a:spcBef>
                          <a:spcPts val="600"/>
                        </a:spcBef>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Ην. Βασίλειο</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145339840"/>
                  </a:ext>
                </a:extLst>
              </a:tr>
              <a:tr h="200241">
                <a:tc>
                  <a:txBody>
                    <a:bodyPr/>
                    <a:lstStyle/>
                    <a:p>
                      <a:pPr algn="just">
                        <a:lnSpc>
                          <a:spcPts val="1800"/>
                        </a:lnSpc>
                        <a:spcBef>
                          <a:spcPts val="600"/>
                        </a:spcBef>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Ιρλανδία</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5,8</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4043616331"/>
                  </a:ext>
                </a:extLst>
              </a:tr>
              <a:tr h="200241">
                <a:tc>
                  <a:txBody>
                    <a:bodyPr/>
                    <a:lstStyle/>
                    <a:p>
                      <a:pPr algn="just">
                        <a:lnSpc>
                          <a:spcPts val="1800"/>
                        </a:lnSpc>
                        <a:spcBef>
                          <a:spcPts val="600"/>
                        </a:spcBef>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Ισπανία</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3,3</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l-G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41863573"/>
                  </a:ext>
                </a:extLst>
              </a:tr>
              <a:tr h="200241">
                <a:tc>
                  <a:txBody>
                    <a:bodyPr/>
                    <a:lstStyle/>
                    <a:p>
                      <a:pPr algn="just">
                        <a:lnSpc>
                          <a:spcPts val="1800"/>
                        </a:lnSpc>
                        <a:spcBef>
                          <a:spcPts val="600"/>
                        </a:spcBef>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Ιταλία</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l-G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0,2</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1807528180"/>
                  </a:ext>
                </a:extLst>
              </a:tr>
              <a:tr h="200241">
                <a:tc>
                  <a:txBody>
                    <a:bodyPr/>
                    <a:lstStyle/>
                    <a:p>
                      <a:pPr algn="just">
                        <a:lnSpc>
                          <a:spcPts val="1800"/>
                        </a:lnSpc>
                        <a:spcBef>
                          <a:spcPts val="600"/>
                        </a:spcBef>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Κροατία</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5,4</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l-G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2237995928"/>
                  </a:ext>
                </a:extLst>
              </a:tr>
              <a:tr h="200241">
                <a:tc>
                  <a:txBody>
                    <a:bodyPr/>
                    <a:lstStyle/>
                    <a:p>
                      <a:pPr algn="just">
                        <a:lnSpc>
                          <a:spcPts val="1800"/>
                        </a:lnSpc>
                        <a:spcBef>
                          <a:spcPts val="600"/>
                        </a:spcBef>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Κύπρος</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l-G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2400817805"/>
                  </a:ext>
                </a:extLst>
              </a:tr>
              <a:tr h="200241">
                <a:tc>
                  <a:txBody>
                    <a:bodyPr/>
                    <a:lstStyle/>
                    <a:p>
                      <a:pPr algn="just">
                        <a:lnSpc>
                          <a:spcPts val="1800"/>
                        </a:lnSpc>
                        <a:spcBef>
                          <a:spcPts val="600"/>
                        </a:spcBef>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Λετονία</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2384090892"/>
                  </a:ext>
                </a:extLst>
              </a:tr>
              <a:tr h="200241">
                <a:tc>
                  <a:txBody>
                    <a:bodyPr/>
                    <a:lstStyle/>
                    <a:p>
                      <a:pPr algn="just">
                        <a:lnSpc>
                          <a:spcPts val="1800"/>
                        </a:lnSpc>
                        <a:spcBef>
                          <a:spcPts val="600"/>
                        </a:spcBef>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Λουξεμβούργο</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8,7</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1743661224"/>
                  </a:ext>
                </a:extLst>
              </a:tr>
              <a:tr h="200241">
                <a:tc>
                  <a:txBody>
                    <a:bodyPr/>
                    <a:lstStyle/>
                    <a:p>
                      <a:pPr algn="just">
                        <a:lnSpc>
                          <a:spcPts val="1800"/>
                        </a:lnSpc>
                        <a:spcBef>
                          <a:spcPts val="600"/>
                        </a:spcBef>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Νορβηγία</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5,9</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2261482505"/>
                  </a:ext>
                </a:extLst>
              </a:tr>
              <a:tr h="200241">
                <a:tc>
                  <a:txBody>
                    <a:bodyPr/>
                    <a:lstStyle/>
                    <a:p>
                      <a:pPr algn="just">
                        <a:lnSpc>
                          <a:spcPts val="1800"/>
                        </a:lnSpc>
                        <a:spcBef>
                          <a:spcPts val="600"/>
                        </a:spcBef>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Ολλανδία</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5,3</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2436862930"/>
                  </a:ext>
                </a:extLst>
              </a:tr>
              <a:tr h="200241">
                <a:tc>
                  <a:txBody>
                    <a:bodyPr/>
                    <a:lstStyle/>
                    <a:p>
                      <a:pPr algn="just">
                        <a:lnSpc>
                          <a:spcPts val="1800"/>
                        </a:lnSpc>
                        <a:spcBef>
                          <a:spcPts val="600"/>
                        </a:spcBef>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Πολωνία</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l-G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601832386"/>
                  </a:ext>
                </a:extLst>
              </a:tr>
              <a:tr h="200241">
                <a:tc>
                  <a:txBody>
                    <a:bodyPr/>
                    <a:lstStyle/>
                    <a:p>
                      <a:pPr algn="just">
                        <a:lnSpc>
                          <a:spcPts val="1800"/>
                        </a:lnSpc>
                        <a:spcBef>
                          <a:spcPts val="600"/>
                        </a:spcBef>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Πορτογαλία</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1423261387"/>
                  </a:ext>
                </a:extLst>
              </a:tr>
              <a:tr h="200241">
                <a:tc>
                  <a:txBody>
                    <a:bodyPr/>
                    <a:lstStyle/>
                    <a:p>
                      <a:pPr algn="just">
                        <a:lnSpc>
                          <a:spcPts val="1800"/>
                        </a:lnSpc>
                        <a:spcBef>
                          <a:spcPts val="600"/>
                        </a:spcBef>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Σλοβακία</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7,4</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l-G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4103288357"/>
                  </a:ext>
                </a:extLst>
              </a:tr>
              <a:tr h="200241">
                <a:tc>
                  <a:txBody>
                    <a:bodyPr/>
                    <a:lstStyle/>
                    <a:p>
                      <a:pPr algn="just">
                        <a:lnSpc>
                          <a:spcPts val="1800"/>
                        </a:lnSpc>
                        <a:spcBef>
                          <a:spcPts val="600"/>
                        </a:spcBef>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Σλοβενία</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5,4</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ts val="1800"/>
                        </a:lnSpc>
                        <a:spcBef>
                          <a:spcPts val="600"/>
                        </a:spcBef>
                        <a:spcAft>
                          <a:spcPts val="600"/>
                        </a:spcAft>
                      </a:pPr>
                      <a:r>
                        <a:rPr lang="el-G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1497739669"/>
                  </a:ext>
                </a:extLst>
              </a:tr>
              <a:tr h="200241">
                <a:tc>
                  <a:txBody>
                    <a:bodyPr/>
                    <a:lstStyle/>
                    <a:p>
                      <a:pPr algn="just">
                        <a:lnSpc>
                          <a:spcPts val="1800"/>
                        </a:lnSpc>
                        <a:spcBef>
                          <a:spcPts val="600"/>
                        </a:spcBef>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Σουηδία</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12,1</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ts val="1800"/>
                        </a:lnSpc>
                        <a:spcBef>
                          <a:spcPts val="600"/>
                        </a:spcBef>
                        <a:spcAft>
                          <a:spcPts val="600"/>
                        </a:spcAft>
                      </a:pPr>
                      <a:r>
                        <a:rPr lang="el-G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3594160879"/>
                  </a:ext>
                </a:extLst>
              </a:tr>
              <a:tr h="200241">
                <a:tc>
                  <a:txBody>
                    <a:bodyPr/>
                    <a:lstStyle/>
                    <a:p>
                      <a:pPr algn="just">
                        <a:lnSpc>
                          <a:spcPts val="1800"/>
                        </a:lnSpc>
                        <a:spcBef>
                          <a:spcPts val="600"/>
                        </a:spcBef>
                        <a:spcAft>
                          <a:spcPts val="600"/>
                        </a:spcAft>
                      </a:pPr>
                      <a:r>
                        <a:rPr lang="en-US" sz="1100" b="1"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Ομάδ</a:t>
                      </a:r>
                      <a:r>
                        <a:rPr lang="en-US" sz="11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 Α</a:t>
                      </a:r>
                      <a:endParaRPr lang="el-GR"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1"/>
                    </a:solidFill>
                  </a:tcPr>
                </a:tc>
                <a:tc>
                  <a:txBody>
                    <a:bodyPr/>
                    <a:lstStyle/>
                    <a:p>
                      <a:pPr algn="ctr">
                        <a:lnSpc>
                          <a:spcPts val="1800"/>
                        </a:lnSpc>
                        <a:spcBef>
                          <a:spcPts val="600"/>
                        </a:spcBef>
                        <a:spcAft>
                          <a:spcPts val="600"/>
                        </a:spcAft>
                      </a:pPr>
                      <a:r>
                        <a:rPr lang="en-US" sz="1100" i="1">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endParaRPr lang="el-GR" sz="1100" i="1">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1"/>
                    </a:solidFill>
                  </a:tcPr>
                </a:tc>
                <a:tc>
                  <a:txBody>
                    <a:bodyPr/>
                    <a:lstStyle/>
                    <a:p>
                      <a:pPr algn="ctr">
                        <a:lnSpc>
                          <a:spcPts val="1800"/>
                        </a:lnSpc>
                        <a:spcBef>
                          <a:spcPts val="600"/>
                        </a:spcBef>
                        <a:spcAft>
                          <a:spcPts val="600"/>
                        </a:spcAft>
                      </a:pPr>
                      <a:r>
                        <a:rPr lang="en-US" sz="11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6,1</a:t>
                      </a:r>
                      <a:endParaRPr lang="el-GR"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1"/>
                    </a:solidFill>
                  </a:tcPr>
                </a:tc>
                <a:extLst>
                  <a:ext uri="{0D108BD9-81ED-4DB2-BD59-A6C34878D82A}">
                    <a16:rowId xmlns="" xmlns:a16="http://schemas.microsoft.com/office/drawing/2014/main" val="1920477695"/>
                  </a:ext>
                </a:extLst>
              </a:tr>
              <a:tr h="200241">
                <a:tc>
                  <a:txBody>
                    <a:bodyPr/>
                    <a:lstStyle/>
                    <a:p>
                      <a:pPr algn="just">
                        <a:lnSpc>
                          <a:spcPts val="1800"/>
                        </a:lnSpc>
                        <a:spcBef>
                          <a:spcPts val="600"/>
                        </a:spcBef>
                        <a:spcAft>
                          <a:spcPts val="600"/>
                        </a:spcAft>
                      </a:pPr>
                      <a:r>
                        <a:rPr lang="en-US"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Ομάδα Β</a:t>
                      </a:r>
                      <a:endParaRPr lang="el-GR" sz="1100" i="1">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1"/>
                    </a:solidFill>
                  </a:tcPr>
                </a:tc>
                <a:tc>
                  <a:txBody>
                    <a:bodyPr/>
                    <a:lstStyle/>
                    <a:p>
                      <a:pPr algn="ctr">
                        <a:lnSpc>
                          <a:spcPts val="1800"/>
                        </a:lnSpc>
                        <a:spcBef>
                          <a:spcPts val="600"/>
                        </a:spcBef>
                        <a:spcAft>
                          <a:spcPts val="600"/>
                        </a:spcAft>
                      </a:pPr>
                      <a:r>
                        <a:rPr lang="en-US" sz="11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6,0</a:t>
                      </a:r>
                      <a:endParaRPr lang="el-GR"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1"/>
                    </a:solidFill>
                  </a:tcPr>
                </a:tc>
                <a:tc>
                  <a:txBody>
                    <a:bodyPr/>
                    <a:lstStyle/>
                    <a:p>
                      <a:pPr algn="ctr">
                        <a:lnSpc>
                          <a:spcPts val="1800"/>
                        </a:lnSpc>
                        <a:spcBef>
                          <a:spcPts val="600"/>
                        </a:spcBef>
                        <a:spcAft>
                          <a:spcPts val="600"/>
                        </a:spcAft>
                      </a:pPr>
                      <a:r>
                        <a:rPr lang="en-US" sz="11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5,3</a:t>
                      </a:r>
                      <a:endParaRPr lang="el-GR"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1"/>
                    </a:solidFill>
                  </a:tcPr>
                </a:tc>
                <a:extLst>
                  <a:ext uri="{0D108BD9-81ED-4DB2-BD59-A6C34878D82A}">
                    <a16:rowId xmlns="" xmlns:a16="http://schemas.microsoft.com/office/drawing/2014/main" val="4214852492"/>
                  </a:ext>
                </a:extLst>
              </a:tr>
              <a:tr h="197006">
                <a:tc>
                  <a:txBody>
                    <a:bodyPr/>
                    <a:lstStyle/>
                    <a:p>
                      <a:pPr algn="just">
                        <a:lnSpc>
                          <a:spcPts val="1800"/>
                        </a:lnSpc>
                        <a:spcBef>
                          <a:spcPts val="600"/>
                        </a:spcBef>
                        <a:spcAft>
                          <a:spcPts val="600"/>
                        </a:spcAft>
                      </a:pPr>
                      <a:r>
                        <a:rPr lang="en-US" sz="10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Ομάδα Γ</a:t>
                      </a:r>
                      <a:endParaRPr lang="el-GR" sz="1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1"/>
                    </a:solidFill>
                  </a:tcPr>
                </a:tc>
                <a:tc>
                  <a:txBody>
                    <a:bodyPr/>
                    <a:lstStyle/>
                    <a:p>
                      <a:pPr algn="ctr">
                        <a:lnSpc>
                          <a:spcPts val="1800"/>
                        </a:lnSpc>
                        <a:spcBef>
                          <a:spcPts val="600"/>
                        </a:spcBef>
                        <a:spcAft>
                          <a:spcPts val="600"/>
                        </a:spcAft>
                      </a:pPr>
                      <a:r>
                        <a:rPr lang="en-US" sz="1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7,5</a:t>
                      </a:r>
                      <a:endParaRPr lang="el-GR" sz="1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1"/>
                    </a:solidFill>
                  </a:tcPr>
                </a:tc>
                <a:tc>
                  <a:txBody>
                    <a:bodyPr/>
                    <a:lstStyle/>
                    <a:p>
                      <a:pPr algn="ctr">
                        <a:lnSpc>
                          <a:spcPts val="1800"/>
                        </a:lnSpc>
                        <a:spcBef>
                          <a:spcPts val="600"/>
                        </a:spcBef>
                        <a:spcAft>
                          <a:spcPts val="600"/>
                        </a:spcAft>
                      </a:pPr>
                      <a:r>
                        <a:rPr lang="en-US" sz="1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endParaRPr lang="el-GR" sz="1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6" marR="5086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1"/>
                    </a:solidFill>
                  </a:tcPr>
                </a:tc>
                <a:extLst>
                  <a:ext uri="{0D108BD9-81ED-4DB2-BD59-A6C34878D82A}">
                    <a16:rowId xmlns="" xmlns:a16="http://schemas.microsoft.com/office/drawing/2014/main" val="760832849"/>
                  </a:ext>
                </a:extLst>
              </a:tr>
            </a:tbl>
          </a:graphicData>
        </a:graphic>
      </p:graphicFrame>
      <p:sp>
        <p:nvSpPr>
          <p:cNvPr id="5" name="Oval 4"/>
          <p:cNvSpPr/>
          <p:nvPr/>
        </p:nvSpPr>
        <p:spPr>
          <a:xfrm>
            <a:off x="3635896" y="2780928"/>
            <a:ext cx="57606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54654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385" y="1052736"/>
            <a:ext cx="8716349" cy="5400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endParaRPr lang="el-GR" dirty="0"/>
          </a:p>
        </p:txBody>
      </p:sp>
      <p:sp>
        <p:nvSpPr>
          <p:cNvPr id="72708" name="Rectangle 4"/>
          <p:cNvSpPr>
            <a:spLocks noGrp="1"/>
          </p:cNvSpPr>
          <p:nvPr>
            <p:ph type="ctrTitle"/>
          </p:nvPr>
        </p:nvSpPr>
        <p:spPr bwMode="auto">
          <a:xfrm>
            <a:off x="178385" y="1052736"/>
            <a:ext cx="8716349" cy="1152128"/>
          </a:xfrm>
          <a:solidFill>
            <a:srgbClr val="385D8A"/>
          </a:solidFill>
          <a:effectLst>
            <a:outerShdw blurRad="50800" dist="38100" dir="2700000" algn="tl" rotWithShape="0">
              <a:prstClr val="black">
                <a:alpha val="40000"/>
              </a:prstClr>
            </a:outerShdw>
          </a:effectLst>
        </p:spPr>
        <p:style>
          <a:lnRef idx="1">
            <a:schemeClr val="accent1"/>
          </a:lnRef>
          <a:fillRef idx="1001">
            <a:schemeClr val="lt2"/>
          </a:fillRef>
          <a:effectRef idx="1">
            <a:schemeClr val="accent1"/>
          </a:effectRef>
          <a:fontRef idx="minor">
            <a:schemeClr val="dk1"/>
          </a:fontRef>
        </p:style>
        <p:txBody>
          <a:bodyPr wrap="square" lIns="91440" tIns="45720" rIns="91440" bIns="45720" numCol="1" anchorCtr="0" compatLnSpc="1">
            <a:prstTxWarp prst="textNoShape">
              <a:avLst/>
            </a:prstTxWarp>
            <a:noAutofit/>
          </a:bodyPr>
          <a:lstStyle/>
          <a:p>
            <a:pPr algn="l">
              <a:spcBef>
                <a:spcPts val="600"/>
              </a:spcBef>
              <a:spcAft>
                <a:spcPts val="600"/>
              </a:spcAft>
              <a:defRPr/>
            </a:pPr>
            <a:r>
              <a:rPr lang="el-GR" sz="3300" dirty="0">
                <a:solidFill>
                  <a:schemeClr val="bg1"/>
                </a:solidFill>
              </a:rPr>
              <a:t>Οι βασικοί δείκτες για την Επιχειρηματικότητα στην Ελλάδα το 20</a:t>
            </a:r>
            <a:r>
              <a:rPr lang="en-US" sz="3300" dirty="0">
                <a:solidFill>
                  <a:schemeClr val="bg1"/>
                </a:solidFill>
              </a:rPr>
              <a:t>20</a:t>
            </a:r>
            <a:r>
              <a:rPr lang="el-GR" sz="3300" dirty="0">
                <a:solidFill>
                  <a:schemeClr val="bg1"/>
                </a:solidFill>
              </a:rPr>
              <a:t>…</a:t>
            </a:r>
          </a:p>
        </p:txBody>
      </p:sp>
      <p:sp>
        <p:nvSpPr>
          <p:cNvPr id="2" name="Subtitle 1"/>
          <p:cNvSpPr>
            <a:spLocks noGrp="1"/>
          </p:cNvSpPr>
          <p:nvPr>
            <p:ph type="subTitle" idx="1"/>
          </p:nvPr>
        </p:nvSpPr>
        <p:spPr>
          <a:xfrm>
            <a:off x="2036734" y="2780928"/>
            <a:ext cx="6858000" cy="547042"/>
          </a:xfrm>
        </p:spPr>
        <p:style>
          <a:lnRef idx="1">
            <a:schemeClr val="accent1"/>
          </a:lnRef>
          <a:fillRef idx="1001">
            <a:schemeClr val="lt2"/>
          </a:fillRef>
          <a:effectRef idx="1">
            <a:schemeClr val="accent1"/>
          </a:effectRef>
          <a:fontRef idx="minor">
            <a:schemeClr val="dk1"/>
          </a:fontRef>
        </p:style>
        <p:txBody>
          <a:bodyPr>
            <a:normAutofit/>
          </a:bodyPr>
          <a:lstStyle/>
          <a:p>
            <a:pPr algn="r">
              <a:lnSpc>
                <a:spcPct val="100000"/>
              </a:lnSpc>
              <a:spcAft>
                <a:spcPts val="1200"/>
              </a:spcAft>
            </a:pPr>
            <a:r>
              <a:rPr lang="el-GR" sz="2000" b="1" i="1" cap="none" dirty="0">
                <a:solidFill>
                  <a:schemeClr val="tx1"/>
                </a:solidFill>
              </a:rPr>
              <a:t>Χαρακτηριστικά των επιχειρηματικών εγχειρημάτων </a:t>
            </a:r>
            <a:endParaRPr lang="el-GR" sz="2000" b="1" cap="none" dirty="0">
              <a:solidFill>
                <a:schemeClr val="tx1"/>
              </a:solidFill>
            </a:endParaRPr>
          </a:p>
        </p:txBody>
      </p:sp>
    </p:spTree>
    <p:extLst>
      <p:ext uri="{BB962C8B-B14F-4D97-AF65-F5344CB8AC3E}">
        <p14:creationId xmlns:p14="http://schemas.microsoft.com/office/powerpoint/2010/main" val="562608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004" y="5714804"/>
            <a:ext cx="8899991" cy="1077218"/>
          </a:xfrm>
          <a:prstGeom prst="rect">
            <a:avLst/>
          </a:prstGeom>
          <a:solidFill>
            <a:schemeClr val="tx2">
              <a:lumMod val="40000"/>
              <a:lumOff val="6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Arial" panose="020B0604020202020204" pitchFamily="34" charset="0"/>
              <a:buChar char="•"/>
            </a:pPr>
            <a:r>
              <a:rPr lang="el-GR" sz="1600" dirty="0"/>
              <a:t>Ενισχύεται σε 33,3% το ποσοστό των ιδρυτών – μοναδικών εργαζομένων στο εγχείρημα</a:t>
            </a:r>
          </a:p>
          <a:p>
            <a:pPr marL="285750" indent="-285750">
              <a:buFont typeface="Arial" panose="020B0604020202020204" pitchFamily="34" charset="0"/>
              <a:buChar char="•"/>
            </a:pPr>
            <a:r>
              <a:rPr lang="el-GR" sz="1600" dirty="0"/>
              <a:t>Παραμένει μικρό το μέσο μέγεθος, όπως όμως συμβαίνει </a:t>
            </a:r>
            <a:r>
              <a:rPr lang="el-GR" sz="1600" dirty="0">
                <a:latin typeface="Calibri" panose="020F0502020204030204" pitchFamily="34" charset="0"/>
                <a:ea typeface="Times New Roman" panose="02020603050405020304" pitchFamily="18" charset="0"/>
              </a:rPr>
              <a:t>στις περισσότερες χώρες</a:t>
            </a:r>
          </a:p>
          <a:p>
            <a:pPr marL="285750" indent="-285750">
              <a:buFont typeface="Arial" panose="020B0604020202020204" pitchFamily="34" charset="0"/>
              <a:buChar char="•"/>
            </a:pPr>
            <a:r>
              <a:rPr lang="el-GR" sz="1600" dirty="0">
                <a:effectLst/>
                <a:latin typeface="Calibri" panose="020F0502020204030204" pitchFamily="34" charset="0"/>
                <a:ea typeface="Times New Roman" panose="02020603050405020304" pitchFamily="18" charset="0"/>
                <a:cs typeface="Times New Roman" panose="02020603050405020304" pitchFamily="18" charset="0"/>
              </a:rPr>
              <a:t>Μόλις το 0,7% από 5% το 2019 απασχολεί περισσότερα από 20 άτομα κατά την έναρξη του νέου εγχειρήματος. </a:t>
            </a:r>
            <a:endParaRPr lang="el-GR" sz="1600" dirty="0"/>
          </a:p>
        </p:txBody>
      </p:sp>
      <p:sp>
        <p:nvSpPr>
          <p:cNvPr id="5" name="Title 4"/>
          <p:cNvSpPr>
            <a:spLocks noGrp="1"/>
          </p:cNvSpPr>
          <p:nvPr>
            <p:ph type="title" idx="4294967295"/>
          </p:nvPr>
        </p:nvSpPr>
        <p:spPr>
          <a:xfrm>
            <a:off x="974725" y="260350"/>
            <a:ext cx="8169275" cy="1008063"/>
          </a:xfrm>
          <a:prstGeom prst="rect">
            <a:avLst/>
          </a:prstGeom>
        </p:spPr>
        <p:txBody>
          <a:bodyPr anchor="ctr">
            <a:noAutofit/>
          </a:bodyPr>
          <a:lstStyle/>
          <a:p>
            <a:r>
              <a:rPr lang="el-GR" sz="3200" dirty="0">
                <a:solidFill>
                  <a:schemeClr val="bg1"/>
                </a:solidFill>
              </a:rPr>
              <a:t>Επιδείνωση όρων απασχόλησης κατά την έναρξη…</a:t>
            </a:r>
          </a:p>
        </p:txBody>
      </p:sp>
      <p:sp>
        <p:nvSpPr>
          <p:cNvPr id="2" name="Right Brace 1"/>
          <p:cNvSpPr/>
          <p:nvPr/>
        </p:nvSpPr>
        <p:spPr>
          <a:xfrm>
            <a:off x="7344308" y="2118848"/>
            <a:ext cx="216024" cy="20540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TextBox 5"/>
          <p:cNvSpPr txBox="1"/>
          <p:nvPr/>
        </p:nvSpPr>
        <p:spPr>
          <a:xfrm>
            <a:off x="7560333" y="2413732"/>
            <a:ext cx="1580784" cy="1721465"/>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5">
                <a:lumMod val="75000"/>
              </a:schemeClr>
            </a:solidFill>
          </a:ln>
          <a:effectLst>
            <a:outerShdw blurRad="50800" dist="38100" dir="2700000" algn="tl" rotWithShape="0">
              <a:prstClr val="black">
                <a:alpha val="40000"/>
              </a:prstClr>
            </a:outerShdw>
          </a:effectLst>
        </p:spPr>
        <p:txBody>
          <a:bodyPr wrap="square">
            <a:spAutoFit/>
          </a:bodyPr>
          <a:lstStyle>
            <a:defPPr>
              <a:defRPr lang="el-GR"/>
            </a:defPPr>
            <a:lvl1pPr>
              <a:defRPr>
                <a:solidFill>
                  <a:schemeClr val="tx1"/>
                </a:solidFill>
                <a:ea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l-GR" sz="1600" dirty="0"/>
              <a:t>67% (από 85%) απασχολεί έστω και ένα άτομο πλην των ιδρυτών</a:t>
            </a:r>
          </a:p>
        </p:txBody>
      </p:sp>
      <p:sp>
        <p:nvSpPr>
          <p:cNvPr id="9" name="Rectangle 8">
            <a:extLst>
              <a:ext uri="{FF2B5EF4-FFF2-40B4-BE49-F238E27FC236}">
                <a16:creationId xmlns="" xmlns:a16="http://schemas.microsoft.com/office/drawing/2014/main" id="{0AAC3C38-A8EB-4876-99D2-FC1EE4A0914A}"/>
              </a:ext>
            </a:extLst>
          </p:cNvPr>
          <p:cNvSpPr/>
          <p:nvPr/>
        </p:nvSpPr>
        <p:spPr>
          <a:xfrm>
            <a:off x="298038" y="5367152"/>
            <a:ext cx="2761793" cy="261610"/>
          </a:xfrm>
          <a:prstGeom prst="rect">
            <a:avLst/>
          </a:prstGeom>
        </p:spPr>
        <p:txBody>
          <a:bodyPr wrap="square">
            <a:spAutoFit/>
          </a:bodyPr>
          <a:lstStyle/>
          <a:p>
            <a:pPr algn="just">
              <a:spcAft>
                <a:spcPts val="1200"/>
              </a:spcAft>
            </a:pPr>
            <a:r>
              <a:rPr lang="el-GR" sz="1100" dirty="0">
                <a:latin typeface="Calibri" panose="020F0502020204030204" pitchFamily="34" charset="0"/>
                <a:ea typeface="Times New Roman" panose="02020603050405020304" pitchFamily="18" charset="0"/>
                <a:cs typeface="Times New Roman" panose="02020603050405020304" pitchFamily="18" charset="0"/>
              </a:rPr>
              <a:t>Πηγή: GEM, Επεξεργασία στοιχείων: ΙΟΒΕ</a:t>
            </a:r>
          </a:p>
        </p:txBody>
      </p:sp>
      <p:sp>
        <p:nvSpPr>
          <p:cNvPr id="12" name="TextBox 11">
            <a:extLst>
              <a:ext uri="{FF2B5EF4-FFF2-40B4-BE49-F238E27FC236}">
                <a16:creationId xmlns="" xmlns:a16="http://schemas.microsoft.com/office/drawing/2014/main" id="{D221DD73-53BD-4912-AB27-4042F2337179}"/>
              </a:ext>
            </a:extLst>
          </p:cNvPr>
          <p:cNvSpPr txBox="1"/>
          <p:nvPr/>
        </p:nvSpPr>
        <p:spPr>
          <a:xfrm>
            <a:off x="395536" y="1271271"/>
            <a:ext cx="8523657" cy="646331"/>
          </a:xfrm>
          <a:prstGeom prst="rect">
            <a:avLst/>
          </a:prstGeom>
          <a:noFill/>
        </p:spPr>
        <p:txBody>
          <a:bodyPr wrap="square">
            <a:spAutoFit/>
          </a:bodyPr>
          <a:lstStyle/>
          <a:p>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…καθώς ένα στα τρία νέα εγχειρήματα δεν προσφέρουν απασχόληση παρά μόνο στους ιδρυτές τους.</a:t>
            </a:r>
          </a:p>
        </p:txBody>
      </p:sp>
      <p:graphicFrame>
        <p:nvGraphicFramePr>
          <p:cNvPr id="13" name="Γράφημα 20">
            <a:extLst>
              <a:ext uri="{FF2B5EF4-FFF2-40B4-BE49-F238E27FC236}">
                <a16:creationId xmlns="" xmlns:a16="http://schemas.microsoft.com/office/drawing/2014/main" id="{00000000-0008-0000-0500-000016000000}"/>
              </a:ext>
            </a:extLst>
          </p:cNvPr>
          <p:cNvGraphicFramePr/>
          <p:nvPr>
            <p:extLst>
              <p:ext uri="{D42A27DB-BD31-4B8C-83A1-F6EECF244321}">
                <p14:modId xmlns:p14="http://schemas.microsoft.com/office/powerpoint/2010/main" val="3810057537"/>
              </p:ext>
            </p:extLst>
          </p:nvPr>
        </p:nvGraphicFramePr>
        <p:xfrm>
          <a:off x="422392" y="1890210"/>
          <a:ext cx="6813903" cy="34769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601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107504" y="1412776"/>
            <a:ext cx="8856984" cy="4896544"/>
          </a:xfrm>
          <a:ln>
            <a:solidFill>
              <a:srgbClr val="006699"/>
            </a:solidFill>
          </a:ln>
        </p:spPr>
        <p:txBody>
          <a:bodyPr>
            <a:noAutofit/>
          </a:bodyPr>
          <a:lstStyle/>
          <a:p>
            <a:pPr>
              <a:lnSpc>
                <a:spcPts val="2600"/>
              </a:lnSpc>
              <a:buFont typeface="Wingdings" panose="05000000000000000000" pitchFamily="2" charset="2"/>
              <a:buChar char="Ø"/>
            </a:pPr>
            <a:r>
              <a:rPr lang="el-GR" sz="1600" dirty="0"/>
              <a:t> GEM: διεθνής ερευνητική κοινοπραξία από ερευνητικά ινστιτούτα και πανεπιστήμια από όλο τον κόσμο που ξεκίνησε το 1999</a:t>
            </a:r>
            <a:r>
              <a:rPr lang="en-US" sz="1600" dirty="0"/>
              <a:t>: 43 </a:t>
            </a:r>
            <a:r>
              <a:rPr lang="el-GR" sz="1600" dirty="0"/>
              <a:t>χώρες </a:t>
            </a:r>
            <a:r>
              <a:rPr lang="el-GR" altLang="el-GR" sz="1600" dirty="0"/>
              <a:t>το 20</a:t>
            </a:r>
            <a:r>
              <a:rPr lang="en-US" altLang="el-GR" sz="1600" dirty="0"/>
              <a:t>20</a:t>
            </a:r>
            <a:endParaRPr lang="el-GR" altLang="el-GR" sz="1600" dirty="0"/>
          </a:p>
          <a:p>
            <a:pPr eaLnBrk="1" hangingPunct="1">
              <a:lnSpc>
                <a:spcPts val="2600"/>
              </a:lnSpc>
              <a:buFont typeface="Wingdings" panose="05000000000000000000" pitchFamily="2" charset="2"/>
              <a:buChar char="Ø"/>
            </a:pPr>
            <a:r>
              <a:rPr lang="el-GR" altLang="el-GR" sz="1600" dirty="0"/>
              <a:t>Στόχοι έργου:</a:t>
            </a:r>
          </a:p>
          <a:p>
            <a:pPr marL="634320" lvl="3" indent="-360000">
              <a:lnSpc>
                <a:spcPts val="2600"/>
              </a:lnSpc>
              <a:buFont typeface="+mj-lt"/>
              <a:buAutoNum type="arabicPeriod"/>
            </a:pPr>
            <a:r>
              <a:rPr lang="el-GR" altLang="el-GR" sz="1600" dirty="0"/>
              <a:t>Να μετρήσει το επίπεδο επιχειρηματικότητας σε μια χώρα και να εξηγήσει τις διαφορές που εμφανίζονται ανάμεσα στις εξεταζόμενες χώρες</a:t>
            </a:r>
            <a:endParaRPr lang="ru-RU" altLang="el-GR" sz="1600" dirty="0"/>
          </a:p>
          <a:p>
            <a:pPr marL="634320" lvl="3" indent="-360000">
              <a:lnSpc>
                <a:spcPts val="2600"/>
              </a:lnSpc>
              <a:buFont typeface="+mj-lt"/>
              <a:buAutoNum type="arabicPeriod"/>
            </a:pPr>
            <a:r>
              <a:rPr lang="el-GR" altLang="el-GR" sz="1600" dirty="0"/>
              <a:t>Να αποκαλύψει τους παράγοντες που οδηγούν σε ικανοποιητικά επίπεδα επιχειρηματικότητας</a:t>
            </a:r>
            <a:endParaRPr lang="ru-RU" altLang="el-GR" sz="1600" dirty="0"/>
          </a:p>
          <a:p>
            <a:pPr marL="634320" lvl="3" indent="-360000">
              <a:lnSpc>
                <a:spcPts val="2600"/>
              </a:lnSpc>
              <a:buFont typeface="+mj-lt"/>
              <a:buAutoNum type="arabicPeriod"/>
            </a:pPr>
            <a:r>
              <a:rPr lang="el-GR" altLang="el-GR" sz="1600" dirty="0"/>
              <a:t>Να προτείνει πολιτικές που μπορούν να ενισχύσουν τα επίπεδα επιχειρηματικότητας σε μια χώρα</a:t>
            </a:r>
          </a:p>
          <a:p>
            <a:pPr>
              <a:lnSpc>
                <a:spcPts val="2600"/>
              </a:lnSpc>
              <a:buFont typeface="Wingdings" panose="05000000000000000000" pitchFamily="2" charset="2"/>
              <a:buChar char="Ø"/>
            </a:pPr>
            <a:r>
              <a:rPr lang="el-GR" altLang="el-GR" sz="1600" dirty="0">
                <a:ea typeface="Tahoma" panose="020B0604030504040204" pitchFamily="34" charset="0"/>
                <a:cs typeface="Tahoma" panose="020B0604030504040204" pitchFamily="34" charset="0"/>
              </a:rPr>
              <a:t>Η Ελλάδα συμμετέχει για </a:t>
            </a:r>
            <a:r>
              <a:rPr lang="el-GR" altLang="el-GR" sz="1600" b="1" dirty="0">
                <a:ea typeface="Tahoma" panose="020B0604030504040204" pitchFamily="34" charset="0"/>
                <a:cs typeface="Tahoma" panose="020B0604030504040204" pitchFamily="34" charset="0"/>
              </a:rPr>
              <a:t>1</a:t>
            </a:r>
            <a:r>
              <a:rPr lang="en-US" altLang="el-GR" sz="1600" b="1" dirty="0">
                <a:ea typeface="Tahoma" panose="020B0604030504040204" pitchFamily="34" charset="0"/>
                <a:cs typeface="Tahoma" panose="020B0604030504040204" pitchFamily="34" charset="0"/>
              </a:rPr>
              <a:t>8</a:t>
            </a:r>
            <a:r>
              <a:rPr lang="el-GR" altLang="el-GR" sz="1600" b="1" dirty="0">
                <a:ea typeface="Tahoma" panose="020B0604030504040204" pitchFamily="34" charset="0"/>
                <a:cs typeface="Tahoma" panose="020B0604030504040204" pitchFamily="34" charset="0"/>
              </a:rPr>
              <a:t>η </a:t>
            </a:r>
            <a:r>
              <a:rPr lang="el-GR" altLang="el-GR" sz="1600" dirty="0">
                <a:ea typeface="Tahoma" panose="020B0604030504040204" pitchFamily="34" charset="0"/>
                <a:cs typeface="Tahoma" panose="020B0604030504040204" pitchFamily="34" charset="0"/>
              </a:rPr>
              <a:t>συνεχή χρονιά από το 2003 μέσω του ΙΟΒΕ </a:t>
            </a:r>
          </a:p>
          <a:p>
            <a:pPr lvl="1">
              <a:lnSpc>
                <a:spcPts val="2600"/>
              </a:lnSpc>
            </a:pPr>
            <a:r>
              <a:rPr lang="el-GR" altLang="el-GR" sz="1600" dirty="0">
                <a:ea typeface="Tahoma" panose="020B0604030504040204" pitchFamily="34" charset="0"/>
                <a:cs typeface="Tahoma" panose="020B0604030504040204" pitchFamily="34" charset="0"/>
              </a:rPr>
              <a:t>Συστηματικότητα και επαναληπτικότητα έρευνας: ευρεία χρονοσειρά </a:t>
            </a:r>
            <a:r>
              <a:rPr lang="el-GR" sz="1600" dirty="0"/>
              <a:t>που επιτρέπει να διερευνηθεί δυναμικά και με </a:t>
            </a:r>
            <a:r>
              <a:rPr lang="el-GR" sz="1600" dirty="0" err="1"/>
              <a:t>ομογενοποιημένους</a:t>
            </a:r>
            <a:r>
              <a:rPr lang="el-GR" sz="1600" dirty="0"/>
              <a:t> δείκτες ο τρόπος με τον οποίο εξελίσσονται διάφορες πτυχές της επιχειρηματικής δραστηριότητας, λαμβάνοντας υπόψη εθνικές ιδιαιτερότητες.</a:t>
            </a:r>
          </a:p>
          <a:p>
            <a:pPr lvl="1">
              <a:lnSpc>
                <a:spcPts val="2600"/>
              </a:lnSpc>
            </a:pPr>
            <a:endParaRPr lang="el-GR" altLang="el-GR" sz="1600" dirty="0">
              <a:ea typeface="Tahoma" panose="020B0604030504040204" pitchFamily="34" charset="0"/>
              <a:cs typeface="Tahoma" panose="020B0604030504040204" pitchFamily="34" charset="0"/>
            </a:endParaRPr>
          </a:p>
        </p:txBody>
      </p:sp>
      <p:sp>
        <p:nvSpPr>
          <p:cNvPr id="4" name="Title 3"/>
          <p:cNvSpPr>
            <a:spLocks noGrp="1"/>
          </p:cNvSpPr>
          <p:nvPr>
            <p:ph type="title" idx="4294967295"/>
          </p:nvPr>
        </p:nvSpPr>
        <p:spPr>
          <a:xfrm>
            <a:off x="900113" y="260350"/>
            <a:ext cx="8243887" cy="1008063"/>
          </a:xfrm>
          <a:prstGeom prst="rect">
            <a:avLst/>
          </a:prstGeom>
        </p:spPr>
        <p:txBody>
          <a:bodyPr>
            <a:noAutofit/>
          </a:bodyPr>
          <a:lstStyle/>
          <a:p>
            <a:r>
              <a:rPr lang="el-GR" sz="3600" dirty="0">
                <a:solidFill>
                  <a:schemeClr val="bg1"/>
                </a:solidFill>
              </a:rPr>
              <a:t>Το ερευνητικό πρόγραμμα </a:t>
            </a:r>
            <a:r>
              <a:rPr lang="en-US" sz="3600" dirty="0">
                <a:solidFill>
                  <a:schemeClr val="bg1"/>
                </a:solidFill>
              </a:rPr>
              <a:t>GEM</a:t>
            </a:r>
            <a:r>
              <a:rPr lang="el-GR" sz="3600" dirty="0">
                <a:solidFill>
                  <a:schemeClr val="bg1"/>
                </a:solidFill>
              </a:rPr>
              <a:t> </a:t>
            </a:r>
            <a:br>
              <a:rPr lang="el-GR" sz="3600" dirty="0">
                <a:solidFill>
                  <a:schemeClr val="bg1"/>
                </a:solidFill>
              </a:rPr>
            </a:br>
            <a:r>
              <a:rPr lang="el-GR" sz="3600" dirty="0">
                <a:solidFill>
                  <a:schemeClr val="bg1"/>
                </a:solidFill>
              </a:rPr>
              <a:t>(</a:t>
            </a:r>
            <a:r>
              <a:rPr lang="en-US" sz="3600" dirty="0">
                <a:solidFill>
                  <a:schemeClr val="bg1"/>
                </a:solidFill>
              </a:rPr>
              <a:t>Global Entrepreneurship Monitor</a:t>
            </a:r>
            <a:r>
              <a:rPr lang="el-GR" sz="3600" dirty="0">
                <a:solidFill>
                  <a:schemeClr val="bg1"/>
                </a:solidFill>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5949280"/>
            <a:ext cx="8478688" cy="646331"/>
          </a:xfrm>
          <a:prstGeom prst="rect">
            <a:avLst/>
          </a:prstGeom>
          <a:solidFill>
            <a:schemeClr val="tx2">
              <a:lumMod val="40000"/>
              <a:lumOff val="6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Arial" panose="020B0604020202020204" pitchFamily="34" charset="0"/>
              <a:buChar char="•"/>
            </a:pPr>
            <a:r>
              <a:rPr lang="el-GR" dirty="0"/>
              <a:t>Άρα ενώ ενισχύονται τα νέα εγχειρήματα στην Ελλάδα το 2020, </a:t>
            </a:r>
            <a:r>
              <a:rPr lang="el-GR" b="1" dirty="0"/>
              <a:t>σε όρους απασχόλησης οι προσδοκίες είναι απαισιόδοξες</a:t>
            </a:r>
            <a:endParaRPr lang="en-US" dirty="0"/>
          </a:p>
        </p:txBody>
      </p:sp>
      <p:sp>
        <p:nvSpPr>
          <p:cNvPr id="6" name="Ορθογώνιο 5"/>
          <p:cNvSpPr/>
          <p:nvPr/>
        </p:nvSpPr>
        <p:spPr>
          <a:xfrm>
            <a:off x="179511" y="1229458"/>
            <a:ext cx="8743473" cy="646331"/>
          </a:xfrm>
          <a:prstGeom prst="rect">
            <a:avLst/>
          </a:prstGeom>
        </p:spPr>
        <p:txBody>
          <a:bodyPr wrap="square">
            <a:spAutoFit/>
          </a:bodyPr>
          <a:lstStyle/>
          <a:p>
            <a:r>
              <a:rPr lang="el-GR" dirty="0"/>
              <a:t> Το 80% των επιχειρηματιών (95% το 2019) εκτιμούν ότι την επόμενη πενταετία θα προσλάβουν τουλάχιστον έναν εργαζόμενο…</a:t>
            </a:r>
          </a:p>
        </p:txBody>
      </p:sp>
      <p:sp>
        <p:nvSpPr>
          <p:cNvPr id="7" name="Title 6"/>
          <p:cNvSpPr>
            <a:spLocks noGrp="1"/>
          </p:cNvSpPr>
          <p:nvPr>
            <p:ph type="title" idx="4294967295"/>
          </p:nvPr>
        </p:nvSpPr>
        <p:spPr>
          <a:xfrm>
            <a:off x="900113" y="311150"/>
            <a:ext cx="8243887" cy="912813"/>
          </a:xfrm>
          <a:prstGeom prst="rect">
            <a:avLst/>
          </a:prstGeom>
        </p:spPr>
        <p:txBody>
          <a:bodyPr anchor="ctr">
            <a:noAutofit/>
          </a:bodyPr>
          <a:lstStyle/>
          <a:p>
            <a:r>
              <a:rPr lang="el-GR" sz="3200" dirty="0">
                <a:solidFill>
                  <a:schemeClr val="bg1"/>
                </a:solidFill>
              </a:rPr>
              <a:t>…αλλά και στις προσδοκίες απασχόλησης μετά από 5 χρόνια</a:t>
            </a:r>
          </a:p>
        </p:txBody>
      </p:sp>
      <p:sp>
        <p:nvSpPr>
          <p:cNvPr id="2" name="TextBox 1"/>
          <p:cNvSpPr txBox="1"/>
          <p:nvPr/>
        </p:nvSpPr>
        <p:spPr>
          <a:xfrm>
            <a:off x="7482825" y="2767280"/>
            <a:ext cx="1440160" cy="1815882"/>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chemeClr val="accent5">
                <a:lumMod val="7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defPPr>
              <a:defRPr lang="el-GR"/>
            </a:defPPr>
            <a:lvl1pPr>
              <a:defRPr sz="1600" b="1"/>
            </a:lvl1pPr>
          </a:lstStyle>
          <a:p>
            <a:r>
              <a:rPr lang="el-GR" dirty="0"/>
              <a:t>Πιο ήπιες οι προσδοκίες για την απασχόληση των νέων εγχειρημάτων </a:t>
            </a:r>
          </a:p>
          <a:p>
            <a:endParaRPr lang="el-GR" dirty="0"/>
          </a:p>
        </p:txBody>
      </p:sp>
      <p:sp>
        <p:nvSpPr>
          <p:cNvPr id="9" name="Rectangle 8">
            <a:extLst>
              <a:ext uri="{FF2B5EF4-FFF2-40B4-BE49-F238E27FC236}">
                <a16:creationId xmlns="" xmlns:a16="http://schemas.microsoft.com/office/drawing/2014/main" id="{0AAC3C38-A8EB-4876-99D2-FC1EE4A0914A}"/>
              </a:ext>
            </a:extLst>
          </p:cNvPr>
          <p:cNvSpPr/>
          <p:nvPr/>
        </p:nvSpPr>
        <p:spPr>
          <a:xfrm>
            <a:off x="304324" y="5647927"/>
            <a:ext cx="7178501" cy="261610"/>
          </a:xfrm>
          <a:prstGeom prst="rect">
            <a:avLst/>
          </a:prstGeom>
        </p:spPr>
        <p:txBody>
          <a:bodyPr wrap="square">
            <a:spAutoFit/>
          </a:bodyPr>
          <a:lstStyle/>
          <a:p>
            <a:pPr algn="just">
              <a:spcAft>
                <a:spcPts val="1200"/>
              </a:spcAft>
            </a:pPr>
            <a:r>
              <a:rPr lang="el-GR" sz="1100" dirty="0">
                <a:latin typeface="Calibri" panose="020F0502020204030204" pitchFamily="34" charset="0"/>
                <a:ea typeface="Times New Roman" panose="02020603050405020304" pitchFamily="18" charset="0"/>
                <a:cs typeface="Times New Roman" panose="02020603050405020304" pitchFamily="18" charset="0"/>
              </a:rPr>
              <a:t>Πηγή: GEM, Επεξεργασία στοιχείων: ΙΟΒΕ</a:t>
            </a:r>
          </a:p>
        </p:txBody>
      </p:sp>
      <p:graphicFrame>
        <p:nvGraphicFramePr>
          <p:cNvPr id="11" name="Γράφημα 17">
            <a:extLst>
              <a:ext uri="{FF2B5EF4-FFF2-40B4-BE49-F238E27FC236}">
                <a16:creationId xmlns="" xmlns:a16="http://schemas.microsoft.com/office/drawing/2014/main" id="{00000000-0008-0000-0500-000013000000}"/>
              </a:ext>
            </a:extLst>
          </p:cNvPr>
          <p:cNvGraphicFramePr/>
          <p:nvPr>
            <p:extLst>
              <p:ext uri="{D42A27DB-BD31-4B8C-83A1-F6EECF244321}">
                <p14:modId xmlns:p14="http://schemas.microsoft.com/office/powerpoint/2010/main" val="3562467890"/>
              </p:ext>
            </p:extLst>
          </p:nvPr>
        </p:nvGraphicFramePr>
        <p:xfrm>
          <a:off x="467544" y="1864771"/>
          <a:ext cx="6840760" cy="37831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9651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385" y="1052736"/>
            <a:ext cx="8716349" cy="5400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endParaRPr lang="el-GR" dirty="0"/>
          </a:p>
        </p:txBody>
      </p:sp>
      <p:sp>
        <p:nvSpPr>
          <p:cNvPr id="72708" name="Rectangle 4"/>
          <p:cNvSpPr>
            <a:spLocks noGrp="1"/>
          </p:cNvSpPr>
          <p:nvPr>
            <p:ph type="ctrTitle"/>
          </p:nvPr>
        </p:nvSpPr>
        <p:spPr bwMode="auto">
          <a:xfrm>
            <a:off x="178385" y="1052736"/>
            <a:ext cx="8716349" cy="1152128"/>
          </a:xfrm>
          <a:solidFill>
            <a:srgbClr val="385D8A"/>
          </a:solidFill>
          <a:effectLst>
            <a:outerShdw blurRad="50800" dist="38100" dir="2700000" algn="tl" rotWithShape="0">
              <a:prstClr val="black">
                <a:alpha val="40000"/>
              </a:prstClr>
            </a:outerShdw>
          </a:effectLst>
        </p:spPr>
        <p:style>
          <a:lnRef idx="1">
            <a:schemeClr val="accent1"/>
          </a:lnRef>
          <a:fillRef idx="1001">
            <a:schemeClr val="lt2"/>
          </a:fillRef>
          <a:effectRef idx="1">
            <a:schemeClr val="accent1"/>
          </a:effectRef>
          <a:fontRef idx="minor">
            <a:schemeClr val="dk1"/>
          </a:fontRef>
        </p:style>
        <p:txBody>
          <a:bodyPr wrap="square" lIns="91440" tIns="45720" rIns="91440" bIns="45720" numCol="1" anchorCtr="0" compatLnSpc="1">
            <a:prstTxWarp prst="textNoShape">
              <a:avLst/>
            </a:prstTxWarp>
            <a:noAutofit/>
          </a:bodyPr>
          <a:lstStyle/>
          <a:p>
            <a:pPr algn="l">
              <a:spcBef>
                <a:spcPts val="600"/>
              </a:spcBef>
              <a:spcAft>
                <a:spcPts val="600"/>
              </a:spcAft>
              <a:defRPr/>
            </a:pPr>
            <a:r>
              <a:rPr lang="el-GR" sz="3300" dirty="0">
                <a:solidFill>
                  <a:schemeClr val="bg1"/>
                </a:solidFill>
              </a:rPr>
              <a:t>Οι βασικοί δείκτες για την Επιχειρηματικότητα στην Ελλάδα το 2020…</a:t>
            </a:r>
          </a:p>
        </p:txBody>
      </p:sp>
      <p:sp>
        <p:nvSpPr>
          <p:cNvPr id="2" name="Subtitle 1"/>
          <p:cNvSpPr>
            <a:spLocks noGrp="1"/>
          </p:cNvSpPr>
          <p:nvPr>
            <p:ph type="subTitle" idx="1"/>
          </p:nvPr>
        </p:nvSpPr>
        <p:spPr>
          <a:xfrm>
            <a:off x="2036734" y="2780928"/>
            <a:ext cx="6858000" cy="720080"/>
          </a:xfrm>
        </p:spPr>
        <p:style>
          <a:lnRef idx="1">
            <a:schemeClr val="accent1"/>
          </a:lnRef>
          <a:fillRef idx="1001">
            <a:schemeClr val="lt2"/>
          </a:fillRef>
          <a:effectRef idx="1">
            <a:schemeClr val="accent1"/>
          </a:effectRef>
          <a:fontRef idx="minor">
            <a:schemeClr val="dk1"/>
          </a:fontRef>
        </p:style>
        <p:txBody>
          <a:bodyPr>
            <a:normAutofit/>
          </a:bodyPr>
          <a:lstStyle/>
          <a:p>
            <a:pPr algn="r">
              <a:lnSpc>
                <a:spcPct val="100000"/>
              </a:lnSpc>
              <a:spcAft>
                <a:spcPts val="1200"/>
              </a:spcAft>
            </a:pPr>
            <a:r>
              <a:rPr lang="el-GR" sz="2000" b="1" i="1" cap="none" dirty="0">
                <a:solidFill>
                  <a:schemeClr val="tx1"/>
                </a:solidFill>
              </a:rPr>
              <a:t>Προσωπικές και Πολιτισμικές Στάσεις ως προς την </a:t>
            </a:r>
            <a:r>
              <a:rPr lang="el-GR" sz="2000" b="1" i="1" cap="none" dirty="0" err="1">
                <a:solidFill>
                  <a:schemeClr val="tx1"/>
                </a:solidFill>
              </a:rPr>
              <a:t>Επιχειρηματικότητ</a:t>
            </a:r>
            <a:r>
              <a:rPr lang="en-US" sz="2000" b="1" i="1" cap="none" dirty="0">
                <a:solidFill>
                  <a:schemeClr val="tx1"/>
                </a:solidFill>
              </a:rPr>
              <a:t>a</a:t>
            </a:r>
            <a:r>
              <a:rPr lang="el-GR" sz="2000" b="1" i="1" cap="none" dirty="0">
                <a:solidFill>
                  <a:schemeClr val="tx1"/>
                </a:solidFill>
              </a:rPr>
              <a:t> </a:t>
            </a:r>
            <a:endParaRPr lang="el-GR" sz="2000" b="1" cap="none" dirty="0">
              <a:solidFill>
                <a:schemeClr val="tx1"/>
              </a:solidFill>
            </a:endParaRPr>
          </a:p>
        </p:txBody>
      </p:sp>
    </p:spTree>
    <p:extLst>
      <p:ext uri="{BB962C8B-B14F-4D97-AF65-F5344CB8AC3E}">
        <p14:creationId xmlns:p14="http://schemas.microsoft.com/office/powerpoint/2010/main" val="982030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71550" y="260350"/>
            <a:ext cx="8172450" cy="1008063"/>
          </a:xfrm>
          <a:prstGeom prst="rect">
            <a:avLst/>
          </a:prstGeom>
        </p:spPr>
        <p:txBody>
          <a:bodyPr anchor="ctr">
            <a:noAutofit/>
          </a:bodyPr>
          <a:lstStyle/>
          <a:p>
            <a:r>
              <a:rPr lang="el-GR" sz="3200" dirty="0">
                <a:solidFill>
                  <a:schemeClr val="bg1"/>
                </a:solidFill>
              </a:rPr>
              <a:t>Χαμηλότερες προσδοκίες για επιχειρηματικές </a:t>
            </a:r>
            <a:br>
              <a:rPr lang="el-GR" sz="3200" dirty="0">
                <a:solidFill>
                  <a:schemeClr val="bg1"/>
                </a:solidFill>
              </a:rPr>
            </a:br>
            <a:r>
              <a:rPr lang="el-GR" sz="3200" dirty="0">
                <a:solidFill>
                  <a:schemeClr val="bg1"/>
                </a:solidFill>
              </a:rPr>
              <a:t>ευκαιρίες στη χώρα βραχυπρόθεσμα …</a:t>
            </a:r>
          </a:p>
        </p:txBody>
      </p:sp>
      <p:sp>
        <p:nvSpPr>
          <p:cNvPr id="7" name="Rectangle 6">
            <a:extLst>
              <a:ext uri="{FF2B5EF4-FFF2-40B4-BE49-F238E27FC236}">
                <a16:creationId xmlns="" xmlns:a16="http://schemas.microsoft.com/office/drawing/2014/main" id="{F83F3B38-6BC9-4A53-B9D1-DF5441AA40FC}"/>
              </a:ext>
            </a:extLst>
          </p:cNvPr>
          <p:cNvSpPr/>
          <p:nvPr/>
        </p:nvSpPr>
        <p:spPr>
          <a:xfrm>
            <a:off x="6399513" y="1508524"/>
            <a:ext cx="1894365" cy="276999"/>
          </a:xfrm>
          <a:prstGeom prst="rect">
            <a:avLst/>
          </a:prstGeom>
        </p:spPr>
        <p:txBody>
          <a:bodyPr wrap="none">
            <a:spAutoFit/>
          </a:bodyPr>
          <a:lstStyle/>
          <a:p>
            <a:r>
              <a:rPr lang="el-GR" sz="1200" dirty="0">
                <a:latin typeface="Calibri" panose="020F0502020204030204" pitchFamily="34" charset="0"/>
                <a:ea typeface="Times New Roman" panose="02020603050405020304" pitchFamily="18" charset="0"/>
                <a:cs typeface="Times New Roman" panose="02020603050405020304" pitchFamily="18" charset="0"/>
              </a:rPr>
              <a:t>(% πληθυσμού 18-64 ετών)</a:t>
            </a:r>
            <a:endParaRPr lang="el-GR" sz="1200" dirty="0"/>
          </a:p>
        </p:txBody>
      </p:sp>
      <p:sp>
        <p:nvSpPr>
          <p:cNvPr id="9" name="Rectangle 8">
            <a:extLst>
              <a:ext uri="{FF2B5EF4-FFF2-40B4-BE49-F238E27FC236}">
                <a16:creationId xmlns="" xmlns:a16="http://schemas.microsoft.com/office/drawing/2014/main" id="{0AAC3C38-A8EB-4876-99D2-FC1EE4A0914A}"/>
              </a:ext>
            </a:extLst>
          </p:cNvPr>
          <p:cNvSpPr/>
          <p:nvPr/>
        </p:nvSpPr>
        <p:spPr>
          <a:xfrm>
            <a:off x="539552" y="6171808"/>
            <a:ext cx="7178501" cy="261610"/>
          </a:xfrm>
          <a:prstGeom prst="rect">
            <a:avLst/>
          </a:prstGeom>
        </p:spPr>
        <p:txBody>
          <a:bodyPr wrap="square">
            <a:spAutoFit/>
          </a:bodyPr>
          <a:lstStyle/>
          <a:p>
            <a:pPr algn="just">
              <a:spcAft>
                <a:spcPts val="1200"/>
              </a:spcAft>
            </a:pPr>
            <a:r>
              <a:rPr lang="el-GR" sz="1100" dirty="0">
                <a:latin typeface="Calibri" panose="020F0502020204030204" pitchFamily="34" charset="0"/>
                <a:ea typeface="Times New Roman" panose="02020603050405020304" pitchFamily="18" charset="0"/>
                <a:cs typeface="Times New Roman" panose="02020603050405020304" pitchFamily="18" charset="0"/>
              </a:rPr>
              <a:t>Πηγή: GEM, Επεξεργασία στοιχείων: ΙΟΒΕ</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0" name="Chart 9">
            <a:extLst>
              <a:ext uri="{FF2B5EF4-FFF2-40B4-BE49-F238E27FC236}">
                <a16:creationId xmlns="" xmlns:a16="http://schemas.microsoft.com/office/drawing/2014/main" id="{00000000-0008-0000-0000-000008000000}"/>
              </a:ext>
            </a:extLst>
          </p:cNvPr>
          <p:cNvGraphicFramePr/>
          <p:nvPr>
            <p:extLst>
              <p:ext uri="{D42A27DB-BD31-4B8C-83A1-F6EECF244321}">
                <p14:modId xmlns:p14="http://schemas.microsoft.com/office/powerpoint/2010/main" val="3099117327"/>
              </p:ext>
            </p:extLst>
          </p:nvPr>
        </p:nvGraphicFramePr>
        <p:xfrm>
          <a:off x="550548" y="1873273"/>
          <a:ext cx="7743329" cy="3781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5306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143" y="5658931"/>
            <a:ext cx="8741714" cy="938719"/>
          </a:xfrm>
          <a:prstGeom prst="rect">
            <a:avLst/>
          </a:prstGeom>
          <a:solidFill>
            <a:schemeClr val="tx2">
              <a:lumMod val="40000"/>
              <a:lumOff val="6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marL="285750" lvl="0" indent="-285750" algn="just">
              <a:lnSpc>
                <a:spcPts val="1800"/>
              </a:lnSpc>
              <a:spcBef>
                <a:spcPts val="600"/>
              </a:spcBef>
              <a:spcAft>
                <a:spcPts val="600"/>
              </a:spcAft>
              <a:buFont typeface="Arial" panose="020B0604020202020204" pitchFamily="34" charset="0"/>
              <a:buChar char="•"/>
            </a:pPr>
            <a:r>
              <a:rPr lang="el-GR" sz="1600" dirty="0">
                <a:latin typeface="Calibri" panose="020F0502020204030204" pitchFamily="34" charset="0"/>
                <a:ea typeface="Times New Roman" panose="02020603050405020304" pitchFamily="18" charset="0"/>
                <a:cs typeface="Calibri" panose="020F0502020204030204" pitchFamily="34" charset="0"/>
              </a:rPr>
              <a:t>Το </a:t>
            </a:r>
            <a:r>
              <a:rPr lang="el-GR" sz="1600" b="1" dirty="0">
                <a:latin typeface="Calibri" panose="020F0502020204030204" pitchFamily="34" charset="0"/>
                <a:ea typeface="Times New Roman" panose="02020603050405020304" pitchFamily="18" charset="0"/>
                <a:cs typeface="Calibri" panose="020F0502020204030204" pitchFamily="34" charset="0"/>
              </a:rPr>
              <a:t>53,2% </a:t>
            </a:r>
            <a:r>
              <a:rPr lang="el-GR" sz="1600" dirty="0">
                <a:latin typeface="Calibri" panose="020F0502020204030204" pitchFamily="34" charset="0"/>
                <a:ea typeface="Times New Roman" panose="02020603050405020304" pitchFamily="18" charset="0"/>
                <a:cs typeface="Calibri" panose="020F0502020204030204" pitchFamily="34" charset="0"/>
              </a:rPr>
              <a:t>του πληθυσμού ανεξαρτήτως αν ασχολείται με την επιχειρηματικότητα δηλώνει ότι </a:t>
            </a:r>
            <a:r>
              <a:rPr lang="el-GR" sz="1600" u="sng" dirty="0">
                <a:latin typeface="Calibri" panose="020F0502020204030204" pitchFamily="34" charset="0"/>
                <a:ea typeface="Times New Roman" panose="02020603050405020304" pitchFamily="18" charset="0"/>
                <a:cs typeface="Calibri" panose="020F0502020204030204" pitchFamily="34" charset="0"/>
              </a:rPr>
              <a:t>διαθέτει ικανότητες, γνώσεις και εμπειρία </a:t>
            </a:r>
            <a:r>
              <a:rPr lang="el-GR" sz="1600" dirty="0">
                <a:latin typeface="Calibri" panose="020F0502020204030204" pitchFamily="34" charset="0"/>
                <a:ea typeface="Times New Roman" panose="02020603050405020304" pitchFamily="18" charset="0"/>
                <a:cs typeface="Calibri" panose="020F0502020204030204" pitchFamily="34" charset="0"/>
              </a:rPr>
              <a:t>για άσκηση επιχειρηματικής δραστηριότητας</a:t>
            </a:r>
          </a:p>
          <a:p>
            <a:pPr marL="285750" indent="-285750" algn="just">
              <a:lnSpc>
                <a:spcPts val="1800"/>
              </a:lnSpc>
              <a:spcBef>
                <a:spcPts val="600"/>
              </a:spcBef>
              <a:spcAft>
                <a:spcPts val="600"/>
              </a:spcAft>
              <a:buFont typeface="Arial" panose="020B0604020202020204" pitchFamily="34" charset="0"/>
              <a:buChar char="•"/>
            </a:pPr>
            <a:r>
              <a:rPr lang="el-GR" sz="1600" b="1" dirty="0">
                <a:latin typeface="Calibri" panose="020F0502020204030204" pitchFamily="34" charset="0"/>
                <a:ea typeface="Times New Roman" panose="02020603050405020304" pitchFamily="18" charset="0"/>
              </a:rPr>
              <a:t>Στο 69,3% η αυτοπεποίθηση αν εστιάσουμε μόνο στους </a:t>
            </a:r>
            <a:r>
              <a:rPr lang="el-GR" sz="1600" dirty="0">
                <a:latin typeface="Calibri" panose="020F0502020204030204" pitchFamily="34" charset="0"/>
                <a:ea typeface="Times New Roman" panose="02020603050405020304" pitchFamily="18" charset="0"/>
              </a:rPr>
              <a:t>επιχειρηματίες αρχικών σταδίων</a:t>
            </a:r>
            <a:endParaRPr lang="el-GR" sz="1600" u="sng" dirty="0"/>
          </a:p>
        </p:txBody>
      </p:sp>
      <p:sp>
        <p:nvSpPr>
          <p:cNvPr id="5" name="Title 4"/>
          <p:cNvSpPr>
            <a:spLocks noGrp="1"/>
          </p:cNvSpPr>
          <p:nvPr>
            <p:ph type="title" idx="4294967295"/>
          </p:nvPr>
        </p:nvSpPr>
        <p:spPr>
          <a:xfrm>
            <a:off x="974725" y="260350"/>
            <a:ext cx="8169275" cy="990600"/>
          </a:xfrm>
          <a:prstGeom prst="rect">
            <a:avLst/>
          </a:prstGeom>
        </p:spPr>
        <p:txBody>
          <a:bodyPr anchor="ctr">
            <a:noAutofit/>
          </a:bodyPr>
          <a:lstStyle/>
          <a:p>
            <a:r>
              <a:rPr lang="el-GR" sz="3000" dirty="0">
                <a:solidFill>
                  <a:schemeClr val="bg1"/>
                </a:solidFill>
              </a:rPr>
              <a:t>Ενισχύεται ελαφρά το επίπεδο της αυτοπεποίθησης...</a:t>
            </a:r>
          </a:p>
        </p:txBody>
      </p:sp>
      <p:sp>
        <p:nvSpPr>
          <p:cNvPr id="6" name="Rectangle 5">
            <a:extLst>
              <a:ext uri="{FF2B5EF4-FFF2-40B4-BE49-F238E27FC236}">
                <a16:creationId xmlns="" xmlns:a16="http://schemas.microsoft.com/office/drawing/2014/main" id="{0AAC3C38-A8EB-4876-99D2-FC1EE4A0914A}"/>
              </a:ext>
            </a:extLst>
          </p:cNvPr>
          <p:cNvSpPr/>
          <p:nvPr/>
        </p:nvSpPr>
        <p:spPr>
          <a:xfrm>
            <a:off x="686743" y="5283464"/>
            <a:ext cx="7178501" cy="261610"/>
          </a:xfrm>
          <a:prstGeom prst="rect">
            <a:avLst/>
          </a:prstGeom>
        </p:spPr>
        <p:txBody>
          <a:bodyPr wrap="square">
            <a:spAutoFit/>
          </a:bodyPr>
          <a:lstStyle/>
          <a:p>
            <a:pPr algn="just">
              <a:spcAft>
                <a:spcPts val="1200"/>
              </a:spcAft>
            </a:pPr>
            <a:r>
              <a:rPr lang="el-GR" sz="1100" dirty="0">
                <a:latin typeface="Calibri" panose="020F0502020204030204" pitchFamily="34" charset="0"/>
                <a:ea typeface="Times New Roman" panose="02020603050405020304" pitchFamily="18" charset="0"/>
                <a:cs typeface="Times New Roman" panose="02020603050405020304" pitchFamily="18" charset="0"/>
              </a:rPr>
              <a:t>Πηγή: GEM, Επεξεργασία στοιχείων: ΙΟΒΕ</a:t>
            </a:r>
          </a:p>
        </p:txBody>
      </p:sp>
      <p:sp>
        <p:nvSpPr>
          <p:cNvPr id="10" name="Rectangle 9">
            <a:extLst>
              <a:ext uri="{FF2B5EF4-FFF2-40B4-BE49-F238E27FC236}">
                <a16:creationId xmlns="" xmlns:a16="http://schemas.microsoft.com/office/drawing/2014/main" id="{F83F3B38-6BC9-4A53-B9D1-DF5441AA40FC}"/>
              </a:ext>
            </a:extLst>
          </p:cNvPr>
          <p:cNvSpPr/>
          <p:nvPr/>
        </p:nvSpPr>
        <p:spPr>
          <a:xfrm>
            <a:off x="6172305" y="1370124"/>
            <a:ext cx="2216119" cy="307777"/>
          </a:xfrm>
          <a:prstGeom prst="rect">
            <a:avLst/>
          </a:prstGeom>
        </p:spPr>
        <p:txBody>
          <a:bodyPr wrap="none">
            <a:spAutoFit/>
          </a:bodyPr>
          <a:lstStyle/>
          <a:p>
            <a:r>
              <a:rPr lang="el-GR" sz="1400" dirty="0">
                <a:latin typeface="Calibri" panose="020F0502020204030204" pitchFamily="34" charset="0"/>
                <a:ea typeface="Times New Roman" panose="02020603050405020304" pitchFamily="18" charset="0"/>
                <a:cs typeface="Times New Roman" panose="02020603050405020304" pitchFamily="18" charset="0"/>
              </a:rPr>
              <a:t>(% πληθυσμού 18-64 ετών)</a:t>
            </a:r>
            <a:endParaRPr lang="el-GR" sz="1400" dirty="0"/>
          </a:p>
        </p:txBody>
      </p:sp>
      <p:graphicFrame>
        <p:nvGraphicFramePr>
          <p:cNvPr id="11" name="Chart 10">
            <a:extLst>
              <a:ext uri="{FF2B5EF4-FFF2-40B4-BE49-F238E27FC236}">
                <a16:creationId xmlns="" xmlns:a16="http://schemas.microsoft.com/office/drawing/2014/main" id="{00000000-0008-0000-0000-00000C000000}"/>
              </a:ext>
            </a:extLst>
          </p:cNvPr>
          <p:cNvGraphicFramePr/>
          <p:nvPr>
            <p:extLst>
              <p:ext uri="{D42A27DB-BD31-4B8C-83A1-F6EECF244321}">
                <p14:modId xmlns:p14="http://schemas.microsoft.com/office/powerpoint/2010/main" val="650726907"/>
              </p:ext>
            </p:extLst>
          </p:nvPr>
        </p:nvGraphicFramePr>
        <p:xfrm>
          <a:off x="686743" y="1690687"/>
          <a:ext cx="7845697" cy="3476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1127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28398" y="1638672"/>
            <a:ext cx="1872208" cy="3046988"/>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chemeClr val="accent5">
                <a:lumMod val="7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endParaRPr lang="el-GR" sz="1600" b="1" dirty="0"/>
          </a:p>
          <a:p>
            <a:r>
              <a:rPr lang="el-GR" sz="1600" b="1" dirty="0">
                <a:solidFill>
                  <a:schemeClr val="tx1"/>
                </a:solidFill>
              </a:rPr>
              <a:t>Το 49,4% των επιχειρηματιών αρχικών σταδίων </a:t>
            </a:r>
            <a:r>
              <a:rPr lang="el-GR" sz="1600" dirty="0"/>
              <a:t>επισημαίνει ως </a:t>
            </a:r>
            <a:r>
              <a:rPr lang="el-GR" sz="1600" u="sng" dirty="0"/>
              <a:t>ανασταλτικό παράγοντα το φόβο της αποτυχίας, </a:t>
            </a:r>
            <a:r>
              <a:rPr lang="el-GR" sz="1600" dirty="0"/>
              <a:t>ενδεικτικό της συνειδητοποίησης των </a:t>
            </a:r>
            <a:r>
              <a:rPr lang="el-GR" sz="1600" u="sng" dirty="0"/>
              <a:t>δυσκολιών του εγχειρήματος</a:t>
            </a:r>
          </a:p>
        </p:txBody>
      </p:sp>
      <p:sp>
        <p:nvSpPr>
          <p:cNvPr id="5" name="Title 4"/>
          <p:cNvSpPr>
            <a:spLocks noGrp="1"/>
          </p:cNvSpPr>
          <p:nvPr>
            <p:ph type="title" idx="4294967295"/>
          </p:nvPr>
        </p:nvSpPr>
        <p:spPr>
          <a:xfrm>
            <a:off x="974725" y="404813"/>
            <a:ext cx="8169275" cy="827087"/>
          </a:xfrm>
          <a:prstGeom prst="rect">
            <a:avLst/>
          </a:prstGeom>
        </p:spPr>
        <p:txBody>
          <a:bodyPr anchor="ctr">
            <a:noAutofit/>
          </a:bodyPr>
          <a:lstStyle/>
          <a:p>
            <a:r>
              <a:rPr lang="el-GR" sz="3200" dirty="0">
                <a:solidFill>
                  <a:schemeClr val="bg1"/>
                </a:solidFill>
              </a:rPr>
              <a:t>Ενίσχυση φόβου επιχειρηματικής αποτυχίας ως αποτρεπτικού παράγοντα… </a:t>
            </a:r>
          </a:p>
        </p:txBody>
      </p:sp>
      <p:sp>
        <p:nvSpPr>
          <p:cNvPr id="8" name="Rectangle 7">
            <a:extLst>
              <a:ext uri="{FF2B5EF4-FFF2-40B4-BE49-F238E27FC236}">
                <a16:creationId xmlns="" xmlns:a16="http://schemas.microsoft.com/office/drawing/2014/main" id="{0AAC3C38-A8EB-4876-99D2-FC1EE4A0914A}"/>
              </a:ext>
            </a:extLst>
          </p:cNvPr>
          <p:cNvSpPr/>
          <p:nvPr/>
        </p:nvSpPr>
        <p:spPr>
          <a:xfrm>
            <a:off x="338691" y="5331520"/>
            <a:ext cx="2649134" cy="261610"/>
          </a:xfrm>
          <a:prstGeom prst="rect">
            <a:avLst/>
          </a:prstGeom>
        </p:spPr>
        <p:txBody>
          <a:bodyPr wrap="square">
            <a:spAutoFit/>
          </a:bodyPr>
          <a:lstStyle/>
          <a:p>
            <a:pPr algn="just">
              <a:spcAft>
                <a:spcPts val="1200"/>
              </a:spcAft>
            </a:pPr>
            <a:r>
              <a:rPr lang="el-GR" sz="1100" dirty="0">
                <a:latin typeface="Calibri" panose="020F0502020204030204" pitchFamily="34" charset="0"/>
                <a:ea typeface="Times New Roman" panose="02020603050405020304" pitchFamily="18" charset="0"/>
                <a:cs typeface="Times New Roman" panose="02020603050405020304" pitchFamily="18" charset="0"/>
              </a:rPr>
              <a:t>Πηγή: GEM, Επεξεργασία στοιχείων: ΙΟΒΕ</a:t>
            </a:r>
          </a:p>
        </p:txBody>
      </p:sp>
      <p:sp>
        <p:nvSpPr>
          <p:cNvPr id="10" name="Rectangle 3">
            <a:extLst>
              <a:ext uri="{FF2B5EF4-FFF2-40B4-BE49-F238E27FC236}">
                <a16:creationId xmlns="" xmlns:a16="http://schemas.microsoft.com/office/drawing/2014/main" id="{4BC47A35-A8B8-435B-893B-8CCA29C67A04}"/>
              </a:ext>
            </a:extLst>
          </p:cNvPr>
          <p:cNvSpPr/>
          <p:nvPr/>
        </p:nvSpPr>
        <p:spPr>
          <a:xfrm>
            <a:off x="338690" y="5636211"/>
            <a:ext cx="8553790" cy="830997"/>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chemeClr val="accent5">
                <a:lumMod val="7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l-GR" sz="1600" i="1" dirty="0">
                <a:latin typeface="Calibri" panose="020F0502020204030204" pitchFamily="34" charset="0"/>
                <a:ea typeface="Times New Roman" panose="02020603050405020304" pitchFamily="18" charset="0"/>
                <a:cs typeface="Times New Roman" panose="02020603050405020304" pitchFamily="18" charset="0"/>
              </a:rPr>
              <a:t>Ο </a:t>
            </a:r>
            <a:r>
              <a:rPr lang="el-GR" sz="1600" i="1" dirty="0">
                <a:effectLst/>
                <a:latin typeface="Calibri" panose="020F0502020204030204" pitchFamily="34" charset="0"/>
                <a:ea typeface="Times New Roman" panose="02020603050405020304" pitchFamily="18" charset="0"/>
                <a:cs typeface="Times New Roman" panose="02020603050405020304" pitchFamily="18" charset="0"/>
              </a:rPr>
              <a:t>φόβος αποτυχίας σε αυτούς που διαβλέπουν γενικά επιχειρηματικές ευκαιρίες, ανέρχεται στο 53,1%, δηλαδή ένας στους δύο επίδοξους επιχειρηματίες, ενώ διαβλέπουν ευκαιρίες διστάζουν ή ακόμα και απορρίπτουν την υλοποίηση επιχειρηματικών σχεδίων υπό το φόβο της αποτυχίας. </a:t>
            </a:r>
            <a:endParaRPr lang="el-GR" sz="1400" i="1" u="sng" dirty="0"/>
          </a:p>
        </p:txBody>
      </p:sp>
      <p:sp>
        <p:nvSpPr>
          <p:cNvPr id="11" name="Rectangle 10">
            <a:extLst>
              <a:ext uri="{FF2B5EF4-FFF2-40B4-BE49-F238E27FC236}">
                <a16:creationId xmlns="" xmlns:a16="http://schemas.microsoft.com/office/drawing/2014/main" id="{F83F3B38-6BC9-4A53-B9D1-DF5441AA40FC}"/>
              </a:ext>
            </a:extLst>
          </p:cNvPr>
          <p:cNvSpPr/>
          <p:nvPr/>
        </p:nvSpPr>
        <p:spPr>
          <a:xfrm>
            <a:off x="5194258" y="1558385"/>
            <a:ext cx="1754006" cy="261610"/>
          </a:xfrm>
          <a:prstGeom prst="rect">
            <a:avLst/>
          </a:prstGeom>
        </p:spPr>
        <p:txBody>
          <a:bodyPr wrap="none">
            <a:spAutoFit/>
          </a:bodyPr>
          <a:lstStyle/>
          <a:p>
            <a:r>
              <a:rPr lang="el-GR" sz="1100" dirty="0">
                <a:latin typeface="Calibri" panose="020F0502020204030204" pitchFamily="34" charset="0"/>
                <a:ea typeface="Times New Roman" panose="02020603050405020304" pitchFamily="18" charset="0"/>
                <a:cs typeface="Times New Roman" panose="02020603050405020304" pitchFamily="18" charset="0"/>
              </a:rPr>
              <a:t>(% πληθυσμού 18-64 ετών)</a:t>
            </a:r>
            <a:endParaRPr lang="el-GR" sz="1100" dirty="0"/>
          </a:p>
        </p:txBody>
      </p:sp>
      <p:graphicFrame>
        <p:nvGraphicFramePr>
          <p:cNvPr id="12" name="Chart 11">
            <a:extLst>
              <a:ext uri="{FF2B5EF4-FFF2-40B4-BE49-F238E27FC236}">
                <a16:creationId xmlns="" xmlns:a16="http://schemas.microsoft.com/office/drawing/2014/main" id="{00000000-0008-0000-0000-00000D000000}"/>
              </a:ext>
            </a:extLst>
          </p:cNvPr>
          <p:cNvGraphicFramePr/>
          <p:nvPr>
            <p:extLst>
              <p:ext uri="{D42A27DB-BD31-4B8C-83A1-F6EECF244321}">
                <p14:modId xmlns:p14="http://schemas.microsoft.com/office/powerpoint/2010/main" val="3188854805"/>
              </p:ext>
            </p:extLst>
          </p:nvPr>
        </p:nvGraphicFramePr>
        <p:xfrm>
          <a:off x="338690" y="1735614"/>
          <a:ext cx="6609574" cy="3552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332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385" y="1052736"/>
            <a:ext cx="8716349" cy="5400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endParaRPr lang="el-GR" dirty="0"/>
          </a:p>
        </p:txBody>
      </p:sp>
      <p:sp>
        <p:nvSpPr>
          <p:cNvPr id="72708" name="Rectangle 4"/>
          <p:cNvSpPr>
            <a:spLocks noGrp="1"/>
          </p:cNvSpPr>
          <p:nvPr>
            <p:ph type="ctrTitle"/>
          </p:nvPr>
        </p:nvSpPr>
        <p:spPr bwMode="auto">
          <a:xfrm>
            <a:off x="178385" y="1052736"/>
            <a:ext cx="8716349" cy="1152128"/>
          </a:xfrm>
          <a:solidFill>
            <a:srgbClr val="385D8A"/>
          </a:solidFill>
          <a:effectLst>
            <a:outerShdw blurRad="50800" dist="38100" dir="2700000" algn="tl" rotWithShape="0">
              <a:prstClr val="black">
                <a:alpha val="40000"/>
              </a:prstClr>
            </a:outerShdw>
          </a:effectLst>
        </p:spPr>
        <p:style>
          <a:lnRef idx="1">
            <a:schemeClr val="accent1"/>
          </a:lnRef>
          <a:fillRef idx="1001">
            <a:schemeClr val="lt2"/>
          </a:fillRef>
          <a:effectRef idx="1">
            <a:schemeClr val="accent1"/>
          </a:effectRef>
          <a:fontRef idx="minor">
            <a:schemeClr val="dk1"/>
          </a:fontRef>
        </p:style>
        <p:txBody>
          <a:bodyPr wrap="square" lIns="91440" tIns="45720" rIns="91440" bIns="45720" numCol="1" anchorCtr="0" compatLnSpc="1">
            <a:prstTxWarp prst="textNoShape">
              <a:avLst/>
            </a:prstTxWarp>
            <a:noAutofit/>
          </a:bodyPr>
          <a:lstStyle/>
          <a:p>
            <a:pPr algn="l">
              <a:spcBef>
                <a:spcPts val="600"/>
              </a:spcBef>
              <a:spcAft>
                <a:spcPts val="600"/>
              </a:spcAft>
              <a:defRPr/>
            </a:pPr>
            <a:r>
              <a:rPr lang="el-GR" sz="3300" dirty="0">
                <a:solidFill>
                  <a:schemeClr val="bg1"/>
                </a:solidFill>
              </a:rPr>
              <a:t>Επιχειρηματικότητα και πανδημία</a:t>
            </a:r>
          </a:p>
        </p:txBody>
      </p:sp>
      <p:sp>
        <p:nvSpPr>
          <p:cNvPr id="2" name="Subtitle 1"/>
          <p:cNvSpPr>
            <a:spLocks noGrp="1"/>
          </p:cNvSpPr>
          <p:nvPr>
            <p:ph type="subTitle" idx="1"/>
          </p:nvPr>
        </p:nvSpPr>
        <p:spPr>
          <a:xfrm>
            <a:off x="2036734" y="2780928"/>
            <a:ext cx="6858000" cy="720080"/>
          </a:xfrm>
        </p:spPr>
        <p:style>
          <a:lnRef idx="1">
            <a:schemeClr val="accent1"/>
          </a:lnRef>
          <a:fillRef idx="1001">
            <a:schemeClr val="lt2"/>
          </a:fillRef>
          <a:effectRef idx="1">
            <a:schemeClr val="accent1"/>
          </a:effectRef>
          <a:fontRef idx="minor">
            <a:schemeClr val="dk1"/>
          </a:fontRef>
        </p:style>
        <p:txBody>
          <a:bodyPr>
            <a:normAutofit/>
          </a:bodyPr>
          <a:lstStyle/>
          <a:p>
            <a:pPr algn="r">
              <a:lnSpc>
                <a:spcPct val="100000"/>
              </a:lnSpc>
              <a:spcAft>
                <a:spcPts val="1200"/>
              </a:spcAft>
            </a:pPr>
            <a:r>
              <a:rPr lang="el-GR" sz="2000" b="1" i="1" cap="none" dirty="0">
                <a:solidFill>
                  <a:schemeClr val="tx1"/>
                </a:solidFill>
              </a:rPr>
              <a:t>Επίδραση της πανδημίας</a:t>
            </a:r>
            <a:endParaRPr lang="el-GR" sz="2000" b="1" cap="none" dirty="0">
              <a:solidFill>
                <a:schemeClr val="tx1"/>
              </a:solidFill>
            </a:endParaRPr>
          </a:p>
        </p:txBody>
      </p:sp>
    </p:spTree>
    <p:extLst>
      <p:ext uri="{BB962C8B-B14F-4D97-AF65-F5344CB8AC3E}">
        <p14:creationId xmlns:p14="http://schemas.microsoft.com/office/powerpoint/2010/main" val="1906482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 xmlns:a16="http://schemas.microsoft.com/office/drawing/2014/main" id="{1F190359-BFD2-489B-9002-A4C4C80F40D8}"/>
              </a:ext>
            </a:extLst>
          </p:cNvPr>
          <p:cNvGraphicFramePr>
            <a:graphicFrameLocks noGrp="1"/>
          </p:cNvGraphicFramePr>
          <p:nvPr>
            <p:extLst>
              <p:ext uri="{D42A27DB-BD31-4B8C-83A1-F6EECF244321}">
                <p14:modId xmlns:p14="http://schemas.microsoft.com/office/powerpoint/2010/main" val="314495463"/>
              </p:ext>
            </p:extLst>
          </p:nvPr>
        </p:nvGraphicFramePr>
        <p:xfrm>
          <a:off x="611560" y="1894158"/>
          <a:ext cx="6048672" cy="4217763"/>
        </p:xfrm>
        <a:graphic>
          <a:graphicData uri="http://schemas.openxmlformats.org/drawingml/2006/table">
            <a:tbl>
              <a:tblPr firstRow="1" firstCol="1" bandRow="1"/>
              <a:tblGrid>
                <a:gridCol w="1371042">
                  <a:extLst>
                    <a:ext uri="{9D8B030D-6E8A-4147-A177-3AD203B41FA5}">
                      <a16:colId xmlns="" xmlns:a16="http://schemas.microsoft.com/office/drawing/2014/main" val="3942066735"/>
                    </a:ext>
                  </a:extLst>
                </a:gridCol>
                <a:gridCol w="934708">
                  <a:extLst>
                    <a:ext uri="{9D8B030D-6E8A-4147-A177-3AD203B41FA5}">
                      <a16:colId xmlns="" xmlns:a16="http://schemas.microsoft.com/office/drawing/2014/main" val="2458112580"/>
                    </a:ext>
                  </a:extLst>
                </a:gridCol>
                <a:gridCol w="934026">
                  <a:extLst>
                    <a:ext uri="{9D8B030D-6E8A-4147-A177-3AD203B41FA5}">
                      <a16:colId xmlns="" xmlns:a16="http://schemas.microsoft.com/office/drawing/2014/main" val="1600521751"/>
                    </a:ext>
                  </a:extLst>
                </a:gridCol>
                <a:gridCol w="947662">
                  <a:extLst>
                    <a:ext uri="{9D8B030D-6E8A-4147-A177-3AD203B41FA5}">
                      <a16:colId xmlns="" xmlns:a16="http://schemas.microsoft.com/office/drawing/2014/main" val="2763837602"/>
                    </a:ext>
                  </a:extLst>
                </a:gridCol>
                <a:gridCol w="930617">
                  <a:extLst>
                    <a:ext uri="{9D8B030D-6E8A-4147-A177-3AD203B41FA5}">
                      <a16:colId xmlns="" xmlns:a16="http://schemas.microsoft.com/office/drawing/2014/main" val="3529343383"/>
                    </a:ext>
                  </a:extLst>
                </a:gridCol>
                <a:gridCol w="930617">
                  <a:extLst>
                    <a:ext uri="{9D8B030D-6E8A-4147-A177-3AD203B41FA5}">
                      <a16:colId xmlns="" xmlns:a16="http://schemas.microsoft.com/office/drawing/2014/main" val="327215780"/>
                    </a:ext>
                  </a:extLst>
                </a:gridCol>
              </a:tblGrid>
              <a:tr h="325193">
                <a:tc>
                  <a:txBody>
                    <a:bodyPr/>
                    <a:lstStyle/>
                    <a:p>
                      <a:pPr algn="l">
                        <a:lnSpc>
                          <a:spcPct val="100000"/>
                        </a:lnSpc>
                      </a:pP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858" marR="60858"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00000"/>
                        </a:lnSpc>
                        <a:spcBef>
                          <a:spcPts val="600"/>
                        </a:spcBef>
                        <a:spcAft>
                          <a:spcPts val="600"/>
                        </a:spcAft>
                      </a:pPr>
                      <a:r>
                        <a:rPr lang="el-GR" sz="10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Ισχυρή Μείωση</a:t>
                      </a:r>
                      <a:endParaRPr lang="el-G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0858" marR="60858"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00000"/>
                        </a:lnSpc>
                        <a:spcBef>
                          <a:spcPts val="600"/>
                        </a:spcBef>
                        <a:spcAft>
                          <a:spcPts val="600"/>
                        </a:spcAft>
                      </a:pPr>
                      <a:r>
                        <a:rPr lang="el-GR" sz="10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Σχετική Μείωση</a:t>
                      </a:r>
                      <a:endParaRPr lang="el-G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0858" marR="60858"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00000"/>
                        </a:lnSpc>
                        <a:spcBef>
                          <a:spcPts val="600"/>
                        </a:spcBef>
                        <a:spcAft>
                          <a:spcPts val="600"/>
                        </a:spcAft>
                      </a:pPr>
                      <a:r>
                        <a:rPr lang="el-GR"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Αμελητέα Μεταβολή</a:t>
                      </a:r>
                      <a:endParaRPr lang="el-G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58" marR="60858"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00000"/>
                        </a:lnSpc>
                        <a:spcBef>
                          <a:spcPts val="600"/>
                        </a:spcBef>
                        <a:spcAft>
                          <a:spcPts val="600"/>
                        </a:spcAft>
                      </a:pPr>
                      <a:r>
                        <a:rPr lang="el-GR" sz="10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Σχετική Αύξηση</a:t>
                      </a:r>
                      <a:endParaRPr lang="el-G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0858" marR="60858"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00000"/>
                        </a:lnSpc>
                        <a:spcBef>
                          <a:spcPts val="600"/>
                        </a:spcBef>
                        <a:spcAft>
                          <a:spcPts val="600"/>
                        </a:spcAft>
                      </a:pPr>
                      <a:r>
                        <a:rPr lang="el-GR"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Ισχυρή Αύξηση</a:t>
                      </a:r>
                      <a:endParaRPr lang="el-G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58" marR="60858"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 xmlns:a16="http://schemas.microsoft.com/office/drawing/2014/main" val="394016555"/>
                  </a:ext>
                </a:extLst>
              </a:tr>
              <a:tr h="205278">
                <a:tc>
                  <a:txBody>
                    <a:bodyPr/>
                    <a:lstStyle/>
                    <a:p>
                      <a:pPr algn="just" rtl="0" fontAlgn="ctr"/>
                      <a:r>
                        <a:rPr lang="el-GR" sz="1200" b="1" i="0" u="none" strike="noStrike">
                          <a:solidFill>
                            <a:srgbClr val="000000"/>
                          </a:solidFill>
                          <a:effectLst/>
                          <a:latin typeface="Calibri" panose="020F0502020204030204" pitchFamily="34" charset="0"/>
                        </a:rPr>
                        <a:t>Ελλάδα</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200" b="1" i="0" u="none" strike="noStrike">
                          <a:solidFill>
                            <a:srgbClr val="000000"/>
                          </a:solidFill>
                          <a:effectLst/>
                          <a:latin typeface="Calibri" panose="020F0502020204030204" pitchFamily="34" charset="0"/>
                        </a:rPr>
                        <a:t>26</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200" b="1" i="0" u="none" strike="noStrike">
                          <a:solidFill>
                            <a:srgbClr val="000000"/>
                          </a:solidFill>
                          <a:effectLst/>
                          <a:latin typeface="Calibri" panose="020F0502020204030204" pitchFamily="34" charset="0"/>
                        </a:rPr>
                        <a:t>29,1</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200" b="1" i="0" u="none" strike="noStrike">
                          <a:solidFill>
                            <a:srgbClr val="000000"/>
                          </a:solidFill>
                          <a:effectLst/>
                          <a:latin typeface="Calibri" panose="020F0502020204030204" pitchFamily="34" charset="0"/>
                        </a:rPr>
                        <a:t>43,9</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200" b="1" i="0" u="none" strike="noStrike">
                          <a:solidFill>
                            <a:srgbClr val="000000"/>
                          </a:solidFill>
                          <a:effectLst/>
                          <a:latin typeface="Calibri" panose="020F0502020204030204" pitchFamily="34" charset="0"/>
                        </a:rPr>
                        <a:t>0,7</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200" b="1" i="0" u="none" strike="noStrike">
                          <a:solidFill>
                            <a:srgbClr val="000000"/>
                          </a:solidFill>
                          <a:effectLst/>
                          <a:latin typeface="Calibri" panose="020F0502020204030204" pitchFamily="34" charset="0"/>
                        </a:rPr>
                        <a:t>0,3</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 xmlns:a16="http://schemas.microsoft.com/office/drawing/2014/main" val="3760453494"/>
                  </a:ext>
                </a:extLst>
              </a:tr>
              <a:tr h="194068">
                <a:tc>
                  <a:txBody>
                    <a:bodyPr/>
                    <a:lstStyle/>
                    <a:p>
                      <a:pPr algn="just" rtl="0" fontAlgn="ctr"/>
                      <a:r>
                        <a:rPr lang="el-GR" sz="1050" b="1" i="0" u="none" strike="noStrike">
                          <a:solidFill>
                            <a:srgbClr val="000000"/>
                          </a:solidFill>
                          <a:effectLst/>
                          <a:latin typeface="Calibri" panose="020F0502020204030204" pitchFamily="34" charset="0"/>
                        </a:rPr>
                        <a:t>Πολωνία</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21,7</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33,9</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42,2</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0,2</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 xmlns:a16="http://schemas.microsoft.com/office/drawing/2014/main" val="421203020"/>
                  </a:ext>
                </a:extLst>
              </a:tr>
              <a:tr h="194068">
                <a:tc>
                  <a:txBody>
                    <a:bodyPr/>
                    <a:lstStyle/>
                    <a:p>
                      <a:pPr algn="just" rtl="0" fontAlgn="ctr"/>
                      <a:r>
                        <a:rPr lang="el-GR" sz="1050" b="1" i="0" u="none" strike="noStrike">
                          <a:solidFill>
                            <a:srgbClr val="000000"/>
                          </a:solidFill>
                          <a:effectLst/>
                          <a:latin typeface="Calibri" panose="020F0502020204030204" pitchFamily="34" charset="0"/>
                        </a:rPr>
                        <a:t>Ρωσία</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19,2</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42</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36,3</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0,5</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 xmlns:a16="http://schemas.microsoft.com/office/drawing/2014/main" val="494976312"/>
                  </a:ext>
                </a:extLst>
              </a:tr>
              <a:tr h="194068">
                <a:tc>
                  <a:txBody>
                    <a:bodyPr/>
                    <a:lstStyle/>
                    <a:p>
                      <a:pPr algn="just" rtl="0" fontAlgn="ctr"/>
                      <a:r>
                        <a:rPr lang="el-GR" sz="1050" b="1" i="0" u="none" strike="noStrike">
                          <a:solidFill>
                            <a:srgbClr val="000000"/>
                          </a:solidFill>
                          <a:effectLst/>
                          <a:latin typeface="Calibri" panose="020F0502020204030204" pitchFamily="34" charset="0"/>
                        </a:rPr>
                        <a:t>Κύπρος</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17,1</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26,6</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54,8</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1,2</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0,3</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 xmlns:a16="http://schemas.microsoft.com/office/drawing/2014/main" val="2569522145"/>
                  </a:ext>
                </a:extLst>
              </a:tr>
              <a:tr h="194068">
                <a:tc>
                  <a:txBody>
                    <a:bodyPr/>
                    <a:lstStyle/>
                    <a:p>
                      <a:pPr algn="just" rtl="0" fontAlgn="ctr"/>
                      <a:r>
                        <a:rPr lang="el-GR" sz="1050" b="1" i="0" u="none" strike="noStrike">
                          <a:solidFill>
                            <a:srgbClr val="000000"/>
                          </a:solidFill>
                          <a:effectLst/>
                          <a:latin typeface="Calibri" panose="020F0502020204030204" pitchFamily="34" charset="0"/>
                        </a:rPr>
                        <a:t>Ισπανία</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15,6</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27,1</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55,1</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1,9</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0,2</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 xmlns:a16="http://schemas.microsoft.com/office/drawing/2014/main" val="409516177"/>
                  </a:ext>
                </a:extLst>
              </a:tr>
              <a:tr h="194068">
                <a:tc>
                  <a:txBody>
                    <a:bodyPr/>
                    <a:lstStyle/>
                    <a:p>
                      <a:pPr algn="just" rtl="0" fontAlgn="ctr"/>
                      <a:r>
                        <a:rPr lang="el-GR" sz="1050" b="1" i="0" u="none" strike="noStrike">
                          <a:solidFill>
                            <a:srgbClr val="000000"/>
                          </a:solidFill>
                          <a:effectLst/>
                          <a:latin typeface="Calibri" panose="020F0502020204030204" pitchFamily="34" charset="0"/>
                        </a:rPr>
                        <a:t>Ηνωμένο Βασίλειο</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13,2</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25,3</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56,3</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4,2</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1,1</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 xmlns:a16="http://schemas.microsoft.com/office/drawing/2014/main" val="1047544398"/>
                  </a:ext>
                </a:extLst>
              </a:tr>
              <a:tr h="194068">
                <a:tc>
                  <a:txBody>
                    <a:bodyPr/>
                    <a:lstStyle/>
                    <a:p>
                      <a:pPr algn="just" rtl="0" fontAlgn="ctr"/>
                      <a:r>
                        <a:rPr lang="el-GR" sz="1050" b="1" i="0" u="none" strike="noStrike">
                          <a:solidFill>
                            <a:srgbClr val="000000"/>
                          </a:solidFill>
                          <a:effectLst/>
                          <a:latin typeface="Calibri" panose="020F0502020204030204" pitchFamily="34" charset="0"/>
                        </a:rPr>
                        <a:t>Κροατία</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12,8</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26,9</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43,3</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14,7</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2,3</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 xmlns:a16="http://schemas.microsoft.com/office/drawing/2014/main" val="824304802"/>
                  </a:ext>
                </a:extLst>
              </a:tr>
              <a:tr h="194068">
                <a:tc>
                  <a:txBody>
                    <a:bodyPr/>
                    <a:lstStyle/>
                    <a:p>
                      <a:pPr algn="just" rtl="0" fontAlgn="ctr"/>
                      <a:r>
                        <a:rPr lang="el-GR" sz="1050" b="1" i="0" u="none" strike="noStrike">
                          <a:solidFill>
                            <a:srgbClr val="000000"/>
                          </a:solidFill>
                          <a:effectLst/>
                          <a:latin typeface="Calibri" panose="020F0502020204030204" pitchFamily="34" charset="0"/>
                        </a:rPr>
                        <a:t>Σλοβακία</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12,5</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38</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45,9</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2,9</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0,8</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 xmlns:a16="http://schemas.microsoft.com/office/drawing/2014/main" val="2771571416"/>
                  </a:ext>
                </a:extLst>
              </a:tr>
              <a:tr h="194068">
                <a:tc>
                  <a:txBody>
                    <a:bodyPr/>
                    <a:lstStyle/>
                    <a:p>
                      <a:pPr algn="just" rtl="0" fontAlgn="ctr"/>
                      <a:r>
                        <a:rPr lang="el-GR" sz="1050" b="1" i="0" u="none" strike="noStrike">
                          <a:solidFill>
                            <a:srgbClr val="000000"/>
                          </a:solidFill>
                          <a:effectLst/>
                          <a:latin typeface="Calibri" panose="020F0502020204030204" pitchFamily="34" charset="0"/>
                        </a:rPr>
                        <a:t>Λετονία</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12,4</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23,7</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61,7</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1,7</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0,4</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 xmlns:a16="http://schemas.microsoft.com/office/drawing/2014/main" val="2525602519"/>
                  </a:ext>
                </a:extLst>
              </a:tr>
              <a:tr h="194068">
                <a:tc>
                  <a:txBody>
                    <a:bodyPr/>
                    <a:lstStyle/>
                    <a:p>
                      <a:pPr algn="just" rtl="0" fontAlgn="ctr"/>
                      <a:r>
                        <a:rPr lang="el-GR" sz="1050" b="1" i="0" u="none" strike="noStrike">
                          <a:solidFill>
                            <a:srgbClr val="000000"/>
                          </a:solidFill>
                          <a:effectLst/>
                          <a:latin typeface="Calibri" panose="020F0502020204030204" pitchFamily="34" charset="0"/>
                        </a:rPr>
                        <a:t>Ιταλία</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12,3</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39,4</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47,3</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 xmlns:a16="http://schemas.microsoft.com/office/drawing/2014/main" val="3540431415"/>
                  </a:ext>
                </a:extLst>
              </a:tr>
              <a:tr h="194068">
                <a:tc>
                  <a:txBody>
                    <a:bodyPr/>
                    <a:lstStyle/>
                    <a:p>
                      <a:pPr algn="just" rtl="0" fontAlgn="ctr"/>
                      <a:r>
                        <a:rPr lang="el-GR" sz="1050" b="1" i="0" u="none" strike="noStrike">
                          <a:solidFill>
                            <a:srgbClr val="000000"/>
                          </a:solidFill>
                          <a:effectLst/>
                          <a:latin typeface="Calibri" panose="020F0502020204030204" pitchFamily="34" charset="0"/>
                        </a:rPr>
                        <a:t>Σλοβενία</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10,5</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34,2</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48,6</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6,2</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0,5</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 xmlns:a16="http://schemas.microsoft.com/office/drawing/2014/main" val="1904172697"/>
                  </a:ext>
                </a:extLst>
              </a:tr>
              <a:tr h="194068">
                <a:tc>
                  <a:txBody>
                    <a:bodyPr/>
                    <a:lstStyle/>
                    <a:p>
                      <a:pPr algn="just" rtl="0" fontAlgn="ctr"/>
                      <a:r>
                        <a:rPr lang="el-GR" sz="1050" b="1" i="0" u="none" strike="noStrike">
                          <a:solidFill>
                            <a:srgbClr val="000000"/>
                          </a:solidFill>
                          <a:effectLst/>
                          <a:latin typeface="Calibri" panose="020F0502020204030204" pitchFamily="34" charset="0"/>
                        </a:rPr>
                        <a:t>Ελβετία</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10,2</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29,8</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56,9</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2,8</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0,3</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 xmlns:a16="http://schemas.microsoft.com/office/drawing/2014/main" val="4049420672"/>
                  </a:ext>
                </a:extLst>
              </a:tr>
              <a:tr h="194068">
                <a:tc>
                  <a:txBody>
                    <a:bodyPr/>
                    <a:lstStyle/>
                    <a:p>
                      <a:pPr algn="just" rtl="0" fontAlgn="ctr"/>
                      <a:r>
                        <a:rPr lang="el-GR" sz="1050" b="1" i="0" u="none" strike="noStrike">
                          <a:solidFill>
                            <a:srgbClr val="000000"/>
                          </a:solidFill>
                          <a:effectLst/>
                          <a:latin typeface="Calibri" panose="020F0502020204030204" pitchFamily="34" charset="0"/>
                        </a:rPr>
                        <a:t>Γερμανία</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8,2</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21,5</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63,1</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5,9</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1,3</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 xmlns:a16="http://schemas.microsoft.com/office/drawing/2014/main" val="996716067"/>
                  </a:ext>
                </a:extLst>
              </a:tr>
              <a:tr h="194068">
                <a:tc>
                  <a:txBody>
                    <a:bodyPr/>
                    <a:lstStyle/>
                    <a:p>
                      <a:pPr algn="just" rtl="0" fontAlgn="ctr"/>
                      <a:r>
                        <a:rPr lang="el-GR" sz="1050" b="1" i="0" u="none" strike="noStrike">
                          <a:solidFill>
                            <a:srgbClr val="000000"/>
                          </a:solidFill>
                          <a:effectLst/>
                          <a:latin typeface="Calibri" panose="020F0502020204030204" pitchFamily="34" charset="0"/>
                        </a:rPr>
                        <a:t>Αυστρία</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7,4</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24,9</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60,8</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6,4</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0,5</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 xmlns:a16="http://schemas.microsoft.com/office/drawing/2014/main" val="1459397771"/>
                  </a:ext>
                </a:extLst>
              </a:tr>
              <a:tr h="194068">
                <a:tc>
                  <a:txBody>
                    <a:bodyPr/>
                    <a:lstStyle/>
                    <a:p>
                      <a:pPr algn="just" rtl="0" fontAlgn="ctr"/>
                      <a:r>
                        <a:rPr lang="el-GR" sz="1050" b="1" i="0" u="none" strike="noStrike">
                          <a:solidFill>
                            <a:srgbClr val="000000"/>
                          </a:solidFill>
                          <a:effectLst/>
                          <a:latin typeface="Calibri" panose="020F0502020204030204" pitchFamily="34" charset="0"/>
                        </a:rPr>
                        <a:t>Λουξεμβούργο</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6,5</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19,8</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68,8</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4,4</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0,5</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 xmlns:a16="http://schemas.microsoft.com/office/drawing/2014/main" val="3784061905"/>
                  </a:ext>
                </a:extLst>
              </a:tr>
              <a:tr h="194068">
                <a:tc>
                  <a:txBody>
                    <a:bodyPr/>
                    <a:lstStyle/>
                    <a:p>
                      <a:pPr algn="just" rtl="0" fontAlgn="ctr"/>
                      <a:r>
                        <a:rPr lang="el-GR" sz="1050" b="1" i="0" u="none" strike="noStrike">
                          <a:solidFill>
                            <a:srgbClr val="000000"/>
                          </a:solidFill>
                          <a:effectLst/>
                          <a:latin typeface="Calibri" panose="020F0502020204030204" pitchFamily="34" charset="0"/>
                        </a:rPr>
                        <a:t>Ολλανδία</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6,5</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15</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74</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3,6</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0,9</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 xmlns:a16="http://schemas.microsoft.com/office/drawing/2014/main" val="4033505238"/>
                  </a:ext>
                </a:extLst>
              </a:tr>
              <a:tr h="194068">
                <a:tc>
                  <a:txBody>
                    <a:bodyPr/>
                    <a:lstStyle/>
                    <a:p>
                      <a:pPr algn="just" rtl="0" fontAlgn="ctr"/>
                      <a:r>
                        <a:rPr lang="el-GR" sz="1050" b="1" i="0" u="none" strike="noStrike">
                          <a:solidFill>
                            <a:srgbClr val="000000"/>
                          </a:solidFill>
                          <a:effectLst/>
                          <a:latin typeface="Calibri" panose="020F0502020204030204" pitchFamily="34" charset="0"/>
                        </a:rPr>
                        <a:t>Σουηδία</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4,6</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19,1</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66,7</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1,6</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 xmlns:a16="http://schemas.microsoft.com/office/drawing/2014/main" val="3374452307"/>
                  </a:ext>
                </a:extLst>
              </a:tr>
              <a:tr h="194068">
                <a:tc>
                  <a:txBody>
                    <a:bodyPr/>
                    <a:lstStyle/>
                    <a:p>
                      <a:pPr algn="just" rtl="0" fontAlgn="ctr"/>
                      <a:r>
                        <a:rPr lang="el-GR" sz="1050" b="1" i="0" u="none" strike="noStrike">
                          <a:solidFill>
                            <a:srgbClr val="000000"/>
                          </a:solidFill>
                          <a:effectLst/>
                          <a:latin typeface="Calibri" panose="020F0502020204030204" pitchFamily="34" charset="0"/>
                        </a:rPr>
                        <a:t>Νορβηγία</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3,6</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15,2</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72,7</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7,4</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0" u="none" strike="noStrike">
                          <a:solidFill>
                            <a:srgbClr val="000000"/>
                          </a:solidFill>
                          <a:effectLst/>
                          <a:latin typeface="Calibri" panose="020F0502020204030204" pitchFamily="34" charset="0"/>
                        </a:rPr>
                        <a:t>1,1</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 xmlns:a16="http://schemas.microsoft.com/office/drawing/2014/main" val="2239592166"/>
                  </a:ext>
                </a:extLst>
              </a:tr>
              <a:tr h="194068">
                <a:tc>
                  <a:txBody>
                    <a:bodyPr/>
                    <a:lstStyle/>
                    <a:p>
                      <a:pPr algn="just" rtl="0" fontAlgn="ctr"/>
                      <a:r>
                        <a:rPr lang="el-GR" sz="1050" b="1" i="0" u="none" strike="noStrike">
                          <a:solidFill>
                            <a:srgbClr val="000000"/>
                          </a:solidFill>
                          <a:effectLst/>
                          <a:latin typeface="Calibri" panose="020F0502020204030204" pitchFamily="34" charset="0"/>
                        </a:rPr>
                        <a:t>Ισραήλ</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42,2</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24,6</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30,1</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rtl="0" fontAlgn="ctr"/>
                      <a:r>
                        <a:rPr lang="el-GR" sz="1050" b="0" i="0" u="none" strike="noStrike">
                          <a:solidFill>
                            <a:srgbClr val="000000"/>
                          </a:solidFill>
                          <a:effectLst/>
                          <a:latin typeface="Calibri" panose="020F0502020204030204" pitchFamily="34" charset="0"/>
                        </a:rPr>
                        <a:t>3,1</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 xmlns:a16="http://schemas.microsoft.com/office/drawing/2014/main" val="681713932"/>
                  </a:ext>
                </a:extLst>
              </a:tr>
              <a:tr h="194068">
                <a:tc>
                  <a:txBody>
                    <a:bodyPr/>
                    <a:lstStyle/>
                    <a:p>
                      <a:pPr algn="just" rtl="0" fontAlgn="ctr"/>
                      <a:r>
                        <a:rPr lang="el-GR" sz="1050" b="1" i="1" u="none" strike="noStrike">
                          <a:solidFill>
                            <a:srgbClr val="000000"/>
                          </a:solidFill>
                          <a:effectLst/>
                          <a:latin typeface="Calibri" panose="020F0502020204030204" pitchFamily="34" charset="0"/>
                        </a:rPr>
                        <a:t>Μέσος όρος</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1" u="none" strike="noStrike">
                          <a:solidFill>
                            <a:srgbClr val="000000"/>
                          </a:solidFill>
                          <a:effectLst/>
                          <a:latin typeface="Calibri" panose="020F0502020204030204" pitchFamily="34" charset="0"/>
                        </a:rPr>
                        <a:t>11,6</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1" u="none" strike="noStrike">
                          <a:solidFill>
                            <a:srgbClr val="000000"/>
                          </a:solidFill>
                          <a:effectLst/>
                          <a:latin typeface="Calibri" panose="020F0502020204030204" pitchFamily="34" charset="0"/>
                        </a:rPr>
                        <a:t>28,1</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1" u="none" strike="noStrike">
                          <a:solidFill>
                            <a:srgbClr val="000000"/>
                          </a:solidFill>
                          <a:effectLst/>
                          <a:latin typeface="Calibri" panose="020F0502020204030204" pitchFamily="34" charset="0"/>
                        </a:rPr>
                        <a:t>53,8</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1" u="none" strike="noStrike">
                          <a:solidFill>
                            <a:srgbClr val="000000"/>
                          </a:solidFill>
                          <a:effectLst/>
                          <a:latin typeface="Calibri" panose="020F0502020204030204" pitchFamily="34" charset="0"/>
                        </a:rPr>
                        <a:t>5,6</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rtl="0" fontAlgn="ctr"/>
                      <a:r>
                        <a:rPr lang="el-GR" sz="1050" b="0" i="1" u="none" strike="noStrike" dirty="0">
                          <a:solidFill>
                            <a:srgbClr val="000000"/>
                          </a:solidFill>
                          <a:effectLst/>
                          <a:latin typeface="Calibri" panose="020F0502020204030204" pitchFamily="34" charset="0"/>
                        </a:rPr>
                        <a:t>0,8</a:t>
                      </a:r>
                    </a:p>
                  </a:txBody>
                  <a:tcPr marL="9525" marR="9525" marT="9525"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 xmlns:a16="http://schemas.microsoft.com/office/drawing/2014/main" val="1715099302"/>
                  </a:ext>
                </a:extLst>
              </a:tr>
            </a:tbl>
          </a:graphicData>
        </a:graphic>
      </p:graphicFrame>
      <p:sp>
        <p:nvSpPr>
          <p:cNvPr id="8" name="TextBox 7">
            <a:extLst>
              <a:ext uri="{FF2B5EF4-FFF2-40B4-BE49-F238E27FC236}">
                <a16:creationId xmlns="" xmlns:a16="http://schemas.microsoft.com/office/drawing/2014/main" id="{04ECBA8E-6800-43CC-8C58-F1E5BBF6549B}"/>
              </a:ext>
            </a:extLst>
          </p:cNvPr>
          <p:cNvSpPr txBox="1"/>
          <p:nvPr/>
        </p:nvSpPr>
        <p:spPr>
          <a:xfrm>
            <a:off x="611560" y="1342509"/>
            <a:ext cx="6768752" cy="369332"/>
          </a:xfrm>
          <a:prstGeom prst="rect">
            <a:avLst/>
          </a:prstGeom>
          <a:noFill/>
        </p:spPr>
        <p:txBody>
          <a:bodyPr wrap="square">
            <a:spAutoFit/>
          </a:bodyPr>
          <a:lstStyle/>
          <a:p>
            <a:r>
              <a:rPr lang="el-GR" sz="1800" dirty="0">
                <a:solidFill>
                  <a:srgbClr val="000000"/>
                </a:solidFill>
                <a:effectLst/>
                <a:latin typeface="Calibri" panose="020F0502020204030204" pitchFamily="34" charset="0"/>
                <a:ea typeface="Times New Roman" panose="02020603050405020304" pitchFamily="18" charset="0"/>
              </a:rPr>
              <a:t>Επίδραση της πανδημίας στο εισόδημα των νοικοκυριών</a:t>
            </a:r>
            <a:endParaRPr lang="el-GR" dirty="0"/>
          </a:p>
        </p:txBody>
      </p:sp>
      <p:sp>
        <p:nvSpPr>
          <p:cNvPr id="10" name="TextBox 9">
            <a:extLst>
              <a:ext uri="{FF2B5EF4-FFF2-40B4-BE49-F238E27FC236}">
                <a16:creationId xmlns="" xmlns:a16="http://schemas.microsoft.com/office/drawing/2014/main" id="{FE0A8AED-1976-4BD8-93A1-4516B8FD8DFD}"/>
              </a:ext>
            </a:extLst>
          </p:cNvPr>
          <p:cNvSpPr txBox="1"/>
          <p:nvPr/>
        </p:nvSpPr>
        <p:spPr>
          <a:xfrm>
            <a:off x="827584" y="6309132"/>
            <a:ext cx="6768752" cy="246221"/>
          </a:xfrm>
          <a:prstGeom prst="rect">
            <a:avLst/>
          </a:prstGeom>
          <a:noFill/>
        </p:spPr>
        <p:txBody>
          <a:bodyPr wrap="square">
            <a:spAutoFit/>
          </a:bodyPr>
          <a:lstStyle/>
          <a:p>
            <a:r>
              <a:rPr lang="el-GR" sz="1000" dirty="0">
                <a:effectLst/>
                <a:latin typeface="Calibri" panose="020F0502020204030204" pitchFamily="34" charset="0"/>
                <a:ea typeface="Times New Roman" panose="02020603050405020304" pitchFamily="18" charset="0"/>
                <a:cs typeface="Times New Roman" panose="02020603050405020304" pitchFamily="18" charset="0"/>
              </a:rPr>
              <a:t>Πηγή: </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GEM</a:t>
            </a:r>
            <a:r>
              <a:rPr lang="el-GR" sz="1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Entrepreneurship Monitor</a:t>
            </a:r>
            <a:r>
              <a:rPr lang="el-GR" sz="1000" dirty="0">
                <a:effectLst/>
                <a:latin typeface="Calibri" panose="020F0502020204030204" pitchFamily="34" charset="0"/>
                <a:ea typeface="Times New Roman" panose="02020603050405020304" pitchFamily="18" charset="0"/>
                <a:cs typeface="Times New Roman" panose="02020603050405020304" pitchFamily="18" charset="0"/>
              </a:rPr>
              <a:t>, Επεξεργασία στοιχείων: ΙΟΒΕ</a:t>
            </a:r>
            <a:endParaRPr lang="el-GR" sz="1000" dirty="0"/>
          </a:p>
        </p:txBody>
      </p:sp>
      <p:sp>
        <p:nvSpPr>
          <p:cNvPr id="11" name="Title 3">
            <a:extLst>
              <a:ext uri="{FF2B5EF4-FFF2-40B4-BE49-F238E27FC236}">
                <a16:creationId xmlns="" xmlns:a16="http://schemas.microsoft.com/office/drawing/2014/main" id="{02DC5187-653A-4278-9E4D-87E1E907D409}"/>
              </a:ext>
            </a:extLst>
          </p:cNvPr>
          <p:cNvSpPr txBox="1">
            <a:spLocks/>
          </p:cNvSpPr>
          <p:nvPr/>
        </p:nvSpPr>
        <p:spPr>
          <a:xfrm>
            <a:off x="900113" y="287338"/>
            <a:ext cx="8243887" cy="981075"/>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l-GR" sz="3400" dirty="0">
                <a:solidFill>
                  <a:schemeClr val="bg1"/>
                </a:solidFill>
              </a:rPr>
              <a:t>Μείωση του εισοδήματος των πολιτών λόγω της πανδημίας</a:t>
            </a:r>
          </a:p>
        </p:txBody>
      </p:sp>
      <p:sp>
        <p:nvSpPr>
          <p:cNvPr id="13" name="TextBox 12">
            <a:extLst>
              <a:ext uri="{FF2B5EF4-FFF2-40B4-BE49-F238E27FC236}">
                <a16:creationId xmlns="" xmlns:a16="http://schemas.microsoft.com/office/drawing/2014/main" id="{43355598-0E56-4873-96EB-D7652C5A4A3F}"/>
              </a:ext>
            </a:extLst>
          </p:cNvPr>
          <p:cNvSpPr txBox="1"/>
          <p:nvPr/>
        </p:nvSpPr>
        <p:spPr>
          <a:xfrm>
            <a:off x="5090141" y="1662826"/>
            <a:ext cx="2520279" cy="246221"/>
          </a:xfrm>
          <a:prstGeom prst="rect">
            <a:avLst/>
          </a:prstGeom>
          <a:noFill/>
        </p:spPr>
        <p:txBody>
          <a:bodyPr wrap="square">
            <a:spAutoFit/>
          </a:bodyPr>
          <a:lstStyle/>
          <a:p>
            <a:r>
              <a:rPr kumimoji="0" lang="el-GR" sz="1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πληθυσμού 18–64 ετών</a:t>
            </a:r>
            <a:endParaRPr lang="el-GR" sz="1000" dirty="0"/>
          </a:p>
        </p:txBody>
      </p:sp>
    </p:spTree>
    <p:extLst>
      <p:ext uri="{BB962C8B-B14F-4D97-AF65-F5344CB8AC3E}">
        <p14:creationId xmlns:p14="http://schemas.microsoft.com/office/powerpoint/2010/main" val="1366694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39"/>
          <p:cNvSpPr txBox="1">
            <a:spLocks noChangeArrowheads="1"/>
          </p:cNvSpPr>
          <p:nvPr/>
        </p:nvSpPr>
        <p:spPr bwMode="auto">
          <a:xfrm>
            <a:off x="107504" y="5694286"/>
            <a:ext cx="8784976" cy="892552"/>
          </a:xfrm>
          <a:prstGeom prst="rect">
            <a:avLst/>
          </a:prstGeom>
          <a:solidFill>
            <a:schemeClr val="tx2">
              <a:lumMod val="40000"/>
              <a:lumOff val="60000"/>
            </a:schemeClr>
          </a:solidFill>
          <a:ln>
            <a:solidFill>
              <a:schemeClr val="accent6">
                <a:lumMod val="75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el-GR"/>
            </a:defPPr>
            <a:lvl1pPr>
              <a:defRPr sz="1600" b="1"/>
            </a:lvl1pPr>
          </a:lstStyle>
          <a:p>
            <a:r>
              <a:rPr lang="el-GR" altLang="el-GR" sz="1800" u="sng" dirty="0"/>
              <a:t>Επιχειρηματικότητα Αρχικών Σταδίων</a:t>
            </a:r>
            <a:r>
              <a:rPr lang="el-GR" altLang="el-GR" dirty="0"/>
              <a:t>: </a:t>
            </a:r>
            <a:r>
              <a:rPr lang="el-GR" altLang="el-GR" sz="1800" b="0" dirty="0"/>
              <a:t>μέχρι 3,5 έτη λειτουργίας</a:t>
            </a:r>
          </a:p>
          <a:p>
            <a:endParaRPr lang="el-GR" altLang="el-GR" dirty="0"/>
          </a:p>
          <a:p>
            <a:r>
              <a:rPr lang="el-GR" altLang="el-GR" sz="1800" u="sng" dirty="0"/>
              <a:t>Καθιερωμένη Επιχειρηματικότητα</a:t>
            </a:r>
            <a:r>
              <a:rPr lang="el-GR" altLang="el-GR" dirty="0"/>
              <a:t>: </a:t>
            </a:r>
            <a:r>
              <a:rPr lang="el-GR" altLang="el-GR" sz="1800" b="0" dirty="0"/>
              <a:t>&gt;3,5 έτη λειτουργίας</a:t>
            </a:r>
          </a:p>
        </p:txBody>
      </p:sp>
      <p:grpSp>
        <p:nvGrpSpPr>
          <p:cNvPr id="67" name="Canvas 71"/>
          <p:cNvGrpSpPr/>
          <p:nvPr/>
        </p:nvGrpSpPr>
        <p:grpSpPr>
          <a:xfrm>
            <a:off x="902776" y="1268760"/>
            <a:ext cx="7269623" cy="4176464"/>
            <a:chOff x="-60008" y="47624"/>
            <a:chExt cx="6343650" cy="3324685"/>
          </a:xfrm>
        </p:grpSpPr>
        <p:sp>
          <p:nvSpPr>
            <p:cNvPr id="68" name="Rectangle 67"/>
            <p:cNvSpPr/>
            <p:nvPr/>
          </p:nvSpPr>
          <p:spPr>
            <a:xfrm>
              <a:off x="-60008" y="67134"/>
              <a:ext cx="6343650" cy="3305175"/>
            </a:xfrm>
            <a:prstGeom prst="rect">
              <a:avLst/>
            </a:prstGeom>
            <a:noFill/>
            <a:ln w="28575" cap="flat" cmpd="sng" algn="ctr">
              <a:solidFill>
                <a:schemeClr val="accent6"/>
              </a:solidFill>
              <a:prstDash val="solid"/>
              <a:miter lim="800000"/>
              <a:headEnd type="none" w="med" len="med"/>
              <a:tailEnd type="none" w="med" len="med"/>
            </a:ln>
          </p:spPr>
        </p:sp>
        <p:sp>
          <p:nvSpPr>
            <p:cNvPr id="69" name="Rectangle 26"/>
            <p:cNvSpPr>
              <a:spLocks noChangeArrowheads="1"/>
            </p:cNvSpPr>
            <p:nvPr/>
          </p:nvSpPr>
          <p:spPr bwMode="auto">
            <a:xfrm>
              <a:off x="1600200" y="342900"/>
              <a:ext cx="2626995" cy="1114425"/>
            </a:xfrm>
            <a:prstGeom prst="roundRect">
              <a:avLst/>
            </a:prstGeom>
            <a:solidFill>
              <a:schemeClr val="accent2">
                <a:lumMod val="40000"/>
                <a:lumOff val="60000"/>
              </a:schemeClr>
            </a:solidFill>
            <a:ln w="0">
              <a:solidFill>
                <a:srgbClr val="666699"/>
              </a:solidFill>
              <a:miter lim="800000"/>
              <a:headEnd/>
              <a:tailEnd/>
            </a:ln>
            <a:effectLst>
              <a:outerShdw blurRad="50800" dist="38100" dir="2700000" algn="tl" rotWithShape="0">
                <a:srgbClr val="000000">
                  <a:alpha val="39999"/>
                </a:srgbClr>
              </a:outerShdw>
            </a:effectLst>
          </p:spPr>
          <p:txBody>
            <a:bodyPr rot="0" vert="horz" wrap="square" lIns="91440" tIns="45720" rIns="91440" bIns="45720" anchor="t" anchorCtr="0" upright="1">
              <a:noAutofit/>
            </a:bodyPr>
            <a:lstStyle/>
            <a:p>
              <a:endParaRPr lang="el-GR"/>
            </a:p>
          </p:txBody>
        </p:sp>
        <p:sp>
          <p:nvSpPr>
            <p:cNvPr id="70" name="Rectangle 69"/>
            <p:cNvSpPr>
              <a:spLocks noChangeArrowheads="1"/>
            </p:cNvSpPr>
            <p:nvPr/>
          </p:nvSpPr>
          <p:spPr bwMode="auto">
            <a:xfrm>
              <a:off x="1497385" y="47624"/>
              <a:ext cx="3086100"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ts val="1800"/>
                </a:lnSpc>
                <a:spcBef>
                  <a:spcPts val="600"/>
                </a:spcBef>
                <a:spcAft>
                  <a:spcPts val="180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Ε</a:t>
              </a:r>
              <a:r>
                <a:rPr lang="el-GR"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πιχειρηματικότητα αρχικών σταδίων</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1" name="Rectangle 29"/>
            <p:cNvSpPr>
              <a:spLocks noChangeArrowheads="1"/>
            </p:cNvSpPr>
            <p:nvPr/>
          </p:nvSpPr>
          <p:spPr bwMode="auto">
            <a:xfrm>
              <a:off x="133350" y="399428"/>
              <a:ext cx="1143636" cy="987412"/>
            </a:xfrm>
            <a:prstGeom prst="roundRect">
              <a:avLst/>
            </a:prstGeom>
            <a:solidFill>
              <a:schemeClr val="accent6"/>
            </a:solidFill>
            <a:ln w="25400" algn="ctr">
              <a:solidFill>
                <a:srgbClr val="385D8A"/>
              </a:solidFill>
              <a:miter lim="800000"/>
              <a:headEnd/>
              <a:tailEnd/>
            </a:ln>
            <a:effectLst>
              <a:outerShdw blurRad="50800" dist="38100" dir="2700000" algn="tl" rotWithShape="0">
                <a:srgbClr val="000000">
                  <a:alpha val="39999"/>
                </a:srgbClr>
              </a:outerShdw>
            </a:effectLst>
          </p:spPr>
          <p:txBody>
            <a:bodyPr rot="0" vert="horz" wrap="square" lIns="91440" tIns="45720" rIns="91440" bIns="45720" anchor="t" anchorCtr="0" upright="1">
              <a:noAutofit/>
            </a:bodyPr>
            <a:lstStyle/>
            <a:p>
              <a:endParaRPr lang="el-GR"/>
            </a:p>
          </p:txBody>
        </p:sp>
        <p:sp>
          <p:nvSpPr>
            <p:cNvPr id="72" name="Rectangle 71"/>
            <p:cNvSpPr>
              <a:spLocks noChangeArrowheads="1"/>
            </p:cNvSpPr>
            <p:nvPr/>
          </p:nvSpPr>
          <p:spPr bwMode="auto">
            <a:xfrm>
              <a:off x="247650" y="448945"/>
              <a:ext cx="928370" cy="35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lgn="just">
                <a:lnSpc>
                  <a:spcPts val="1800"/>
                </a:lnSpc>
                <a:spcBef>
                  <a:spcPts val="600"/>
                </a:spcBef>
                <a:spcAft>
                  <a:spcPts val="0"/>
                </a:spcAft>
              </a:pPr>
              <a:r>
                <a:rPr lang="el-GR" sz="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Δυνητικός επιχειρηματίας </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3" name="Rectangle 72"/>
            <p:cNvSpPr>
              <a:spLocks noChangeArrowheads="1"/>
            </p:cNvSpPr>
            <p:nvPr/>
          </p:nvSpPr>
          <p:spPr bwMode="auto">
            <a:xfrm>
              <a:off x="219075" y="901065"/>
              <a:ext cx="956945" cy="60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46355">
                <a:lnSpc>
                  <a:spcPts val="1800"/>
                </a:lnSpc>
                <a:spcBef>
                  <a:spcPts val="600"/>
                </a:spcBef>
                <a:spcAft>
                  <a:spcPts val="0"/>
                </a:spcAft>
              </a:pPr>
              <a:r>
                <a:rPr lang="el-GR" sz="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Γνώσεις &amp; ικανότητες</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4" name="Rectangle 73"/>
            <p:cNvSpPr>
              <a:spLocks noChangeArrowheads="1"/>
            </p:cNvSpPr>
            <p:nvPr/>
          </p:nvSpPr>
          <p:spPr bwMode="auto">
            <a:xfrm>
              <a:off x="1789430" y="441325"/>
              <a:ext cx="914400" cy="887744"/>
            </a:xfrm>
            <a:prstGeom prst="rect">
              <a:avLst/>
            </a:prstGeom>
            <a:solidFill>
              <a:schemeClr val="accent6"/>
            </a:solidFill>
            <a:ln w="25400" algn="ctr">
              <a:solidFill>
                <a:srgbClr val="385D8A"/>
              </a:solidFill>
              <a:miter lim="800000"/>
              <a:headEnd/>
              <a:tailEnd/>
            </a:ln>
          </p:spPr>
          <p:txBody>
            <a:bodyPr rot="0" vert="horz" wrap="square" lIns="91440" tIns="45720" rIns="91440" bIns="45720" anchor="t" anchorCtr="0" upright="1">
              <a:noAutofit/>
            </a:bodyPr>
            <a:lstStyle/>
            <a:p>
              <a:endParaRPr lang="el-GR"/>
            </a:p>
          </p:txBody>
        </p:sp>
        <p:sp>
          <p:nvSpPr>
            <p:cNvPr id="75" name="Rectangle 74"/>
            <p:cNvSpPr>
              <a:spLocks noChangeArrowheads="1"/>
            </p:cNvSpPr>
            <p:nvPr/>
          </p:nvSpPr>
          <p:spPr bwMode="auto">
            <a:xfrm>
              <a:off x="1828800" y="436245"/>
              <a:ext cx="800100" cy="30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46355" algn="ctr">
                <a:lnSpc>
                  <a:spcPts val="1800"/>
                </a:lnSpc>
                <a:spcBef>
                  <a:spcPts val="600"/>
                </a:spcBef>
                <a:spcAft>
                  <a:spcPts val="0"/>
                </a:spcAft>
              </a:pPr>
              <a:r>
                <a:rPr lang="el-GR" sz="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Επίδοξος</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6" name="Rectangle 75"/>
            <p:cNvSpPr>
              <a:spLocks noChangeArrowheads="1"/>
            </p:cNvSpPr>
            <p:nvPr/>
          </p:nvSpPr>
          <p:spPr bwMode="auto">
            <a:xfrm>
              <a:off x="1762126" y="571500"/>
              <a:ext cx="1130300" cy="32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43815" algn="ctr">
                <a:lnSpc>
                  <a:spcPts val="1800"/>
                </a:lnSpc>
                <a:spcBef>
                  <a:spcPts val="600"/>
                </a:spcBef>
                <a:spcAft>
                  <a:spcPts val="0"/>
                </a:spcAft>
              </a:pPr>
              <a:r>
                <a:rPr lang="el-GR" sz="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επιχειρηματίας</a:t>
              </a:r>
              <a:r>
                <a:rPr lang="en-US" sz="9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7" name="Rectangle 76"/>
            <p:cNvSpPr>
              <a:spLocks noChangeArrowheads="1"/>
            </p:cNvSpPr>
            <p:nvPr/>
          </p:nvSpPr>
          <p:spPr bwMode="auto">
            <a:xfrm>
              <a:off x="1789429" y="800100"/>
              <a:ext cx="914399" cy="52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136525" algn="ctr">
                <a:lnSpc>
                  <a:spcPts val="1800"/>
                </a:lnSpc>
                <a:spcAft>
                  <a:spcPts val="0"/>
                </a:spcAft>
              </a:pPr>
              <a:r>
                <a:rPr lang="el-GR" sz="1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Βρίσκεται στην</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3815" algn="ctr">
                <a:lnSpc>
                  <a:spcPts val="1800"/>
                </a:lnSpc>
                <a:spcAft>
                  <a:spcPts val="0"/>
                </a:spcAft>
              </a:pPr>
              <a:r>
                <a:rPr lang="el-GR" sz="1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έναρξη του</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6355" algn="ctr">
                <a:lnSpc>
                  <a:spcPts val="1800"/>
                </a:lnSpc>
                <a:spcAft>
                  <a:spcPts val="0"/>
                </a:spcAft>
              </a:pPr>
              <a:r>
                <a:rPr lang="el-GR" sz="1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εγχειρήματος</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8" name="Rectangle 77"/>
            <p:cNvSpPr>
              <a:spLocks noChangeArrowheads="1"/>
            </p:cNvSpPr>
            <p:nvPr/>
          </p:nvSpPr>
          <p:spPr bwMode="auto">
            <a:xfrm>
              <a:off x="3200400" y="457200"/>
              <a:ext cx="914400" cy="871869"/>
            </a:xfrm>
            <a:prstGeom prst="rect">
              <a:avLst/>
            </a:prstGeom>
            <a:solidFill>
              <a:srgbClr val="FFFFFF"/>
            </a:solidFill>
            <a:ln w="0">
              <a:solidFill>
                <a:srgbClr val="000000"/>
              </a:solidFill>
              <a:miter lim="800000"/>
              <a:headEnd/>
              <a:tailEnd/>
            </a:ln>
          </p:spPr>
          <p:txBody>
            <a:bodyPr rot="0" vert="horz" wrap="square" lIns="91440" tIns="45720" rIns="91440" bIns="45720" anchor="t" anchorCtr="0" upright="1">
              <a:noAutofit/>
            </a:bodyPr>
            <a:lstStyle/>
            <a:p>
              <a:endParaRPr lang="el-GR"/>
            </a:p>
          </p:txBody>
        </p:sp>
        <p:sp>
          <p:nvSpPr>
            <p:cNvPr id="79" name="Rectangle 78"/>
            <p:cNvSpPr>
              <a:spLocks noChangeArrowheads="1"/>
            </p:cNvSpPr>
            <p:nvPr/>
          </p:nvSpPr>
          <p:spPr bwMode="auto">
            <a:xfrm>
              <a:off x="3173095" y="457200"/>
              <a:ext cx="951230" cy="882650"/>
            </a:xfrm>
            <a:prstGeom prst="rect">
              <a:avLst/>
            </a:prstGeom>
            <a:solidFill>
              <a:schemeClr val="accent6"/>
            </a:solidFill>
            <a:ln w="25400" algn="ctr">
              <a:solidFill>
                <a:srgbClr val="385D8A"/>
              </a:solidFill>
              <a:miter lim="800000"/>
              <a:headEnd/>
              <a:tailEnd/>
            </a:ln>
          </p:spPr>
          <p:txBody>
            <a:bodyPr rot="0" vert="horz" wrap="square" lIns="0" tIns="0" rIns="0" bIns="0" anchor="t" anchorCtr="0" upright="1">
              <a:noAutofit/>
            </a:bodyPr>
            <a:lstStyle/>
            <a:p>
              <a:pPr indent="136525" algn="ctr">
                <a:lnSpc>
                  <a:spcPts val="1800"/>
                </a:lnSpc>
                <a:spcAft>
                  <a:spcPts val="0"/>
                </a:spcAft>
              </a:pPr>
              <a:r>
                <a:rPr lang="el-GR" sz="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Νέος</a:t>
              </a:r>
              <a:r>
                <a:rPr lang="el-GR" sz="1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ts val="1800"/>
                </a:lnSpc>
                <a:spcAft>
                  <a:spcPts val="0"/>
                </a:spcAft>
              </a:pPr>
              <a:r>
                <a:rPr lang="el-GR" sz="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επιχειρηματίας</a:t>
              </a:r>
              <a:r>
                <a:rPr lang="en-US" sz="1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r>
                <a:rPr lang="el-GR" sz="1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ts val="1800"/>
                </a:lnSpc>
                <a:spcBef>
                  <a:spcPts val="600"/>
                </a:spcBef>
                <a:spcAft>
                  <a:spcPts val="0"/>
                </a:spcAft>
              </a:pPr>
              <a:r>
                <a:rPr lang="el-GR" sz="1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r>
                <a:rPr lang="el-GR" sz="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επιχείρηση </a:t>
              </a:r>
            </a:p>
            <a:p>
              <a:pPr algn="ctr">
                <a:lnSpc>
                  <a:spcPts val="1800"/>
                </a:lnSpc>
                <a:spcBef>
                  <a:spcPts val="600"/>
                </a:spcBef>
                <a:spcAft>
                  <a:spcPts val="0"/>
                </a:spcAft>
              </a:pPr>
              <a:r>
                <a:rPr lang="el-GR" sz="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&lt;3,5 ετών)</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ts val="1800"/>
                </a:lnSpc>
                <a:spcBef>
                  <a:spcPts val="600"/>
                </a:spcBef>
                <a:spcAft>
                  <a:spcPts val="600"/>
                </a:spcAft>
              </a:pPr>
              <a:r>
                <a:rPr lang="el-GR" sz="1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0" name="Rectangle 40"/>
            <p:cNvSpPr>
              <a:spLocks noChangeArrowheads="1"/>
            </p:cNvSpPr>
            <p:nvPr/>
          </p:nvSpPr>
          <p:spPr bwMode="auto">
            <a:xfrm>
              <a:off x="4583485" y="438149"/>
              <a:ext cx="1331540" cy="990601"/>
            </a:xfrm>
            <a:prstGeom prst="roundRect">
              <a:avLst/>
            </a:prstGeom>
            <a:solidFill>
              <a:schemeClr val="accent6"/>
            </a:solidFill>
            <a:ln w="25400" algn="ctr">
              <a:solidFill>
                <a:srgbClr val="385D8A"/>
              </a:solidFill>
              <a:miter lim="800000"/>
              <a:headEnd/>
              <a:tailEnd/>
            </a:ln>
            <a:effectLst>
              <a:outerShdw blurRad="50800" dist="38100" dir="2700000" algn="tl" rotWithShape="0">
                <a:srgbClr val="000000">
                  <a:alpha val="39999"/>
                </a:srgbClr>
              </a:outerShdw>
            </a:effectLst>
          </p:spPr>
          <p:txBody>
            <a:bodyPr rot="0" vert="horz" wrap="square" lIns="91440" tIns="45720" rIns="91440" bIns="45720" anchor="t" anchorCtr="0" upright="1">
              <a:noAutofit/>
            </a:bodyPr>
            <a:lstStyle/>
            <a:p>
              <a:endParaRPr lang="el-GR"/>
            </a:p>
          </p:txBody>
        </p:sp>
        <p:sp>
          <p:nvSpPr>
            <p:cNvPr id="81" name="Rectangle 80"/>
            <p:cNvSpPr>
              <a:spLocks noChangeArrowheads="1"/>
            </p:cNvSpPr>
            <p:nvPr/>
          </p:nvSpPr>
          <p:spPr bwMode="auto">
            <a:xfrm>
              <a:off x="4610100" y="466090"/>
              <a:ext cx="123825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136525" algn="ctr">
                <a:lnSpc>
                  <a:spcPts val="1800"/>
                </a:lnSpc>
                <a:spcBef>
                  <a:spcPts val="600"/>
                </a:spcBef>
                <a:spcAft>
                  <a:spcPts val="0"/>
                </a:spcAft>
              </a:pPr>
              <a:r>
                <a:rPr lang="el-GR" sz="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Καθιερωμένος</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a:p>
              <a:pPr indent="136525" algn="ctr">
                <a:lnSpc>
                  <a:spcPts val="1800"/>
                </a:lnSpc>
                <a:spcBef>
                  <a:spcPts val="600"/>
                </a:spcBef>
                <a:spcAft>
                  <a:spcPts val="0"/>
                </a:spcAft>
              </a:pPr>
              <a:r>
                <a:rPr lang="el-GR" sz="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επιχειρηματίας</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2" name="Rectangle 81"/>
            <p:cNvSpPr>
              <a:spLocks noChangeArrowheads="1"/>
            </p:cNvSpPr>
            <p:nvPr/>
          </p:nvSpPr>
          <p:spPr bwMode="auto">
            <a:xfrm>
              <a:off x="4479289" y="912968"/>
              <a:ext cx="1408113" cy="494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800"/>
                </a:lnSpc>
                <a:spcBef>
                  <a:spcPts val="600"/>
                </a:spcBef>
                <a:spcAft>
                  <a:spcPts val="0"/>
                </a:spcAft>
              </a:pPr>
              <a:r>
                <a:rPr lang="el-GR" sz="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(επιχείρηση</a:t>
              </a:r>
              <a:r>
                <a:rPr lang="en-US" sz="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ts val="1800"/>
                </a:lnSpc>
                <a:spcBef>
                  <a:spcPts val="600"/>
                </a:spcBef>
                <a:spcAft>
                  <a:spcPts val="0"/>
                </a:spcAft>
              </a:pPr>
              <a:r>
                <a:rPr lang="el-GR" sz="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&gt; 3,5 ετών)</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83" name="Line 43"/>
            <p:cNvCxnSpPr>
              <a:cxnSpLocks noChangeShapeType="1"/>
            </p:cNvCxnSpPr>
            <p:nvPr/>
          </p:nvCxnSpPr>
          <p:spPr bwMode="auto">
            <a:xfrm>
              <a:off x="1292225" y="742315"/>
              <a:ext cx="405765" cy="25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cxnSp>
        <p:sp>
          <p:nvSpPr>
            <p:cNvPr id="84" name="Freeform 83"/>
            <p:cNvSpPr>
              <a:spLocks/>
            </p:cNvSpPr>
            <p:nvPr/>
          </p:nvSpPr>
          <p:spPr bwMode="auto">
            <a:xfrm>
              <a:off x="1697990" y="699135"/>
              <a:ext cx="91440" cy="91440"/>
            </a:xfrm>
            <a:custGeom>
              <a:avLst/>
              <a:gdLst>
                <a:gd name="T0" fmla="*/ 91440 w 144"/>
                <a:gd name="T1" fmla="*/ 45720 h 144"/>
                <a:gd name="T2" fmla="*/ 0 w 144"/>
                <a:gd name="T3" fmla="*/ 0 h 144"/>
                <a:gd name="T4" fmla="*/ 0 w 144"/>
                <a:gd name="T5" fmla="*/ 91440 h 144"/>
                <a:gd name="T6" fmla="*/ 91440 w 144"/>
                <a:gd name="T7" fmla="*/ 45720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144">
                  <a:moveTo>
                    <a:pt x="144" y="72"/>
                  </a:moveTo>
                  <a:lnTo>
                    <a:pt x="0" y="0"/>
                  </a:lnTo>
                  <a:lnTo>
                    <a:pt x="0" y="144"/>
                  </a:lnTo>
                  <a:lnTo>
                    <a:pt x="144" y="72"/>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cxnSp>
          <p:nvCxnSpPr>
            <p:cNvPr id="85" name="Line 45"/>
            <p:cNvCxnSpPr>
              <a:cxnSpLocks noChangeShapeType="1"/>
            </p:cNvCxnSpPr>
            <p:nvPr/>
          </p:nvCxnSpPr>
          <p:spPr bwMode="auto">
            <a:xfrm>
              <a:off x="2703830" y="744855"/>
              <a:ext cx="3778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cxnSp>
        <p:sp>
          <p:nvSpPr>
            <p:cNvPr id="86" name="Freeform 85"/>
            <p:cNvSpPr>
              <a:spLocks/>
            </p:cNvSpPr>
            <p:nvPr/>
          </p:nvSpPr>
          <p:spPr bwMode="auto">
            <a:xfrm>
              <a:off x="3081655" y="699135"/>
              <a:ext cx="91440" cy="91440"/>
            </a:xfrm>
            <a:custGeom>
              <a:avLst/>
              <a:gdLst>
                <a:gd name="T0" fmla="*/ 91440 w 144"/>
                <a:gd name="T1" fmla="*/ 45720 h 144"/>
                <a:gd name="T2" fmla="*/ 0 w 144"/>
                <a:gd name="T3" fmla="*/ 0 h 144"/>
                <a:gd name="T4" fmla="*/ 0 w 144"/>
                <a:gd name="T5" fmla="*/ 91440 h 144"/>
                <a:gd name="T6" fmla="*/ 91440 w 144"/>
                <a:gd name="T7" fmla="*/ 45720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144">
                  <a:moveTo>
                    <a:pt x="144" y="72"/>
                  </a:moveTo>
                  <a:lnTo>
                    <a:pt x="0" y="0"/>
                  </a:lnTo>
                  <a:lnTo>
                    <a:pt x="0" y="144"/>
                  </a:lnTo>
                  <a:lnTo>
                    <a:pt x="144" y="72"/>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cxnSp>
          <p:nvCxnSpPr>
            <p:cNvPr id="87" name="Line 47"/>
            <p:cNvCxnSpPr>
              <a:cxnSpLocks noChangeShapeType="1"/>
            </p:cNvCxnSpPr>
            <p:nvPr/>
          </p:nvCxnSpPr>
          <p:spPr bwMode="auto">
            <a:xfrm flipV="1">
              <a:off x="4087495" y="742315"/>
              <a:ext cx="365760" cy="25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cxnSp>
        <p:sp>
          <p:nvSpPr>
            <p:cNvPr id="88" name="Freeform 87"/>
            <p:cNvSpPr>
              <a:spLocks/>
            </p:cNvSpPr>
            <p:nvPr/>
          </p:nvSpPr>
          <p:spPr bwMode="auto">
            <a:xfrm>
              <a:off x="4453255" y="695960"/>
              <a:ext cx="91440" cy="92075"/>
            </a:xfrm>
            <a:custGeom>
              <a:avLst/>
              <a:gdLst>
                <a:gd name="T0" fmla="*/ 91440 w 144"/>
                <a:gd name="T1" fmla="*/ 46355 h 145"/>
                <a:gd name="T2" fmla="*/ 0 w 144"/>
                <a:gd name="T3" fmla="*/ 0 h 145"/>
                <a:gd name="T4" fmla="*/ 0 w 144"/>
                <a:gd name="T5" fmla="*/ 92075 h 145"/>
                <a:gd name="T6" fmla="*/ 91440 w 144"/>
                <a:gd name="T7" fmla="*/ 46355 h 1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145">
                  <a:moveTo>
                    <a:pt x="144" y="73"/>
                  </a:moveTo>
                  <a:lnTo>
                    <a:pt x="0" y="0"/>
                  </a:lnTo>
                  <a:lnTo>
                    <a:pt x="0" y="145"/>
                  </a:lnTo>
                  <a:lnTo>
                    <a:pt x="144" y="73"/>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sp>
          <p:nvSpPr>
            <p:cNvPr id="89" name="Rectangle 88"/>
            <p:cNvSpPr>
              <a:spLocks noChangeArrowheads="1"/>
            </p:cNvSpPr>
            <p:nvPr/>
          </p:nvSpPr>
          <p:spPr bwMode="auto">
            <a:xfrm>
              <a:off x="4330700" y="469900"/>
              <a:ext cx="28575" cy="937260"/>
            </a:xfrm>
            <a:prstGeom prst="rect">
              <a:avLst/>
            </a:prstGeom>
            <a:solidFill>
              <a:srgbClr val="202020"/>
            </a:solidFill>
            <a:ln w="0">
              <a:solidFill>
                <a:srgbClr val="666699"/>
              </a:solidFill>
              <a:miter lim="800000"/>
              <a:headEnd/>
              <a:tailEnd/>
            </a:ln>
          </p:spPr>
          <p:txBody>
            <a:bodyPr rot="0" vert="horz" wrap="square" lIns="91440" tIns="45720" rIns="91440" bIns="45720" anchor="t" anchorCtr="0" upright="1">
              <a:noAutofit/>
            </a:bodyPr>
            <a:lstStyle/>
            <a:p>
              <a:endParaRPr lang="el-GR"/>
            </a:p>
          </p:txBody>
        </p:sp>
        <p:sp>
          <p:nvSpPr>
            <p:cNvPr id="90" name="Rectangle 89"/>
            <p:cNvSpPr>
              <a:spLocks noChangeArrowheads="1"/>
            </p:cNvSpPr>
            <p:nvPr/>
          </p:nvSpPr>
          <p:spPr bwMode="auto">
            <a:xfrm>
              <a:off x="2892425" y="458470"/>
              <a:ext cx="28575" cy="937260"/>
            </a:xfrm>
            <a:prstGeom prst="rect">
              <a:avLst/>
            </a:prstGeom>
            <a:solidFill>
              <a:srgbClr val="202020"/>
            </a:solidFill>
            <a:ln w="0">
              <a:solidFill>
                <a:srgbClr val="666699"/>
              </a:solidFill>
              <a:miter lim="800000"/>
              <a:headEnd/>
              <a:tailEnd/>
            </a:ln>
          </p:spPr>
          <p:txBody>
            <a:bodyPr rot="0" vert="horz" wrap="square" lIns="91440" tIns="45720" rIns="91440" bIns="45720" anchor="t" anchorCtr="0" upright="1">
              <a:noAutofit/>
            </a:bodyPr>
            <a:lstStyle/>
            <a:p>
              <a:endParaRPr lang="el-GR"/>
            </a:p>
          </p:txBody>
        </p:sp>
        <p:sp>
          <p:nvSpPr>
            <p:cNvPr id="91" name="Rectangle 90"/>
            <p:cNvSpPr>
              <a:spLocks noChangeArrowheads="1"/>
            </p:cNvSpPr>
            <p:nvPr/>
          </p:nvSpPr>
          <p:spPr bwMode="auto">
            <a:xfrm>
              <a:off x="1443355" y="449580"/>
              <a:ext cx="28575" cy="937260"/>
            </a:xfrm>
            <a:prstGeom prst="rect">
              <a:avLst/>
            </a:prstGeom>
            <a:solidFill>
              <a:srgbClr val="202020"/>
            </a:solidFill>
            <a:ln w="0">
              <a:solidFill>
                <a:srgbClr val="666699"/>
              </a:solidFill>
              <a:miter lim="800000"/>
              <a:headEnd/>
              <a:tailEnd/>
            </a:ln>
          </p:spPr>
          <p:txBody>
            <a:bodyPr rot="0" vert="horz" wrap="square" lIns="91440" tIns="45720" rIns="91440" bIns="45720" anchor="t" anchorCtr="0" upright="1">
              <a:noAutofit/>
            </a:bodyPr>
            <a:lstStyle/>
            <a:p>
              <a:endParaRPr lang="el-GR"/>
            </a:p>
          </p:txBody>
        </p:sp>
        <p:sp>
          <p:nvSpPr>
            <p:cNvPr id="92" name="Rectangle 91"/>
            <p:cNvSpPr>
              <a:spLocks noChangeArrowheads="1"/>
            </p:cNvSpPr>
            <p:nvPr/>
          </p:nvSpPr>
          <p:spPr bwMode="auto">
            <a:xfrm>
              <a:off x="916305" y="1485900"/>
              <a:ext cx="1284605" cy="21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800"/>
                </a:lnSpc>
                <a:spcBef>
                  <a:spcPts val="600"/>
                </a:spcBef>
                <a:spcAft>
                  <a:spcPts val="0"/>
                </a:spcAft>
              </a:pPr>
              <a:r>
                <a:rPr lang="el-GR"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Σύλληψη ιδέας</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3" name="Rectangle 92"/>
            <p:cNvSpPr>
              <a:spLocks noChangeArrowheads="1"/>
            </p:cNvSpPr>
            <p:nvPr/>
          </p:nvSpPr>
          <p:spPr bwMode="auto">
            <a:xfrm>
              <a:off x="2514600" y="1444625"/>
              <a:ext cx="1194435" cy="36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lgn="ctr">
                <a:lnSpc>
                  <a:spcPts val="1800"/>
                </a:lnSpc>
                <a:spcAft>
                  <a:spcPts val="0"/>
                </a:spcAft>
              </a:pPr>
              <a:r>
                <a:rPr lang="el-GR"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Δημιουργία</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ts val="1800"/>
                </a:lnSpc>
                <a:spcAft>
                  <a:spcPts val="0"/>
                </a:spcAft>
              </a:pPr>
              <a:r>
                <a:rPr lang="el-GR"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επιχείρησης</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4" name="Rectangle 93"/>
            <p:cNvSpPr>
              <a:spLocks noChangeArrowheads="1"/>
            </p:cNvSpPr>
            <p:nvPr/>
          </p:nvSpPr>
          <p:spPr bwMode="auto">
            <a:xfrm>
              <a:off x="4114800" y="1485900"/>
              <a:ext cx="972185"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ts val="1800"/>
                </a:lnSpc>
                <a:spcBef>
                  <a:spcPts val="600"/>
                </a:spcBef>
                <a:spcAft>
                  <a:spcPts val="0"/>
                </a:spcAft>
              </a:pPr>
              <a:r>
                <a:rPr lang="el-GR"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Επιβίωση</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5" name="Rounded Rectangle 35"/>
            <p:cNvSpPr>
              <a:spLocks noChangeArrowheads="1"/>
            </p:cNvSpPr>
            <p:nvPr/>
          </p:nvSpPr>
          <p:spPr bwMode="auto">
            <a:xfrm>
              <a:off x="219075" y="1943100"/>
              <a:ext cx="5953125" cy="1209676"/>
            </a:xfrm>
            <a:prstGeom prst="rect">
              <a:avLst/>
            </a:prstGeom>
            <a:solidFill>
              <a:schemeClr val="accent6"/>
            </a:solidFill>
            <a:ln w="25400" algn="ctr">
              <a:solidFill>
                <a:schemeClr val="accent6"/>
              </a:solidFill>
              <a:round/>
              <a:headEnd/>
              <a:tailEnd/>
            </a:ln>
            <a:effectLst>
              <a:outerShdw blurRad="50800" dist="38100" dir="2700000" algn="tl" rotWithShape="0">
                <a:srgbClr val="000000">
                  <a:alpha val="39999"/>
                </a:srgbClr>
              </a:outerShdw>
            </a:effectLst>
          </p:spPr>
          <p:txBody>
            <a:bodyPr rot="0" vert="horz" wrap="square" lIns="91440" tIns="45720" rIns="91440" bIns="45720" anchor="ctr" anchorCtr="0" upright="1">
              <a:noAutofit/>
            </a:bodyPr>
            <a:lstStyle/>
            <a:p>
              <a:endParaRPr lang="el-GR"/>
            </a:p>
          </p:txBody>
        </p:sp>
        <p:sp>
          <p:nvSpPr>
            <p:cNvPr id="96" name="Text Box 37"/>
            <p:cNvSpPr txBox="1">
              <a:spLocks noChangeArrowheads="1"/>
            </p:cNvSpPr>
            <p:nvPr/>
          </p:nvSpPr>
          <p:spPr bwMode="auto">
            <a:xfrm>
              <a:off x="247650" y="1971675"/>
              <a:ext cx="1752600" cy="1162049"/>
            </a:xfrm>
            <a:prstGeom prst="rect">
              <a:avLst/>
            </a:prstGeom>
            <a:solidFill>
              <a:schemeClr val="accent6"/>
            </a:solidFill>
            <a:ln w="6350">
              <a:solidFill>
                <a:schemeClr val="accent6"/>
              </a:solidFill>
              <a:miter lim="800000"/>
              <a:headEnd/>
              <a:tailEnd/>
            </a:ln>
          </p:spPr>
          <p:txBody>
            <a:bodyPr rot="0" vert="horz" wrap="square" lIns="91440" tIns="45720" rIns="91440" bIns="45720" anchor="t" anchorCtr="0" upright="1">
              <a:noAutofit/>
            </a:bodyPr>
            <a:lstStyle/>
            <a:p>
              <a:pPr algn="just">
                <a:lnSpc>
                  <a:spcPts val="1800"/>
                </a:lnSpc>
                <a:spcBef>
                  <a:spcPts val="600"/>
                </a:spcBef>
                <a:spcAft>
                  <a:spcPts val="600"/>
                </a:spcAft>
              </a:pPr>
              <a:r>
                <a:rPr lang="el-GR" sz="1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Ατομικά χαρακτηριστικά</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ts val="1800"/>
                </a:lnSpc>
                <a:spcBef>
                  <a:spcPts val="600"/>
                </a:spcBef>
                <a:spcAft>
                  <a:spcPts val="0"/>
                </a:spcAft>
                <a:buFont typeface="Wingdings" panose="05000000000000000000" pitchFamily="2" charset="2"/>
                <a:buChar char=""/>
              </a:pPr>
              <a:r>
                <a:rPr lang="el-GR" sz="1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Φύλο</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ts val="1800"/>
                </a:lnSpc>
                <a:spcAft>
                  <a:spcPts val="0"/>
                </a:spcAft>
                <a:buFont typeface="Wingdings" panose="05000000000000000000" pitchFamily="2" charset="2"/>
                <a:buChar char=""/>
              </a:pPr>
              <a:r>
                <a:rPr lang="el-GR" sz="1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Ηλικία</a:t>
              </a:r>
              <a:endParaRPr lang="en-US" sz="1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ts val="1800"/>
                </a:lnSpc>
                <a:spcAft>
                  <a:spcPts val="600"/>
                </a:spcAft>
                <a:buFont typeface="Wingdings" panose="05000000000000000000" pitchFamily="2" charset="2"/>
                <a:buChar char=""/>
              </a:pPr>
              <a:r>
                <a:rPr lang="el-GR" sz="1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Κίνητρο</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7" name="Text Box 37"/>
            <p:cNvSpPr txBox="1">
              <a:spLocks noChangeArrowheads="1"/>
            </p:cNvSpPr>
            <p:nvPr/>
          </p:nvSpPr>
          <p:spPr bwMode="auto">
            <a:xfrm>
              <a:off x="1971675" y="1971675"/>
              <a:ext cx="2076449" cy="1123951"/>
            </a:xfrm>
            <a:prstGeom prst="rect">
              <a:avLst/>
            </a:prstGeom>
            <a:solidFill>
              <a:schemeClr val="accent6"/>
            </a:solidFill>
            <a:ln w="6350">
              <a:solidFill>
                <a:schemeClr val="accent6"/>
              </a:solidFill>
              <a:miter lim="800000"/>
              <a:headEnd/>
              <a:tailEnd/>
            </a:ln>
          </p:spPr>
          <p:txBody>
            <a:bodyPr rot="0" vert="horz" wrap="square" lIns="91440" tIns="45720" rIns="91440" bIns="45720" anchor="t" anchorCtr="0" upright="1">
              <a:noAutofit/>
            </a:bodyPr>
            <a:lstStyle/>
            <a:p>
              <a:pPr algn="just">
                <a:lnSpc>
                  <a:spcPct val="115000"/>
                </a:lnSpc>
                <a:spcAft>
                  <a:spcPts val="1000"/>
                </a:spcAft>
              </a:pPr>
              <a:r>
                <a:rPr lang="el-GR" sz="12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Οικοσύστημα</a:t>
              </a:r>
              <a:endParaRPr lang="el-GR" sz="1200">
                <a:effectLst/>
                <a:latin typeface="Times New Roman" panose="02020603050405020304" pitchFamily="18" charset="0"/>
                <a:ea typeface="Times New Roman" panose="02020603050405020304" pitchFamily="18" charset="0"/>
              </a:endParaRPr>
            </a:p>
            <a:p>
              <a:pPr marL="457200" indent="-228600" algn="just">
                <a:lnSpc>
                  <a:spcPts val="1800"/>
                </a:lnSpc>
                <a:spcBef>
                  <a:spcPts val="600"/>
                </a:spcBef>
                <a:spcAft>
                  <a:spcPts val="0"/>
                </a:spcAft>
              </a:pPr>
              <a:r>
                <a:rPr lang="el-GR" sz="12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Τομέας δραστηριοποίησης</a:t>
              </a:r>
              <a:endParaRPr lang="el-GR" sz="120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228600" algn="just">
                <a:lnSpc>
                  <a:spcPts val="1800"/>
                </a:lnSpc>
                <a:spcAft>
                  <a:spcPts val="0"/>
                </a:spcAft>
              </a:pPr>
              <a:r>
                <a:rPr lang="el-GR" sz="12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Ανταγωνισμός</a:t>
              </a:r>
              <a:endParaRPr lang="el-GR"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8" name="Text Box 37"/>
            <p:cNvSpPr txBox="1">
              <a:spLocks noChangeArrowheads="1"/>
            </p:cNvSpPr>
            <p:nvPr/>
          </p:nvSpPr>
          <p:spPr bwMode="auto">
            <a:xfrm>
              <a:off x="4171951" y="1981200"/>
              <a:ext cx="1914524" cy="1152524"/>
            </a:xfrm>
            <a:prstGeom prst="rect">
              <a:avLst/>
            </a:prstGeom>
            <a:solidFill>
              <a:schemeClr val="accent6"/>
            </a:solidFill>
            <a:ln w="6350">
              <a:solidFill>
                <a:schemeClr val="accent6"/>
              </a:solidFill>
              <a:miter lim="800000"/>
              <a:headEnd/>
              <a:tailEnd/>
            </a:ln>
          </p:spPr>
          <p:txBody>
            <a:bodyPr rot="0" vert="horz" wrap="square" lIns="91440" tIns="45720" rIns="91440" bIns="45720" anchor="t" anchorCtr="0" upright="1">
              <a:noAutofit/>
            </a:bodyPr>
            <a:lstStyle/>
            <a:p>
              <a:pPr algn="just">
                <a:lnSpc>
                  <a:spcPct val="115000"/>
                </a:lnSpc>
                <a:spcAft>
                  <a:spcPts val="600"/>
                </a:spcAft>
              </a:pPr>
              <a:r>
                <a:rPr lang="el-GR" sz="1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Συνεισφορά</a:t>
              </a:r>
              <a:endParaRPr lang="el-GR" sz="1200" dirty="0">
                <a:effectLst/>
                <a:latin typeface="Times New Roman" panose="02020603050405020304" pitchFamily="18" charset="0"/>
                <a:ea typeface="Times New Roman" panose="02020603050405020304" pitchFamily="18" charset="0"/>
              </a:endParaRPr>
            </a:p>
            <a:p>
              <a:pPr marL="457200" indent="-228600" algn="just">
                <a:lnSpc>
                  <a:spcPts val="1800"/>
                </a:lnSpc>
                <a:spcBef>
                  <a:spcPts val="600"/>
                </a:spcBef>
                <a:spcAft>
                  <a:spcPts val="0"/>
                </a:spcAft>
                <a:tabLst>
                  <a:tab pos="457200" algn="l"/>
                </a:tabLst>
              </a:pPr>
              <a:r>
                <a:rPr lang="el-GR" sz="1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Επιχειρηματική ανάπτυξη</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228600" algn="just">
                <a:lnSpc>
                  <a:spcPts val="1800"/>
                </a:lnSpc>
                <a:spcAft>
                  <a:spcPts val="0"/>
                </a:spcAft>
                <a:tabLst>
                  <a:tab pos="457200" algn="l"/>
                </a:tabLst>
              </a:pPr>
              <a:r>
                <a:rPr lang="el-GR" sz="1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Καινοτομία</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228600" algn="just">
                <a:lnSpc>
                  <a:spcPts val="1800"/>
                </a:lnSpc>
                <a:spcAft>
                  <a:spcPts val="0"/>
                </a:spcAft>
                <a:tabLst>
                  <a:tab pos="457200" algn="l"/>
                </a:tabLst>
              </a:pPr>
              <a:r>
                <a:rPr lang="el-GR" sz="1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Διεθνοποίηση</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2" name="Title 1"/>
          <p:cNvSpPr>
            <a:spLocks noGrp="1"/>
          </p:cNvSpPr>
          <p:nvPr>
            <p:ph type="title" idx="4294967295"/>
          </p:nvPr>
        </p:nvSpPr>
        <p:spPr>
          <a:xfrm>
            <a:off x="906463" y="260350"/>
            <a:ext cx="8237537" cy="973138"/>
          </a:xfrm>
          <a:prstGeom prst="rect">
            <a:avLst/>
          </a:prstGeom>
        </p:spPr>
        <p:txBody>
          <a:bodyPr anchor="ctr">
            <a:normAutofit/>
          </a:bodyPr>
          <a:lstStyle/>
          <a:p>
            <a:r>
              <a:rPr lang="el-GR" sz="3800" b="1" spc="-120" dirty="0">
                <a:solidFill>
                  <a:schemeClr val="bg1"/>
                </a:solidFill>
              </a:rPr>
              <a:t>Η επιχειρηματικότητα στο πλαίσιο του </a:t>
            </a:r>
            <a:r>
              <a:rPr lang="en-US" sz="3800" b="1" spc="-120" dirty="0">
                <a:solidFill>
                  <a:schemeClr val="bg1"/>
                </a:solidFill>
              </a:rPr>
              <a:t>GEM</a:t>
            </a:r>
            <a:endParaRPr lang="el-GR" sz="3800" b="1"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 xmlns:a16="http://schemas.microsoft.com/office/drawing/2014/main" id="{EBEC4CCD-BB0D-4253-B371-C922EAED8DA3}"/>
              </a:ext>
            </a:extLst>
          </p:cNvPr>
          <p:cNvSpPr txBox="1">
            <a:spLocks/>
          </p:cNvSpPr>
          <p:nvPr/>
        </p:nvSpPr>
        <p:spPr>
          <a:xfrm>
            <a:off x="900113" y="287338"/>
            <a:ext cx="8243887" cy="981075"/>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l-GR" sz="3400" dirty="0">
                <a:solidFill>
                  <a:schemeClr val="bg1"/>
                </a:solidFill>
              </a:rPr>
              <a:t>Μόλις το 20% των επιχειρηματιών στην Ελλάδα «βλέπουν» ευκαιρίες λόγω της πανδημίας….</a:t>
            </a:r>
          </a:p>
        </p:txBody>
      </p:sp>
      <p:sp>
        <p:nvSpPr>
          <p:cNvPr id="7" name="Rectangle 2">
            <a:extLst>
              <a:ext uri="{FF2B5EF4-FFF2-40B4-BE49-F238E27FC236}">
                <a16:creationId xmlns="" xmlns:a16="http://schemas.microsoft.com/office/drawing/2014/main" id="{81BFE8C6-771D-4918-A0E7-659077C0E489}"/>
              </a:ext>
            </a:extLst>
          </p:cNvPr>
          <p:cNvSpPr>
            <a:spLocks noChangeArrowheads="1"/>
          </p:cNvSpPr>
          <p:nvPr/>
        </p:nvSpPr>
        <p:spPr bwMode="auto">
          <a:xfrm>
            <a:off x="494804" y="1376774"/>
            <a:ext cx="815439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Ποσοστό των επιχειρηματιών αρχικών σταδίων που «βλέπουν»/ δεν βλέπουν ευκαιρίες λόγω της πανδημίας και το αντίθετο </a:t>
            </a:r>
            <a:endParaRPr kumimoji="0" lang="el-GR" altLang="el-GR" sz="600" b="0" i="0" u="none" strike="noStrike" cap="none" normalizeH="0" baseline="0" dirty="0">
              <a:ln>
                <a:noFill/>
              </a:ln>
              <a:solidFill>
                <a:schemeClr val="tx1"/>
              </a:solidFill>
              <a:effectLst/>
            </a:endParaRPr>
          </a:p>
        </p:txBody>
      </p:sp>
      <p:graphicFrame>
        <p:nvGraphicFramePr>
          <p:cNvPr id="8" name="Chart 7">
            <a:extLst>
              <a:ext uri="{FF2B5EF4-FFF2-40B4-BE49-F238E27FC236}">
                <a16:creationId xmlns="" xmlns:a16="http://schemas.microsoft.com/office/drawing/2014/main" id="{47C712C6-C89E-4221-AD2B-E63663DA36AF}"/>
              </a:ext>
            </a:extLst>
          </p:cNvPr>
          <p:cNvGraphicFramePr/>
          <p:nvPr>
            <p:extLst>
              <p:ext uri="{D42A27DB-BD31-4B8C-83A1-F6EECF244321}">
                <p14:modId xmlns:p14="http://schemas.microsoft.com/office/powerpoint/2010/main" val="1946881546"/>
              </p:ext>
            </p:extLst>
          </p:nvPr>
        </p:nvGraphicFramePr>
        <p:xfrm>
          <a:off x="539552" y="1974304"/>
          <a:ext cx="7848872" cy="3724275"/>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3">
            <a:extLst>
              <a:ext uri="{FF2B5EF4-FFF2-40B4-BE49-F238E27FC236}">
                <a16:creationId xmlns="" xmlns:a16="http://schemas.microsoft.com/office/drawing/2014/main" id="{23BF19C0-4A6C-479F-A65C-1F4A9D5ACEE6}"/>
              </a:ext>
            </a:extLst>
          </p:cNvPr>
          <p:cNvSpPr>
            <a:spLocks noChangeArrowheads="1"/>
          </p:cNvSpPr>
          <p:nvPr/>
        </p:nvSpPr>
        <p:spPr bwMode="auto">
          <a:xfrm>
            <a:off x="450056" y="57357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Πηγή: GEM, </a:t>
            </a:r>
            <a:r>
              <a:rPr kumimoji="0" lang="el-GR" altLang="el-GR"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Entrepreneurship</a:t>
            </a:r>
            <a:r>
              <a:rPr kumimoji="0" lang="el-GR" altLang="el-G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l-GR" altLang="el-GR"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Monitor</a:t>
            </a:r>
            <a:r>
              <a:rPr kumimoji="0" lang="el-GR" altLang="el-G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Επεξεργασία στοιχείων: ΙΟΒΕ</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 xmlns:a16="http://schemas.microsoft.com/office/drawing/2014/main" id="{9C4712F9-5767-4E9C-BBA8-06AE7FA86B1B}"/>
              </a:ext>
            </a:extLst>
          </p:cNvPr>
          <p:cNvSpPr txBox="1"/>
          <p:nvPr/>
        </p:nvSpPr>
        <p:spPr>
          <a:xfrm>
            <a:off x="5292080" y="1675539"/>
            <a:ext cx="4840940"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l-GR" sz="11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επί των επιχειρηματιών αρχικών σταδίων</a:t>
            </a:r>
            <a:endParaRPr kumimoji="0" lang="el-GR" altLang="el-GR"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892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 xmlns:a16="http://schemas.microsoft.com/office/drawing/2014/main" id="{AA42190F-C274-41C9-AF31-BDF3929A32CF}"/>
              </a:ext>
            </a:extLst>
          </p:cNvPr>
          <p:cNvSpPr>
            <a:spLocks noChangeArrowheads="1"/>
          </p:cNvSpPr>
          <p:nvPr/>
        </p:nvSpPr>
        <p:spPr bwMode="auto">
          <a:xfrm>
            <a:off x="346067" y="1412776"/>
            <a:ext cx="725070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Ποσοστό επί της Καθιερωμένης επιχειρηματικότητας εκείνων που βλέπουν ευκαιρίες λόγω της πανδημίας και το αντίθετο </a:t>
            </a:r>
            <a:endParaRPr kumimoji="0" lang="el-GR" altLang="el-GR" sz="600" b="0" i="0" u="none" strike="noStrike" cap="none" normalizeH="0" baseline="0" dirty="0">
              <a:ln>
                <a:noFill/>
              </a:ln>
              <a:solidFill>
                <a:schemeClr val="tx1"/>
              </a:solidFill>
              <a:effectLst/>
            </a:endParaRPr>
          </a:p>
        </p:txBody>
      </p:sp>
      <p:graphicFrame>
        <p:nvGraphicFramePr>
          <p:cNvPr id="7" name="Chart 6">
            <a:extLst>
              <a:ext uri="{FF2B5EF4-FFF2-40B4-BE49-F238E27FC236}">
                <a16:creationId xmlns="" xmlns:a16="http://schemas.microsoft.com/office/drawing/2014/main" id="{5AC8B6BA-D314-4841-9D1A-D900E947A5B8}"/>
              </a:ext>
            </a:extLst>
          </p:cNvPr>
          <p:cNvGraphicFramePr/>
          <p:nvPr>
            <p:extLst>
              <p:ext uri="{D42A27DB-BD31-4B8C-83A1-F6EECF244321}">
                <p14:modId xmlns:p14="http://schemas.microsoft.com/office/powerpoint/2010/main" val="2805535891"/>
              </p:ext>
            </p:extLst>
          </p:nvPr>
        </p:nvGraphicFramePr>
        <p:xfrm>
          <a:off x="377026" y="1949554"/>
          <a:ext cx="7970349" cy="35687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3">
            <a:extLst>
              <a:ext uri="{FF2B5EF4-FFF2-40B4-BE49-F238E27FC236}">
                <a16:creationId xmlns="" xmlns:a16="http://schemas.microsoft.com/office/drawing/2014/main" id="{C175E5DF-C04B-4DB3-A106-1ED84CE3B2B7}"/>
              </a:ext>
            </a:extLst>
          </p:cNvPr>
          <p:cNvSpPr>
            <a:spLocks noChangeArrowheads="1"/>
          </p:cNvSpPr>
          <p:nvPr/>
        </p:nvSpPr>
        <p:spPr bwMode="auto">
          <a:xfrm>
            <a:off x="318266" y="544522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Πηγή: GEM, </a:t>
            </a:r>
            <a:r>
              <a:rPr kumimoji="0" lang="el-GR" altLang="el-GR"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Entrepreneurship</a:t>
            </a:r>
            <a:r>
              <a:rPr kumimoji="0" lang="el-GR" altLang="el-G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l-GR" altLang="el-GR"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Monitor</a:t>
            </a:r>
            <a:r>
              <a:rPr kumimoji="0" lang="el-GR" altLang="el-G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Επεξεργασία στοιχείων: ΙΟΒΕ</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 xmlns:a16="http://schemas.microsoft.com/office/drawing/2014/main" id="{1E8B0775-0733-448D-BD3E-D6DCD6F09082}"/>
              </a:ext>
            </a:extLst>
          </p:cNvPr>
          <p:cNvSpPr txBox="1"/>
          <p:nvPr/>
        </p:nvSpPr>
        <p:spPr>
          <a:xfrm>
            <a:off x="6660232" y="1687944"/>
            <a:ext cx="4733364"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l-GR" sz="11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επί των καθιερωμένων</a:t>
            </a:r>
            <a:endParaRPr kumimoji="0" lang="el-GR" altLang="el-GR"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itle 3">
            <a:extLst>
              <a:ext uri="{FF2B5EF4-FFF2-40B4-BE49-F238E27FC236}">
                <a16:creationId xmlns="" xmlns:a16="http://schemas.microsoft.com/office/drawing/2014/main" id="{BF54D439-04A3-468C-A53E-2568F32DA383}"/>
              </a:ext>
            </a:extLst>
          </p:cNvPr>
          <p:cNvSpPr txBox="1">
            <a:spLocks/>
          </p:cNvSpPr>
          <p:nvPr/>
        </p:nvSpPr>
        <p:spPr>
          <a:xfrm>
            <a:off x="900113" y="287338"/>
            <a:ext cx="8243887" cy="981075"/>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l-GR" sz="3400" dirty="0">
                <a:solidFill>
                  <a:schemeClr val="bg1"/>
                </a:solidFill>
              </a:rPr>
              <a:t>Ακόμα χαμηλότερα στους καθιερωμένους επιχειρηματίες</a:t>
            </a:r>
          </a:p>
        </p:txBody>
      </p:sp>
    </p:spTree>
    <p:extLst>
      <p:ext uri="{BB962C8B-B14F-4D97-AF65-F5344CB8AC3E}">
        <p14:creationId xmlns:p14="http://schemas.microsoft.com/office/powerpoint/2010/main" val="3739057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376776"/>
            <a:ext cx="3703320" cy="468048"/>
          </a:xfr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a:lstStyle/>
          <a:p>
            <a:pPr algn="ctr"/>
            <a:r>
              <a:rPr lang="el-GR" cap="none" dirty="0"/>
              <a:t>Θετικά (+)</a:t>
            </a:r>
          </a:p>
        </p:txBody>
      </p:sp>
      <p:sp>
        <p:nvSpPr>
          <p:cNvPr id="4" name="Content Placeholder 3"/>
          <p:cNvSpPr>
            <a:spLocks noGrp="1"/>
          </p:cNvSpPr>
          <p:nvPr>
            <p:ph sz="half" idx="2"/>
          </p:nvPr>
        </p:nvSpPr>
        <p:spPr>
          <a:xfrm>
            <a:off x="107504" y="1956559"/>
            <a:ext cx="4392488" cy="4726571"/>
          </a:xfrm>
        </p:spPr>
        <p:txBody>
          <a:bodyPr>
            <a:noAutofit/>
          </a:bodyPr>
          <a:lstStyle/>
          <a:p>
            <a:pPr marL="342900" marR="0" lvl="0" indent="-342900" algn="just">
              <a:lnSpc>
                <a:spcPct val="107000"/>
              </a:lnSpc>
              <a:spcBef>
                <a:spcPts val="600"/>
              </a:spcBef>
              <a:spcAft>
                <a:spcPts val="0"/>
              </a:spcAft>
              <a:buFont typeface="Wingdings" panose="05000000000000000000" pitchFamily="2" charset="2"/>
              <a:buChar char=""/>
              <a:tabLst>
                <a:tab pos="457200" algn="l"/>
              </a:tabLst>
            </a:pPr>
            <a:r>
              <a:rPr lang="el-GR" sz="1400" dirty="0">
                <a:effectLst/>
                <a:latin typeface="Tahoma" panose="020B0604030504040204" pitchFamily="34" charset="0"/>
                <a:ea typeface="Calibri" panose="020F0502020204030204" pitchFamily="34" charset="0"/>
                <a:cs typeface="Times New Roman" panose="02020603050405020304" pitchFamily="18" charset="0"/>
              </a:rPr>
              <a:t>Διατήρηση σε υψηλό επίπεδο της επιχειρηματικότητας αρχικών σταδίων και καθιερωμένης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Wingdings" panose="05000000000000000000" pitchFamily="2" charset="2"/>
              <a:buChar char=""/>
              <a:tabLst>
                <a:tab pos="457200" algn="l"/>
              </a:tabLst>
            </a:pPr>
            <a:r>
              <a:rPr lang="el-GR" sz="1400" dirty="0">
                <a:effectLst/>
                <a:latin typeface="Tahoma" panose="020B0604030504040204" pitchFamily="34" charset="0"/>
                <a:ea typeface="Calibri" panose="020F0502020204030204" pitchFamily="34" charset="0"/>
                <a:cs typeface="Times New Roman" panose="02020603050405020304" pitchFamily="18" charset="0"/>
              </a:rPr>
              <a:t>Αριθμητική υπεροχή νέων επιχειρηματιών έναντι επίδοξων (δυνητικών επιχειρηματιών)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Wingdings" panose="05000000000000000000" pitchFamily="2" charset="2"/>
              <a:buChar char=""/>
              <a:tabLst>
                <a:tab pos="457200" algn="l"/>
              </a:tabLst>
            </a:pPr>
            <a:r>
              <a:rPr lang="el-GR" sz="1400" dirty="0">
                <a:effectLst/>
                <a:latin typeface="Tahoma" panose="020B0604030504040204" pitchFamily="34" charset="0"/>
                <a:ea typeface="Calibri" panose="020F0502020204030204" pitchFamily="34" charset="0"/>
                <a:cs typeface="Times New Roman" panose="02020603050405020304" pitchFamily="18" charset="0"/>
              </a:rPr>
              <a:t>Καλύτερες επιδόσεις σε εξωστρέφεια και καινοτομία των νέων εγχειρημάτων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Wingdings" panose="05000000000000000000" pitchFamily="2" charset="2"/>
              <a:buChar char=""/>
              <a:tabLst>
                <a:tab pos="457200" algn="l"/>
              </a:tabLst>
            </a:pPr>
            <a:r>
              <a:rPr lang="el-GR" sz="1400" dirty="0">
                <a:latin typeface="Tahoma" panose="020B0604030504040204" pitchFamily="34" charset="0"/>
                <a:ea typeface="Calibri" panose="020F0502020204030204" pitchFamily="34" charset="0"/>
                <a:cs typeface="Times New Roman" panose="02020603050405020304" pitchFamily="18" charset="0"/>
              </a:rPr>
              <a:t>Ή</a:t>
            </a:r>
            <a:r>
              <a:rPr lang="el-GR" sz="1400" dirty="0">
                <a:effectLst/>
                <a:latin typeface="Tahoma" panose="020B0604030504040204" pitchFamily="34" charset="0"/>
                <a:ea typeface="Calibri" panose="020F0502020204030204" pitchFamily="34" charset="0"/>
                <a:cs typeface="Times New Roman" panose="02020603050405020304" pitchFamily="18" charset="0"/>
              </a:rPr>
              <a:t>πια επίδραση πανδημίας στη διακοπή λειτουργίας επιχειρήσεων</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Wingdings" panose="05000000000000000000" pitchFamily="2" charset="2"/>
              <a:buChar char=""/>
              <a:tabLst>
                <a:tab pos="457200" algn="l"/>
              </a:tabLst>
            </a:pPr>
            <a:r>
              <a:rPr lang="el-GR" sz="1400" dirty="0">
                <a:effectLst/>
                <a:latin typeface="Tahoma" panose="020B0604030504040204" pitchFamily="34" charset="0"/>
                <a:ea typeface="Calibri" panose="020F0502020204030204" pitchFamily="34" charset="0"/>
                <a:cs typeface="Times New Roman" panose="02020603050405020304" pitchFamily="18" charset="0"/>
              </a:rPr>
              <a:t>Διατήρηση της αυτοπεποίθησης του πληθυσμού σχετικά με τις γνώσεις / ικανότητες για επιχειρηματική δραστηριοποίηση.</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Wingdings" panose="05000000000000000000" pitchFamily="2" charset="2"/>
              <a:buChar char=""/>
              <a:tabLst>
                <a:tab pos="457200" algn="l"/>
              </a:tabLst>
            </a:pPr>
            <a:r>
              <a:rPr lang="el-GR" sz="1400" dirty="0">
                <a:effectLst/>
                <a:latin typeface="Tahoma" panose="020B0604030504040204" pitchFamily="34" charset="0"/>
                <a:ea typeface="Calibri" panose="020F0502020204030204" pitchFamily="34" charset="0"/>
                <a:cs typeface="Times New Roman" panose="02020603050405020304" pitchFamily="18" charset="0"/>
              </a:rPr>
              <a:t>Σταθερή συμμετοχή στην επιχειρηματικότητα ατόμων με υψηλότερο μορφωτικό επίπεδο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Wingdings" panose="05000000000000000000" pitchFamily="2" charset="2"/>
              <a:buChar char=""/>
              <a:tabLst>
                <a:tab pos="457200" algn="l"/>
              </a:tabLst>
            </a:pPr>
            <a:r>
              <a:rPr lang="el-GR" sz="1400" dirty="0">
                <a:effectLst/>
                <a:latin typeface="Tahoma" panose="020B0604030504040204" pitchFamily="34" charset="0"/>
                <a:ea typeface="Calibri" panose="020F0502020204030204" pitchFamily="34" charset="0"/>
                <a:cs typeface="Times New Roman" panose="02020603050405020304" pitchFamily="18" charset="0"/>
              </a:rPr>
              <a:t>Βελτιωμένη αξιολόγηση της επιχειρηματικότητας ως επαγγελματικής επιλογής και κοινωνικού </a:t>
            </a:r>
            <a:r>
              <a:rPr lang="en-US" sz="1400" dirty="0">
                <a:effectLst/>
                <a:latin typeface="Tahoma" panose="020B0604030504040204" pitchFamily="34" charset="0"/>
                <a:ea typeface="Calibri" panose="020F0502020204030204" pitchFamily="34" charset="0"/>
                <a:cs typeface="Times New Roman" panose="02020603050405020304" pitchFamily="18" charset="0"/>
              </a:rPr>
              <a:t>status </a:t>
            </a:r>
            <a:r>
              <a:rPr lang="el-GR" sz="1400" dirty="0">
                <a:effectLst/>
                <a:latin typeface="Tahoma" panose="020B0604030504040204" pitchFamily="34" charset="0"/>
                <a:ea typeface="Calibri" panose="020F0502020204030204" pitchFamily="34" charset="0"/>
                <a:cs typeface="Times New Roman" panose="02020603050405020304" pitchFamily="18" charset="0"/>
              </a:rPr>
              <a:t>από την ελληνική κοινωνία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p:cNvSpPr>
            <a:spLocks noGrp="1"/>
          </p:cNvSpPr>
          <p:nvPr>
            <p:ph type="body" sz="quarter" idx="3"/>
          </p:nvPr>
        </p:nvSpPr>
        <p:spPr>
          <a:xfrm>
            <a:off x="5052060" y="1372210"/>
            <a:ext cx="3703320" cy="471489"/>
          </a:xfr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r>
              <a:rPr lang="el-GR" cap="none" dirty="0"/>
              <a:t>Αρνητικά (-)</a:t>
            </a:r>
          </a:p>
        </p:txBody>
      </p:sp>
      <p:sp>
        <p:nvSpPr>
          <p:cNvPr id="6" name="Content Placeholder 5"/>
          <p:cNvSpPr>
            <a:spLocks noGrp="1"/>
          </p:cNvSpPr>
          <p:nvPr>
            <p:ph sz="quarter" idx="4"/>
          </p:nvPr>
        </p:nvSpPr>
        <p:spPr>
          <a:xfrm>
            <a:off x="4788024" y="1947148"/>
            <a:ext cx="4176464" cy="4624245"/>
          </a:xfrm>
        </p:spPr>
        <p:txBody>
          <a:bodyPr>
            <a:normAutofit/>
          </a:bodyPr>
          <a:lstStyle/>
          <a:p>
            <a:pPr marL="342900" marR="0" lvl="0" indent="-342900" algn="just">
              <a:lnSpc>
                <a:spcPct val="107000"/>
              </a:lnSpc>
              <a:spcBef>
                <a:spcPts val="600"/>
              </a:spcBef>
              <a:spcAft>
                <a:spcPts val="0"/>
              </a:spcAft>
              <a:buFont typeface="Wingdings" panose="05000000000000000000" pitchFamily="2" charset="2"/>
              <a:buChar char=""/>
              <a:tabLst>
                <a:tab pos="457200" algn="l"/>
              </a:tabLst>
            </a:pPr>
            <a:r>
              <a:rPr lang="el-GR" sz="1500" dirty="0">
                <a:effectLst/>
                <a:latin typeface="Tahoma" panose="020B0604030504040204" pitchFamily="34" charset="0"/>
                <a:ea typeface="Calibri" panose="020F0502020204030204" pitchFamily="34" charset="0"/>
                <a:cs typeface="Times New Roman" panose="02020603050405020304" pitchFamily="18" charset="0"/>
              </a:rPr>
              <a:t>Μείωση γυναικείας επιχειρηματικότητας</a:t>
            </a:r>
            <a:endParaRPr lang="el-GR"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Wingdings" panose="05000000000000000000" pitchFamily="2" charset="2"/>
              <a:buChar char=""/>
              <a:tabLst>
                <a:tab pos="457200" algn="l"/>
              </a:tabLst>
            </a:pPr>
            <a:r>
              <a:rPr lang="el-GR" sz="1500" dirty="0">
                <a:effectLst/>
                <a:latin typeface="Tahoma" panose="020B0604030504040204" pitchFamily="34" charset="0"/>
                <a:ea typeface="Calibri" panose="020F0502020204030204" pitchFamily="34" charset="0"/>
                <a:cs typeface="Times New Roman" panose="02020603050405020304" pitchFamily="18" charset="0"/>
              </a:rPr>
              <a:t>Υποχώρηση αριθμού άτυπων επενδυτών</a:t>
            </a:r>
            <a:endParaRPr lang="el-GR"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Wingdings" panose="05000000000000000000" pitchFamily="2" charset="2"/>
              <a:buChar char=""/>
              <a:tabLst>
                <a:tab pos="457200" algn="l"/>
              </a:tabLst>
            </a:pPr>
            <a:r>
              <a:rPr lang="el-GR" sz="1500" dirty="0">
                <a:effectLst/>
                <a:latin typeface="Tahoma" panose="020B0604030504040204" pitchFamily="34" charset="0"/>
                <a:ea typeface="Calibri" panose="020F0502020204030204" pitchFamily="34" charset="0"/>
                <a:cs typeface="Times New Roman" panose="02020603050405020304" pitchFamily="18" charset="0"/>
              </a:rPr>
              <a:t>Περιορισμένη προσφορά θέσεων εργασίας από τα νέα εγχειρήματα, τόσο κατά την έναρξη, όσο και σε βάθος πενταετίας σε περίπτωση που το εγχείρημα επιβιώσει</a:t>
            </a:r>
            <a:endParaRPr lang="el-GR"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Wingdings" panose="05000000000000000000" pitchFamily="2" charset="2"/>
              <a:buChar char=""/>
              <a:tabLst>
                <a:tab pos="457200" algn="l"/>
              </a:tabLst>
            </a:pPr>
            <a:r>
              <a:rPr lang="el-GR" sz="1500" dirty="0">
                <a:effectLst/>
                <a:latin typeface="Tahoma" panose="020B0604030504040204" pitchFamily="34" charset="0"/>
                <a:ea typeface="Calibri" panose="020F0502020204030204" pitchFamily="34" charset="0"/>
                <a:cs typeface="Times New Roman" panose="02020603050405020304" pitchFamily="18" charset="0"/>
              </a:rPr>
              <a:t>(Οριακή) υποχώρηση των εγχειρημάτων στον πρωτογενή τομέα και στην μεταποίηση</a:t>
            </a:r>
            <a:endParaRPr lang="el-GR"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Wingdings" panose="05000000000000000000" pitchFamily="2" charset="2"/>
              <a:buChar char=""/>
              <a:tabLst>
                <a:tab pos="457200" algn="l"/>
              </a:tabLst>
            </a:pPr>
            <a:r>
              <a:rPr lang="el-GR" sz="1500" dirty="0">
                <a:effectLst/>
                <a:latin typeface="Tahoma" panose="020B0604030504040204" pitchFamily="34" charset="0"/>
                <a:ea typeface="Calibri" panose="020F0502020204030204" pitchFamily="34" charset="0"/>
                <a:cs typeface="Times New Roman" panose="02020603050405020304" pitchFamily="18" charset="0"/>
              </a:rPr>
              <a:t>Μεγαλύτερες δυσκολίες στην έναρξη μιας επιχείρησης, αλλά και περιορισμένες ευκαιρίες στο περιβάλλον</a:t>
            </a:r>
            <a:endParaRPr lang="el-GR"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Wingdings" panose="05000000000000000000" pitchFamily="2" charset="2"/>
              <a:buChar char=""/>
              <a:tabLst>
                <a:tab pos="457200" algn="l"/>
              </a:tabLst>
            </a:pPr>
            <a:r>
              <a:rPr lang="el-GR" sz="1500" dirty="0">
                <a:effectLst/>
                <a:latin typeface="Tahoma" panose="020B0604030504040204" pitchFamily="34" charset="0"/>
                <a:ea typeface="Calibri" panose="020F0502020204030204" pitchFamily="34" charset="0"/>
                <a:cs typeface="Times New Roman" panose="02020603050405020304" pitchFamily="18" charset="0"/>
              </a:rPr>
              <a:t>Υψηλά ο φόβος της αποτυχίας ως ανασταλτικός παράγοντας  επιχειρηματικής δραστηριοποίησης</a:t>
            </a:r>
            <a:endParaRPr lang="el-GR"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Bef>
                <a:spcPts val="600"/>
              </a:spcBef>
              <a:spcAft>
                <a:spcPts val="800"/>
              </a:spcAft>
              <a:buFont typeface="Wingdings" panose="05000000000000000000" pitchFamily="2" charset="2"/>
              <a:buChar char=""/>
              <a:tabLst>
                <a:tab pos="457200" algn="l"/>
              </a:tabLst>
            </a:pPr>
            <a:endParaRPr lang="el-GR" sz="1600" dirty="0">
              <a:latin typeface="Tahoma" panose="020B0604030504040204" pitchFamily="34" charset="0"/>
              <a:cs typeface="Times New Roman" panose="02020603050405020304" pitchFamily="18" charset="0"/>
            </a:endParaRPr>
          </a:p>
          <a:p>
            <a:pPr marL="342900" indent="-342900" algn="just">
              <a:lnSpc>
                <a:spcPct val="107000"/>
              </a:lnSpc>
              <a:spcBef>
                <a:spcPts val="600"/>
              </a:spcBef>
              <a:spcAft>
                <a:spcPts val="800"/>
              </a:spcAft>
              <a:buFont typeface="Wingdings" panose="05000000000000000000" pitchFamily="2" charset="2"/>
              <a:buChar char=""/>
              <a:tabLst>
                <a:tab pos="457200" algn="l"/>
              </a:tabLst>
            </a:pPr>
            <a:endParaRPr lang="el-GR" sz="1600" dirty="0">
              <a:solidFill>
                <a:schemeClr val="tx1"/>
              </a:solidFill>
              <a:highlight>
                <a:srgbClr val="FFFFFF"/>
              </a:highlight>
              <a:latin typeface="Tahoma" panose="020B0604030504040204" pitchFamily="34" charset="0"/>
              <a:cs typeface="Times New Roman" panose="02020603050405020304" pitchFamily="18" charset="0"/>
            </a:endParaRPr>
          </a:p>
          <a:p>
            <a:pPr marL="342900" indent="-342900" algn="just">
              <a:lnSpc>
                <a:spcPct val="107000"/>
              </a:lnSpc>
              <a:spcBef>
                <a:spcPts val="600"/>
              </a:spcBef>
              <a:spcAft>
                <a:spcPts val="800"/>
              </a:spcAft>
              <a:buFont typeface="Wingdings" panose="05000000000000000000" pitchFamily="2" charset="2"/>
              <a:buChar char=""/>
              <a:tabLst>
                <a:tab pos="457200" algn="l"/>
              </a:tabLst>
            </a:pPr>
            <a:endParaRPr lang="el-GR" sz="1600" dirty="0">
              <a:latin typeface="Tahoma" panose="020B0604030504040204" pitchFamily="34" charset="0"/>
              <a:cs typeface="Times New Roman" panose="02020603050405020304" pitchFamily="18" charset="0"/>
            </a:endParaRPr>
          </a:p>
          <a:p>
            <a:pPr marL="342900" indent="-342900" algn="just">
              <a:lnSpc>
                <a:spcPct val="107000"/>
              </a:lnSpc>
              <a:spcBef>
                <a:spcPts val="600"/>
              </a:spcBef>
              <a:spcAft>
                <a:spcPts val="800"/>
              </a:spcAft>
              <a:buFont typeface="Wingdings" panose="05000000000000000000" pitchFamily="2" charset="2"/>
              <a:buChar char=""/>
              <a:tabLst>
                <a:tab pos="457200" algn="l"/>
              </a:tabLst>
            </a:pPr>
            <a:endParaRPr lang="el-GR" sz="1500" dirty="0">
              <a:latin typeface="Tahoma" panose="020B0604030504040204" pitchFamily="34" charset="0"/>
              <a:cs typeface="Times New Roman" panose="02020603050405020304" pitchFamily="18" charset="0"/>
            </a:endParaRPr>
          </a:p>
          <a:p>
            <a:pPr lvl="0"/>
            <a:endParaRPr lang="el-GR" dirty="0"/>
          </a:p>
          <a:p>
            <a:pPr>
              <a:buFont typeface="Wingdings" panose="05000000000000000000" pitchFamily="2" charset="2"/>
              <a:buChar char="§"/>
            </a:pPr>
            <a:endParaRPr lang="el-GR" sz="1400" dirty="0"/>
          </a:p>
        </p:txBody>
      </p:sp>
      <p:sp>
        <p:nvSpPr>
          <p:cNvPr id="2" name="Title 1"/>
          <p:cNvSpPr>
            <a:spLocks noGrp="1"/>
          </p:cNvSpPr>
          <p:nvPr>
            <p:ph type="title" idx="4294967295"/>
          </p:nvPr>
        </p:nvSpPr>
        <p:spPr>
          <a:xfrm>
            <a:off x="1116013" y="287338"/>
            <a:ext cx="8027987" cy="981075"/>
          </a:xfrm>
          <a:prstGeom prst="rect">
            <a:avLst/>
          </a:prstGeom>
        </p:spPr>
        <p:txBody>
          <a:bodyPr anchor="ctr"/>
          <a:lstStyle/>
          <a:p>
            <a:r>
              <a:rPr lang="el-GR" dirty="0">
                <a:solidFill>
                  <a:schemeClr val="bg1"/>
                </a:solidFill>
              </a:rPr>
              <a:t>Συνοπτικά …</a:t>
            </a:r>
          </a:p>
        </p:txBody>
      </p:sp>
    </p:spTree>
    <p:extLst>
      <p:ext uri="{BB962C8B-B14F-4D97-AF65-F5344CB8AC3E}">
        <p14:creationId xmlns:p14="http://schemas.microsoft.com/office/powerpoint/2010/main" val="1303310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p:cNvSpPr>
          <p:nvPr>
            <p:ph type="ctrTitle"/>
          </p:nvPr>
        </p:nvSpPr>
        <p:spPr bwMode="auto">
          <a:xfrm>
            <a:off x="178385" y="1052736"/>
            <a:ext cx="8716349" cy="1152128"/>
          </a:xfrm>
          <a:solidFill>
            <a:schemeClr val="accent5">
              <a:lumMod val="75000"/>
            </a:schemeClr>
          </a:solidFill>
          <a:effectLst>
            <a:outerShdw blurRad="50800" dist="38100" dir="2700000" algn="tl" rotWithShape="0">
              <a:prstClr val="black">
                <a:alpha val="40000"/>
              </a:prstClr>
            </a:outerShdw>
          </a:effectLst>
        </p:spPr>
        <p:style>
          <a:lnRef idx="1">
            <a:schemeClr val="accent1"/>
          </a:lnRef>
          <a:fillRef idx="1001">
            <a:schemeClr val="lt2"/>
          </a:fillRef>
          <a:effectRef idx="1">
            <a:schemeClr val="accent1"/>
          </a:effectRef>
          <a:fontRef idx="minor">
            <a:schemeClr val="dk1"/>
          </a:fontRef>
        </p:style>
        <p:txBody>
          <a:bodyPr wrap="square" lIns="91440" tIns="45720" rIns="91440" bIns="45720" numCol="1" anchorCtr="0" compatLnSpc="1">
            <a:prstTxWarp prst="textNoShape">
              <a:avLst/>
            </a:prstTxWarp>
            <a:noAutofit/>
          </a:bodyPr>
          <a:lstStyle/>
          <a:p>
            <a:pPr>
              <a:spcBef>
                <a:spcPts val="600"/>
              </a:spcBef>
              <a:spcAft>
                <a:spcPts val="600"/>
              </a:spcAft>
              <a:defRPr/>
            </a:pPr>
            <a:r>
              <a:rPr lang="el-GR" sz="3300" dirty="0">
                <a:solidFill>
                  <a:schemeClr val="bg1"/>
                </a:solidFill>
              </a:rPr>
              <a:t>Η έρευνα των εμπειρογνωμόνων</a:t>
            </a:r>
          </a:p>
        </p:txBody>
      </p:sp>
      <p:sp>
        <p:nvSpPr>
          <p:cNvPr id="2" name="Subtitle 1"/>
          <p:cNvSpPr>
            <a:spLocks noGrp="1"/>
          </p:cNvSpPr>
          <p:nvPr>
            <p:ph type="subTitle" idx="1"/>
          </p:nvPr>
        </p:nvSpPr>
        <p:spPr>
          <a:xfrm>
            <a:off x="2036734" y="2780928"/>
            <a:ext cx="6858000" cy="936104"/>
          </a:xfrm>
        </p:spPr>
        <p:style>
          <a:lnRef idx="1">
            <a:schemeClr val="accent1"/>
          </a:lnRef>
          <a:fillRef idx="1001">
            <a:schemeClr val="lt2"/>
          </a:fillRef>
          <a:effectRef idx="1">
            <a:schemeClr val="accent1"/>
          </a:effectRef>
          <a:fontRef idx="minor">
            <a:schemeClr val="dk1"/>
          </a:fontRef>
        </p:style>
        <p:txBody>
          <a:bodyPr>
            <a:normAutofit/>
          </a:bodyPr>
          <a:lstStyle/>
          <a:p>
            <a:pPr algn="r"/>
            <a:r>
              <a:rPr lang="el-GR" sz="2000" b="1" i="1" dirty="0">
                <a:solidFill>
                  <a:schemeClr val="tx1"/>
                </a:solidFill>
              </a:rPr>
              <a:t>ΤΟ ΕΓΧΩΡΙΟ ΕΠΙΧΕΙΡΗΜΑΤΙΚΟ ΠΕΡΙΒΑΛΛΟΝ: </a:t>
            </a:r>
          </a:p>
          <a:p>
            <a:pPr algn="r"/>
            <a:r>
              <a:rPr lang="el-GR" sz="2000" b="1" i="1" dirty="0">
                <a:solidFill>
                  <a:schemeClr val="tx1"/>
                </a:solidFill>
              </a:rPr>
              <a:t>Η ΕΡΕΥΝΑ ΤΩΝ ΕΘΝΙΚΩΝ ΕΜΠΕΙΡΟΓΝΩΜΟΝΩΝ</a:t>
            </a:r>
          </a:p>
        </p:txBody>
      </p:sp>
    </p:spTree>
    <p:extLst>
      <p:ext uri="{BB962C8B-B14F-4D97-AF65-F5344CB8AC3E}">
        <p14:creationId xmlns:p14="http://schemas.microsoft.com/office/powerpoint/2010/main" val="3797903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CB81BB-F792-4F98-8D17-877EFCAD5BC5}"/>
              </a:ext>
            </a:extLst>
          </p:cNvPr>
          <p:cNvSpPr>
            <a:spLocks noGrp="1"/>
          </p:cNvSpPr>
          <p:nvPr>
            <p:ph type="title" idx="4294967295"/>
          </p:nvPr>
        </p:nvSpPr>
        <p:spPr>
          <a:xfrm>
            <a:off x="974725" y="324036"/>
            <a:ext cx="8169275" cy="919163"/>
          </a:xfrm>
          <a:prstGeom prst="rect">
            <a:avLst/>
          </a:prstGeom>
        </p:spPr>
        <p:txBody>
          <a:bodyPr anchor="ctr">
            <a:normAutofit/>
          </a:bodyPr>
          <a:lstStyle/>
          <a:p>
            <a:r>
              <a:rPr lang="el-GR" sz="3000" dirty="0">
                <a:solidFill>
                  <a:schemeClr val="tx1"/>
                </a:solidFill>
              </a:rPr>
              <a:t>Υστερούν ελαφρώς οι επιδόσεις της Ελλάδας σε όλες </a:t>
            </a:r>
            <a:br>
              <a:rPr lang="el-GR" sz="3000" dirty="0">
                <a:solidFill>
                  <a:schemeClr val="tx1"/>
                </a:solidFill>
              </a:rPr>
            </a:br>
            <a:r>
              <a:rPr lang="el-GR" sz="3000" dirty="0">
                <a:solidFill>
                  <a:schemeClr val="tx1"/>
                </a:solidFill>
              </a:rPr>
              <a:t>σχεδόν τις εξεταζόμενες διαστάσεις </a:t>
            </a:r>
            <a:endParaRPr lang="en-US" sz="3000" dirty="0">
              <a:solidFill>
                <a:schemeClr val="tx1"/>
              </a:solidFill>
            </a:endParaRPr>
          </a:p>
        </p:txBody>
      </p:sp>
      <p:sp>
        <p:nvSpPr>
          <p:cNvPr id="3" name="TextBox 2"/>
          <p:cNvSpPr txBox="1"/>
          <p:nvPr/>
        </p:nvSpPr>
        <p:spPr>
          <a:xfrm>
            <a:off x="5076056" y="1556792"/>
            <a:ext cx="3672408" cy="1077218"/>
          </a:xfrm>
          <a:prstGeom prst="rect">
            <a:avLst/>
          </a:prstGeom>
          <a:solidFill>
            <a:schemeClr val="accent5">
              <a:lumMod val="40000"/>
              <a:lumOff val="60000"/>
            </a:schemeClr>
          </a:solidFill>
          <a:ln>
            <a:solidFill>
              <a:schemeClr val="accent5">
                <a:lumMod val="7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defPPr>
              <a:defRPr lang="el-GR"/>
            </a:defPPr>
            <a:lvl1pPr marL="285750" indent="-285750">
              <a:buFont typeface="Arial" panose="020B0604020202020204" pitchFamily="34" charset="0"/>
              <a:buChar char="•"/>
              <a:defRPr sz="16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buNone/>
            </a:pPr>
            <a:r>
              <a:rPr lang="el-GR" dirty="0"/>
              <a:t>Στον τομέα της διασύνδεσης πανεπιστημίων και επιχειρήσεων συγκλίνουν οι επιδόσεις της Ελλάδας με αυτές άλλων χωρών</a:t>
            </a:r>
          </a:p>
        </p:txBody>
      </p:sp>
      <p:sp>
        <p:nvSpPr>
          <p:cNvPr id="10" name="TextBox 9"/>
          <p:cNvSpPr txBox="1"/>
          <p:nvPr/>
        </p:nvSpPr>
        <p:spPr>
          <a:xfrm>
            <a:off x="233497" y="4475354"/>
            <a:ext cx="4248472" cy="584775"/>
          </a:xfrm>
          <a:prstGeom prst="rect">
            <a:avLst/>
          </a:prstGeom>
          <a:solidFill>
            <a:schemeClr val="accent5">
              <a:lumMod val="40000"/>
              <a:lumOff val="60000"/>
            </a:schemeClr>
          </a:solidFill>
          <a:ln>
            <a:solidFill>
              <a:schemeClr val="accent5">
                <a:lumMod val="7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defPPr>
              <a:defRPr lang="el-GR"/>
            </a:defPPr>
            <a:lvl1pPr marL="285750" indent="-285750">
              <a:buFont typeface="Arial" panose="020B0604020202020204" pitchFamily="34" charset="0"/>
              <a:buChar char="•"/>
              <a:defRPr sz="16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buNone/>
            </a:pPr>
            <a:r>
              <a:rPr lang="el-GR" dirty="0">
                <a:effectLst/>
                <a:latin typeface="Calibri" panose="020F0502020204030204" pitchFamily="34" charset="0"/>
                <a:ea typeface="Times New Roman" panose="02020603050405020304" pitchFamily="18" charset="0"/>
                <a:cs typeface="Times New Roman" panose="02020603050405020304" pitchFamily="18" charset="0"/>
              </a:rPr>
              <a:t>Μεγαλύτερες υστερήσεις σε Εκπαίδευση, καθώς και Κυβερνητικά Προγράμματα </a:t>
            </a:r>
            <a:endParaRPr lang="el-GR" b="0" dirty="0"/>
          </a:p>
        </p:txBody>
      </p:sp>
      <p:sp>
        <p:nvSpPr>
          <p:cNvPr id="11" name="TextBox 10"/>
          <p:cNvSpPr txBox="1"/>
          <p:nvPr/>
        </p:nvSpPr>
        <p:spPr>
          <a:xfrm>
            <a:off x="258024" y="5754093"/>
            <a:ext cx="8712968" cy="1077218"/>
          </a:xfrm>
          <a:prstGeom prst="rect">
            <a:avLst/>
          </a:prstGeom>
          <a:solidFill>
            <a:schemeClr val="accent5">
              <a:lumMod val="40000"/>
              <a:lumOff val="60000"/>
            </a:schemeClr>
          </a:solidFill>
          <a:ln>
            <a:solidFill>
              <a:schemeClr val="accent5">
                <a:lumMod val="7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defPPr>
              <a:defRPr lang="el-GR"/>
            </a:defPPr>
            <a:lvl1pPr marL="285750" indent="-285750">
              <a:buFont typeface="Arial" panose="020B0604020202020204" pitchFamily="34" charset="0"/>
              <a:buChar char="•"/>
              <a:defRPr sz="16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buNone/>
            </a:pPr>
            <a:r>
              <a:rPr lang="el-GR" b="0" dirty="0">
                <a:latin typeface="Calibri" panose="020F0502020204030204" pitchFamily="34" charset="0"/>
                <a:cs typeface="Times New Roman" panose="02020603050405020304" pitchFamily="18" charset="0"/>
              </a:rPr>
              <a:t>Αν και οι επιδόσεις υστερούν εμφανίζουν μια μικρή βελτίωση σε σχέση με το 2019 στις πολιτικές για τη στήριξη της επιχειρηματικότητας, σε θέματα μείωσης </a:t>
            </a:r>
            <a:r>
              <a:rPr lang="el-GR" b="0" dirty="0">
                <a:effectLst/>
                <a:latin typeface="Calibri" panose="020F0502020204030204" pitchFamily="34" charset="0"/>
                <a:ea typeface="Times New Roman" panose="02020603050405020304" pitchFamily="18" charset="0"/>
                <a:cs typeface="Times New Roman" panose="02020603050405020304" pitchFamily="18" charset="0"/>
              </a:rPr>
              <a:t>γραφειοκρατίας και συνεκτικότητας φορολογικής πολιτικής για νέες επιχειρήσεις, αλλά και σε δείκτες που αφορούν κυβερνητικά προγράμματα στήριξης της νέας επιχειρηματικότητας  </a:t>
            </a:r>
            <a:endParaRPr lang="el-GR" sz="1400" b="0" dirty="0"/>
          </a:p>
        </p:txBody>
      </p:sp>
      <p:sp>
        <p:nvSpPr>
          <p:cNvPr id="14" name="TextBox 13">
            <a:extLst>
              <a:ext uri="{FF2B5EF4-FFF2-40B4-BE49-F238E27FC236}">
                <a16:creationId xmlns="" xmlns:a16="http://schemas.microsoft.com/office/drawing/2014/main" id="{C431816A-387B-440D-9ACE-BD4DEDB5814D}"/>
              </a:ext>
            </a:extLst>
          </p:cNvPr>
          <p:cNvSpPr txBox="1"/>
          <p:nvPr/>
        </p:nvSpPr>
        <p:spPr>
          <a:xfrm>
            <a:off x="258024" y="5181829"/>
            <a:ext cx="4176464" cy="400110"/>
          </a:xfrm>
          <a:prstGeom prst="rect">
            <a:avLst/>
          </a:prstGeom>
          <a:noFill/>
        </p:spPr>
        <p:txBody>
          <a:bodyPr wrap="square">
            <a:spAutoFit/>
          </a:bodyPr>
          <a:lstStyle/>
          <a:p>
            <a:pPr algn="just">
              <a:spcAft>
                <a:spcPts val="1200"/>
              </a:spcAft>
            </a:pPr>
            <a:r>
              <a:rPr lang="el-GR" sz="1000" dirty="0">
                <a:latin typeface="Calibri" panose="020F0502020204030204" pitchFamily="34" charset="0"/>
                <a:ea typeface="Times New Roman" panose="02020603050405020304" pitchFamily="18" charset="0"/>
                <a:cs typeface="Times New Roman" panose="02020603050405020304" pitchFamily="18" charset="0"/>
              </a:rPr>
              <a:t>Πηγή: </a:t>
            </a:r>
            <a:r>
              <a:rPr lang="en-GB" sz="1000" dirty="0">
                <a:latin typeface="Calibri" panose="020F0502020204030204" pitchFamily="34" charset="0"/>
                <a:ea typeface="Times New Roman" panose="02020603050405020304" pitchFamily="18" charset="0"/>
                <a:cs typeface="Times New Roman" panose="02020603050405020304" pitchFamily="18" charset="0"/>
              </a:rPr>
              <a:t>Global Entrepreneurship Monitor, National Experts Survey, 2020</a:t>
            </a:r>
            <a:r>
              <a:rPr lang="el-GR" sz="1000" dirty="0">
                <a:latin typeface="Calibri" panose="020F0502020204030204" pitchFamily="34" charset="0"/>
                <a:ea typeface="Times New Roman" panose="02020603050405020304" pitchFamily="18" charset="0"/>
                <a:cs typeface="Times New Roman" panose="02020603050405020304" pitchFamily="18" charset="0"/>
              </a:rPr>
              <a:t>, Επεξεργασία στοιχείων: ΙΟΒΕ</a:t>
            </a:r>
          </a:p>
        </p:txBody>
      </p:sp>
      <p:graphicFrame>
        <p:nvGraphicFramePr>
          <p:cNvPr id="16" name="Chart 15">
            <a:extLst>
              <a:ext uri="{FF2B5EF4-FFF2-40B4-BE49-F238E27FC236}">
                <a16:creationId xmlns="" xmlns:a16="http://schemas.microsoft.com/office/drawing/2014/main" id="{8058B662-A512-4B25-95C1-ABBAD5DD93C5}"/>
              </a:ext>
            </a:extLst>
          </p:cNvPr>
          <p:cNvGraphicFramePr>
            <a:graphicFrameLocks/>
          </p:cNvGraphicFramePr>
          <p:nvPr>
            <p:extLst>
              <p:ext uri="{D42A27DB-BD31-4B8C-83A1-F6EECF244321}">
                <p14:modId xmlns:p14="http://schemas.microsoft.com/office/powerpoint/2010/main" val="922699062"/>
              </p:ext>
            </p:extLst>
          </p:nvPr>
        </p:nvGraphicFramePr>
        <p:xfrm>
          <a:off x="107613" y="1349988"/>
          <a:ext cx="4464387" cy="30036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 xmlns:a16="http://schemas.microsoft.com/office/drawing/2014/main" id="{212DE5B5-9C01-4D5F-8B42-18888B686C83}"/>
              </a:ext>
            </a:extLst>
          </p:cNvPr>
          <p:cNvGraphicFramePr>
            <a:graphicFrameLocks/>
          </p:cNvGraphicFramePr>
          <p:nvPr>
            <p:extLst>
              <p:ext uri="{D42A27DB-BD31-4B8C-83A1-F6EECF244321}">
                <p14:modId xmlns:p14="http://schemas.microsoft.com/office/powerpoint/2010/main" val="3725662076"/>
              </p:ext>
            </p:extLst>
          </p:nvPr>
        </p:nvGraphicFramePr>
        <p:xfrm>
          <a:off x="4921631" y="2713246"/>
          <a:ext cx="3851114" cy="30036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3892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3288" y="333375"/>
            <a:ext cx="8240712" cy="865188"/>
          </a:xfrm>
          <a:prstGeom prst="rect">
            <a:avLst/>
          </a:prstGeom>
        </p:spPr>
        <p:txBody>
          <a:bodyPr anchor="ctr">
            <a:normAutofit/>
          </a:bodyPr>
          <a:lstStyle/>
          <a:p>
            <a:r>
              <a:rPr lang="el-GR" sz="3200" dirty="0">
                <a:solidFill>
                  <a:schemeClr val="tx1"/>
                </a:solidFill>
              </a:rPr>
              <a:t>Δείκτης Εθνικού Πλαισίου Επιχειρηματικότητας*</a:t>
            </a:r>
          </a:p>
        </p:txBody>
      </p:sp>
      <p:sp>
        <p:nvSpPr>
          <p:cNvPr id="7" name="Rectangle 6"/>
          <p:cNvSpPr/>
          <p:nvPr/>
        </p:nvSpPr>
        <p:spPr>
          <a:xfrm>
            <a:off x="323929" y="5833380"/>
            <a:ext cx="8568952" cy="646331"/>
          </a:xfrm>
          <a:prstGeom prst="rect">
            <a:avLst/>
          </a:prstGeom>
          <a:solidFill>
            <a:schemeClr val="accent5">
              <a:lumMod val="40000"/>
              <a:lumOff val="6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el-GR"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Επιτακτική η ανάγκη για χρηματοδοτική στήριξη και </a:t>
            </a:r>
            <a:r>
              <a:rPr lang="el-GR" dirty="0" err="1">
                <a:solidFill>
                  <a:schemeClr val="tx1"/>
                </a:solidFill>
                <a:latin typeface="Calibri" panose="020F0502020204030204" pitchFamily="34" charset="0"/>
                <a:ea typeface="Times New Roman" panose="02020603050405020304" pitchFamily="18" charset="0"/>
                <a:cs typeface="Times New Roman" panose="02020603050405020304" pitchFamily="18" charset="0"/>
              </a:rPr>
              <a:t>στοχευμένες</a:t>
            </a:r>
            <a:r>
              <a:rPr lang="el-GR"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στρατηγικές και δράσεις που θα ενθαρρύνουν και θα στηρίζουν την επιχειρηματικότητα στη χώρα</a:t>
            </a:r>
          </a:p>
        </p:txBody>
      </p:sp>
      <p:graphicFrame>
        <p:nvGraphicFramePr>
          <p:cNvPr id="12" name="Chart 11">
            <a:extLst>
              <a:ext uri="{FF2B5EF4-FFF2-40B4-BE49-F238E27FC236}">
                <a16:creationId xmlns="" xmlns:a16="http://schemas.microsoft.com/office/drawing/2014/main" id="{614FAC1C-984C-4279-8292-596FB5307B63}"/>
              </a:ext>
            </a:extLst>
          </p:cNvPr>
          <p:cNvGraphicFramePr>
            <a:graphicFrameLocks/>
          </p:cNvGraphicFramePr>
          <p:nvPr>
            <p:extLst>
              <p:ext uri="{D42A27DB-BD31-4B8C-83A1-F6EECF244321}">
                <p14:modId xmlns:p14="http://schemas.microsoft.com/office/powerpoint/2010/main" val="2578130122"/>
              </p:ext>
            </p:extLst>
          </p:nvPr>
        </p:nvGraphicFramePr>
        <p:xfrm>
          <a:off x="421314" y="1664492"/>
          <a:ext cx="8431043" cy="3636715"/>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ular Callout 8"/>
          <p:cNvSpPr/>
          <p:nvPr/>
        </p:nvSpPr>
        <p:spPr>
          <a:xfrm>
            <a:off x="5767906" y="1745454"/>
            <a:ext cx="3150096" cy="868323"/>
          </a:xfrm>
          <a:prstGeom prst="wedgeRoundRectCallout">
            <a:avLst>
              <a:gd name="adj1" fmla="val -34730"/>
              <a:gd name="adj2" fmla="val 102489"/>
              <a:gd name="adj3" fmla="val 16667"/>
            </a:avLst>
          </a:prstGeom>
          <a:solidFill>
            <a:schemeClr val="accent5">
              <a:lumMod val="40000"/>
              <a:lumOff val="60000"/>
            </a:schemeClr>
          </a:solidFill>
          <a:ln>
            <a:solidFill>
              <a:schemeClr val="accent5">
                <a:lumMod val="7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a:buFont typeface="Arial" panose="020B0604020202020204" pitchFamily="34" charset="0"/>
              <a:buNone/>
            </a:pPr>
            <a:r>
              <a:rPr lang="el-GR" sz="1500" b="1" dirty="0"/>
              <a:t>Τ</a:t>
            </a:r>
            <a:r>
              <a:rPr lang="el-GR" sz="1500" b="1" dirty="0">
                <a:solidFill>
                  <a:schemeClr val="dk1"/>
                </a:solidFill>
              </a:rPr>
              <a:t>ο εγχώριο επιχειρηματικό περιβάλλον φαίνεται να υστερεί σε σύγκριση με τις υπόλοιπες χώρες.</a:t>
            </a:r>
          </a:p>
        </p:txBody>
      </p:sp>
      <p:sp>
        <p:nvSpPr>
          <p:cNvPr id="13" name="TextBox 12">
            <a:extLst>
              <a:ext uri="{FF2B5EF4-FFF2-40B4-BE49-F238E27FC236}">
                <a16:creationId xmlns="" xmlns:a16="http://schemas.microsoft.com/office/drawing/2014/main" id="{4E7D8A31-11AF-475C-948D-89A20C0FE4DE}"/>
              </a:ext>
            </a:extLst>
          </p:cNvPr>
          <p:cNvSpPr txBox="1"/>
          <p:nvPr/>
        </p:nvSpPr>
        <p:spPr>
          <a:xfrm>
            <a:off x="251520" y="5444183"/>
            <a:ext cx="7056784" cy="400110"/>
          </a:xfrm>
          <a:prstGeom prst="rect">
            <a:avLst/>
          </a:prstGeom>
          <a:noFill/>
        </p:spPr>
        <p:txBody>
          <a:bodyPr wrap="square">
            <a:spAutoFit/>
          </a:bodyPr>
          <a:lstStyle/>
          <a:p>
            <a:r>
              <a:rPr lang="el-GR" sz="1000" dirty="0"/>
              <a:t>Πηγή: </a:t>
            </a:r>
            <a:r>
              <a:rPr lang="en-GB" sz="1000" dirty="0"/>
              <a:t>Global Entrepreneurship Monitor, National Experts Survey, 2020, </a:t>
            </a:r>
            <a:r>
              <a:rPr lang="el-GR" sz="1000" dirty="0"/>
              <a:t>Επεξεργασία στοιχείων: ΙΟΒΕ</a:t>
            </a:r>
          </a:p>
          <a:p>
            <a:r>
              <a:rPr lang="el-GR" sz="1000" dirty="0"/>
              <a:t>*Ο Δείκτης στην κλίμακα από 1 έως 10 μετράει την αποτελεσματικότητα και την επάρκεια του επιχειρηματικού περιβάλλοντος.</a:t>
            </a:r>
          </a:p>
        </p:txBody>
      </p:sp>
    </p:spTree>
    <p:extLst>
      <p:ext uri="{BB962C8B-B14F-4D97-AF65-F5344CB8AC3E}">
        <p14:creationId xmlns:p14="http://schemas.microsoft.com/office/powerpoint/2010/main" val="3659148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CCDBDDD-D79E-480F-9AEE-BFD670F60323}"/>
              </a:ext>
            </a:extLst>
          </p:cNvPr>
          <p:cNvSpPr>
            <a:spLocks noGrp="1"/>
          </p:cNvSpPr>
          <p:nvPr>
            <p:ph sz="half" idx="2"/>
          </p:nvPr>
        </p:nvSpPr>
        <p:spPr>
          <a:xfrm>
            <a:off x="5004048" y="1641171"/>
            <a:ext cx="3703320" cy="4463058"/>
          </a:xfrm>
          <a:solidFill>
            <a:schemeClr val="accent5">
              <a:lumMod val="60000"/>
              <a:lumOff val="40000"/>
            </a:schemeClr>
          </a:solidFill>
        </p:spPr>
        <p:txBody>
          <a:bodyPr>
            <a:noAutofit/>
          </a:bodyPr>
          <a:lstStyle/>
          <a:p>
            <a:pPr>
              <a:buFont typeface="Wingdings" panose="05000000000000000000" pitchFamily="2" charset="2"/>
              <a:buChar char="§"/>
            </a:pPr>
            <a:r>
              <a:rPr lang="el-GR" sz="1500" dirty="0"/>
              <a:t>Η Ελλάδα, (μέσος όρος 7,3) στη μέση της κατάταξης, ως προς την υιοθέτηση νέων τρόπων λειτουργίας επιχειρήσεων λόγω της υγειονομικής κρίσης</a:t>
            </a:r>
          </a:p>
          <a:p>
            <a:pPr>
              <a:buFont typeface="Wingdings" panose="05000000000000000000" pitchFamily="2" charset="2"/>
              <a:buChar char="§"/>
            </a:pPr>
            <a:r>
              <a:rPr lang="el-GR" sz="1500" dirty="0"/>
              <a:t>Η επιβολή μέτρων περιορισμού ανάγκασε τις επιχειρήσεις να προσαρμοστούν στη νέα πραγματικότητα, με νέους τρόπους λειτουργίας, όπως </a:t>
            </a:r>
          </a:p>
          <a:p>
            <a:pPr lvl="1"/>
            <a:r>
              <a:rPr lang="el-GR" sz="1500" dirty="0"/>
              <a:t>Τηλεργασία</a:t>
            </a:r>
          </a:p>
          <a:p>
            <a:pPr lvl="1"/>
            <a:r>
              <a:rPr lang="el-GR" sz="1500" dirty="0"/>
              <a:t>Τροποποιήσεις προϊόντων και υπηρεσιών</a:t>
            </a:r>
          </a:p>
          <a:p>
            <a:pPr lvl="1"/>
            <a:r>
              <a:rPr lang="el-GR" sz="1500" dirty="0"/>
              <a:t>Νέα προϊόντα – επέκταση δραστηριοτήτων</a:t>
            </a:r>
          </a:p>
          <a:p>
            <a:pPr lvl="1"/>
            <a:r>
              <a:rPr lang="el-GR" sz="1500" dirty="0"/>
              <a:t>Ψηφιοποιημένες υπηρεσίες</a:t>
            </a:r>
          </a:p>
          <a:p>
            <a:pPr lvl="1"/>
            <a:r>
              <a:rPr lang="el-GR" sz="1500" dirty="0"/>
              <a:t>Υψηλή χρήση μέσων τηλεπικοινωνίας </a:t>
            </a:r>
          </a:p>
          <a:p>
            <a:pPr marL="201168" lvl="1" indent="0">
              <a:buNone/>
            </a:pPr>
            <a:r>
              <a:rPr lang="el-GR" sz="1500" dirty="0"/>
              <a:t>Στις οποίες ανταποκρίθηκαν!</a:t>
            </a:r>
          </a:p>
        </p:txBody>
      </p:sp>
      <p:sp>
        <p:nvSpPr>
          <p:cNvPr id="5" name="TextBox 4">
            <a:extLst>
              <a:ext uri="{FF2B5EF4-FFF2-40B4-BE49-F238E27FC236}">
                <a16:creationId xmlns="" xmlns:a16="http://schemas.microsoft.com/office/drawing/2014/main" id="{49050496-D4D0-4DF5-9096-BA4E919A7F16}"/>
              </a:ext>
            </a:extLst>
          </p:cNvPr>
          <p:cNvSpPr txBox="1"/>
          <p:nvPr/>
        </p:nvSpPr>
        <p:spPr>
          <a:xfrm>
            <a:off x="179512" y="6381328"/>
            <a:ext cx="5760640" cy="246221"/>
          </a:xfrm>
          <a:prstGeom prst="rect">
            <a:avLst/>
          </a:prstGeom>
          <a:noFill/>
        </p:spPr>
        <p:txBody>
          <a:bodyPr wrap="square">
            <a:spAutoFit/>
          </a:bodyPr>
          <a:lstStyle/>
          <a:p>
            <a:r>
              <a:rPr lang="el-GR" sz="1000" dirty="0"/>
              <a:t>Πηγή: </a:t>
            </a:r>
            <a:r>
              <a:rPr lang="en-GB" sz="1000" dirty="0"/>
              <a:t>Global Entrepreneurship Monitor, National Experts Survey, 2020, </a:t>
            </a:r>
            <a:r>
              <a:rPr lang="el-GR" sz="1000" dirty="0"/>
              <a:t>Επεξεργασία στοιχείων: ΙΟΒΕ</a:t>
            </a:r>
          </a:p>
        </p:txBody>
      </p:sp>
      <p:sp>
        <p:nvSpPr>
          <p:cNvPr id="7" name="TextBox 6">
            <a:extLst>
              <a:ext uri="{FF2B5EF4-FFF2-40B4-BE49-F238E27FC236}">
                <a16:creationId xmlns="" xmlns:a16="http://schemas.microsoft.com/office/drawing/2014/main" id="{A7755ED9-35B7-4B91-BC42-D1FAF9CE327D}"/>
              </a:ext>
            </a:extLst>
          </p:cNvPr>
          <p:cNvSpPr txBox="1"/>
          <p:nvPr/>
        </p:nvSpPr>
        <p:spPr>
          <a:xfrm>
            <a:off x="1043608" y="404664"/>
            <a:ext cx="7776864" cy="769441"/>
          </a:xfrm>
          <a:prstGeom prst="rect">
            <a:avLst/>
          </a:prstGeom>
          <a:noFill/>
        </p:spPr>
        <p:txBody>
          <a:bodyPr wrap="square">
            <a:spAutoFit/>
          </a:bodyPr>
          <a:lstStyle/>
          <a:p>
            <a:r>
              <a:rPr lang="el-GR" sz="2200" dirty="0"/>
              <a:t>Ευελιξία στους νέους τρόπους λειτουργίας των επιχειρήσεων λόγω της υγειονομικής κρίσης</a:t>
            </a:r>
          </a:p>
        </p:txBody>
      </p:sp>
      <p:graphicFrame>
        <p:nvGraphicFramePr>
          <p:cNvPr id="9" name="Chart 8">
            <a:extLst>
              <a:ext uri="{FF2B5EF4-FFF2-40B4-BE49-F238E27FC236}">
                <a16:creationId xmlns="" xmlns:a16="http://schemas.microsoft.com/office/drawing/2014/main" id="{6D1964FF-C913-448F-B593-F9166A024ACC}"/>
              </a:ext>
            </a:extLst>
          </p:cNvPr>
          <p:cNvGraphicFramePr>
            <a:graphicFrameLocks/>
          </p:cNvGraphicFramePr>
          <p:nvPr>
            <p:extLst>
              <p:ext uri="{D42A27DB-BD31-4B8C-83A1-F6EECF244321}">
                <p14:modId xmlns:p14="http://schemas.microsoft.com/office/powerpoint/2010/main" val="2958494989"/>
              </p:ext>
            </p:extLst>
          </p:nvPr>
        </p:nvGraphicFramePr>
        <p:xfrm>
          <a:off x="179512" y="1641170"/>
          <a:ext cx="4495800" cy="44630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254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A9BE04F5-3A03-4EF1-BA47-A6093567702A}"/>
              </a:ext>
            </a:extLst>
          </p:cNvPr>
          <p:cNvSpPr>
            <a:spLocks noGrp="1"/>
          </p:cNvSpPr>
          <p:nvPr>
            <p:ph type="body" idx="1"/>
          </p:nvPr>
        </p:nvSpPr>
        <p:spPr>
          <a:xfrm>
            <a:off x="467543" y="1628800"/>
            <a:ext cx="4059370" cy="737510"/>
          </a:xfrm>
          <a:solidFill>
            <a:schemeClr val="accent5">
              <a:lumMod val="60000"/>
              <a:lumOff val="40000"/>
            </a:schemeClr>
          </a:solidFill>
        </p:spPr>
        <p:txBody>
          <a:bodyPr>
            <a:normAutofit/>
          </a:bodyPr>
          <a:lstStyle/>
          <a:p>
            <a:r>
              <a:rPr lang="el-GR" sz="1300" cap="none" dirty="0">
                <a:solidFill>
                  <a:schemeClr val="tx1">
                    <a:lumMod val="75000"/>
                    <a:lumOff val="25000"/>
                  </a:schemeClr>
                </a:solidFill>
              </a:rPr>
              <a:t>Η Ελλάδα (6,2) καταγράφει μία από τις υψηλότερες επιδόσεις στα κυβερνητικά μέτρα για προστασία από την πανδημία</a:t>
            </a:r>
          </a:p>
        </p:txBody>
      </p:sp>
      <p:sp>
        <p:nvSpPr>
          <p:cNvPr id="4" name="Text Placeholder 3">
            <a:extLst>
              <a:ext uri="{FF2B5EF4-FFF2-40B4-BE49-F238E27FC236}">
                <a16:creationId xmlns="" xmlns:a16="http://schemas.microsoft.com/office/drawing/2014/main" id="{074C865B-1764-4230-BFEC-D2E9613C8A39}"/>
              </a:ext>
            </a:extLst>
          </p:cNvPr>
          <p:cNvSpPr>
            <a:spLocks noGrp="1"/>
          </p:cNvSpPr>
          <p:nvPr>
            <p:ph type="body" sz="quarter" idx="3"/>
          </p:nvPr>
        </p:nvSpPr>
        <p:spPr>
          <a:xfrm>
            <a:off x="4663857" y="1564872"/>
            <a:ext cx="4068000" cy="801438"/>
          </a:xfrm>
          <a:solidFill>
            <a:schemeClr val="accent5">
              <a:lumMod val="60000"/>
              <a:lumOff val="40000"/>
            </a:schemeClr>
          </a:solidFill>
        </p:spPr>
        <p:txBody>
          <a:bodyPr>
            <a:normAutofit/>
          </a:bodyPr>
          <a:lstStyle/>
          <a:p>
            <a:r>
              <a:rPr lang="el-GR" sz="1300" cap="none"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rPr>
              <a:t>Η Ελλάδα με μέσο όρο 7,3 καταλαμβάνει την πρώτη θέση ως προς τη ψηφιοποίηση θεσμικών διαδικασιών. </a:t>
            </a:r>
            <a:endParaRPr lang="el-GR" sz="1300" cap="none" dirty="0">
              <a:solidFill>
                <a:schemeClr val="tx1">
                  <a:lumMod val="75000"/>
                  <a:lumOff val="25000"/>
                </a:schemeClr>
              </a:solidFill>
            </a:endParaRPr>
          </a:p>
        </p:txBody>
      </p:sp>
      <p:sp>
        <p:nvSpPr>
          <p:cNvPr id="11" name="TextBox 10">
            <a:extLst>
              <a:ext uri="{FF2B5EF4-FFF2-40B4-BE49-F238E27FC236}">
                <a16:creationId xmlns="" xmlns:a16="http://schemas.microsoft.com/office/drawing/2014/main" id="{A4395202-833C-4033-8C36-ECE6CA58BADE}"/>
              </a:ext>
            </a:extLst>
          </p:cNvPr>
          <p:cNvSpPr txBox="1"/>
          <p:nvPr/>
        </p:nvSpPr>
        <p:spPr>
          <a:xfrm>
            <a:off x="179512" y="6381328"/>
            <a:ext cx="5760640" cy="246221"/>
          </a:xfrm>
          <a:prstGeom prst="rect">
            <a:avLst/>
          </a:prstGeom>
          <a:noFill/>
        </p:spPr>
        <p:txBody>
          <a:bodyPr wrap="square">
            <a:spAutoFit/>
          </a:bodyPr>
          <a:lstStyle/>
          <a:p>
            <a:r>
              <a:rPr lang="el-GR" sz="1000" dirty="0"/>
              <a:t>Πηγή: </a:t>
            </a:r>
            <a:r>
              <a:rPr lang="en-GB" sz="1000" dirty="0"/>
              <a:t>Global Entrepreneurship Monitor, National Experts Survey, 2020, </a:t>
            </a:r>
            <a:r>
              <a:rPr lang="el-GR" sz="1000" dirty="0"/>
              <a:t>Επεξεργασία στοιχείων: ΙΟΒΕ</a:t>
            </a:r>
          </a:p>
        </p:txBody>
      </p:sp>
      <p:sp>
        <p:nvSpPr>
          <p:cNvPr id="13" name="TextBox 12">
            <a:extLst>
              <a:ext uri="{FF2B5EF4-FFF2-40B4-BE49-F238E27FC236}">
                <a16:creationId xmlns="" xmlns:a16="http://schemas.microsoft.com/office/drawing/2014/main" id="{6D64DFBE-33FC-4A52-92F3-13BA260CFEC6}"/>
              </a:ext>
            </a:extLst>
          </p:cNvPr>
          <p:cNvSpPr txBox="1"/>
          <p:nvPr/>
        </p:nvSpPr>
        <p:spPr>
          <a:xfrm>
            <a:off x="899592" y="332656"/>
            <a:ext cx="8244408" cy="923330"/>
          </a:xfrm>
          <a:prstGeom prst="rect">
            <a:avLst/>
          </a:prstGeom>
          <a:noFill/>
        </p:spPr>
        <p:txBody>
          <a:bodyPr wrap="square">
            <a:spAutoFit/>
          </a:bodyPr>
          <a:lstStyle/>
          <a:p>
            <a:r>
              <a:rPr lang="el-GR" dirty="0"/>
              <a:t>Σημαντική προσαρμογή στη νέα πραγματικότητα, με κυβερνητικά μέτρα αποφυγής μαζικής διακοπής λειτουργίας επιχειρήσεων, προστασίας εργαζομένων και πελατών, καθώς και με ψηφιοποίηση διαδικασιών</a:t>
            </a:r>
          </a:p>
        </p:txBody>
      </p:sp>
      <p:graphicFrame>
        <p:nvGraphicFramePr>
          <p:cNvPr id="8" name="Chart 7">
            <a:extLst>
              <a:ext uri="{FF2B5EF4-FFF2-40B4-BE49-F238E27FC236}">
                <a16:creationId xmlns="" xmlns:a16="http://schemas.microsoft.com/office/drawing/2014/main" id="{DCD2A202-C7DD-45F1-BCA1-877035F45130}"/>
              </a:ext>
            </a:extLst>
          </p:cNvPr>
          <p:cNvGraphicFramePr>
            <a:graphicFrameLocks/>
          </p:cNvGraphicFramePr>
          <p:nvPr>
            <p:extLst>
              <p:ext uri="{D42A27DB-BD31-4B8C-83A1-F6EECF244321}">
                <p14:modId xmlns:p14="http://schemas.microsoft.com/office/powerpoint/2010/main" val="1294934515"/>
              </p:ext>
            </p:extLst>
          </p:nvPr>
        </p:nvGraphicFramePr>
        <p:xfrm>
          <a:off x="467543" y="2401334"/>
          <a:ext cx="4059369" cy="3876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 xmlns:a16="http://schemas.microsoft.com/office/drawing/2014/main" id="{9B2A5E90-C5AE-42FD-978E-FE1A8E8A282A}"/>
              </a:ext>
            </a:extLst>
          </p:cNvPr>
          <p:cNvGraphicFramePr>
            <a:graphicFrameLocks/>
          </p:cNvGraphicFramePr>
          <p:nvPr>
            <p:extLst>
              <p:ext uri="{D42A27DB-BD31-4B8C-83A1-F6EECF244321}">
                <p14:modId xmlns:p14="http://schemas.microsoft.com/office/powerpoint/2010/main" val="3399680673"/>
              </p:ext>
            </p:extLst>
          </p:nvPr>
        </p:nvGraphicFramePr>
        <p:xfrm>
          <a:off x="4672487" y="2452993"/>
          <a:ext cx="4059370" cy="3876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6750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68760"/>
            <a:ext cx="9144000" cy="5429953"/>
          </a:xfrm>
        </p:spPr>
        <p:txBody>
          <a:bodyPr>
            <a:noAutofit/>
          </a:bodyPr>
          <a:lstStyle/>
          <a:p>
            <a:pPr marL="0" indent="0">
              <a:buNone/>
            </a:pPr>
            <a:r>
              <a:rPr lang="el-GR" sz="1400" b="1" u="sng" dirty="0"/>
              <a:t>Θετικά ευρήματα</a:t>
            </a:r>
            <a:r>
              <a:rPr lang="el-GR" sz="1400" u="sng" dirty="0"/>
              <a:t>: </a:t>
            </a:r>
          </a:p>
          <a:p>
            <a:pPr lvl="1">
              <a:buFont typeface="Wingdings" panose="05000000000000000000" pitchFamily="2" charset="2"/>
              <a:buChar char="§"/>
            </a:pPr>
            <a:r>
              <a:rPr lang="el-GR" sz="1400" dirty="0"/>
              <a:t>Υψηλή προσαρμοστικότητα των επιχειρήσεων στη νέα πραγματικότητα</a:t>
            </a:r>
          </a:p>
          <a:p>
            <a:pPr lvl="1">
              <a:buFont typeface="Wingdings" panose="05000000000000000000" pitchFamily="2" charset="2"/>
              <a:buChar char="§"/>
            </a:pPr>
            <a:r>
              <a:rPr lang="el-GR" sz="1400" dirty="0"/>
              <a:t>Αποτελεσματικά τα κυβερνητικά μέτρα για την προσαρμογή στη νέα οικονομική πραγματικότητα</a:t>
            </a:r>
          </a:p>
          <a:p>
            <a:pPr marL="194310" indent="-285750">
              <a:buFont typeface="Wingdings" panose="05000000000000000000" pitchFamily="2" charset="2"/>
              <a:buChar char="§"/>
            </a:pPr>
            <a:r>
              <a:rPr lang="el-GR" sz="1400" dirty="0"/>
              <a:t>Βελτίωση σε θέματα </a:t>
            </a: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επάρκειας πολιτικών για τη μείωση της γραφειοκρατίας και τη συνεκτικότητα της φορολογικής πολιτικής για τις νέες επιχειρήσεις</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l-GR" sz="1400" b="1" dirty="0"/>
              <a:t>Σημαντικές δράσεις για την τόνωση της επιχειρηματικότητας στη χώρα με στόχους:</a:t>
            </a:r>
          </a:p>
          <a:p>
            <a:pPr lvl="1">
              <a:buFont typeface="Wingdings" panose="05000000000000000000" pitchFamily="2" charset="2"/>
              <a:buChar char="§"/>
            </a:pPr>
            <a:r>
              <a:rPr lang="el-GR" sz="1400" dirty="0"/>
              <a:t>Βελτίωση οικονομικού κλίματος, μέσα από τη σταθερότητα του φορολογικού συστήματος, και θεσμικού και ρυθμιστικού πλαισίου</a:t>
            </a:r>
          </a:p>
          <a:p>
            <a:pPr lvl="1">
              <a:buFont typeface="Wingdings" panose="05000000000000000000" pitchFamily="2" charset="2"/>
              <a:buChar char="§"/>
            </a:pPr>
            <a:r>
              <a:rPr lang="el-GR" sz="1400" dirty="0"/>
              <a:t>Εξάλειψη της γραφειοκρατίας με την υιοθέτηση ψηφιακών διαδικασιών, και γενικότερα τον εκσυγχρονισμό της δημόσιας διοίκησης και των αρμοδίων αρχών. </a:t>
            </a:r>
          </a:p>
          <a:p>
            <a:pPr lvl="1">
              <a:buFont typeface="Wingdings" panose="05000000000000000000" pitchFamily="2" charset="2"/>
              <a:buChar char="§"/>
            </a:pPr>
            <a:r>
              <a:rPr lang="el-GR" sz="1400" dirty="0"/>
              <a:t>Ενθάρρυνση της επιχειρηματικότητας και την παροχή κινήτρων για την υλοποίηση νέων εγχειρημάτων. Την υιοθέτηση ενιαίας πολιτικής και στρατηγικής για την στήριξη της επιχειρηματικότητας, με δημόσια προγράμματα, ειδικές πρωτοβουλίες για νέους επιχειρηματίες, γυναίκες και άνεργους και σε περιφερειακό επίπεδο</a:t>
            </a:r>
          </a:p>
          <a:p>
            <a:pPr lvl="1">
              <a:buFont typeface="Wingdings" panose="05000000000000000000" pitchFamily="2" charset="2"/>
              <a:buChar char="§"/>
            </a:pPr>
            <a:r>
              <a:rPr lang="el-GR" sz="1400" dirty="0"/>
              <a:t>Σύνδεση πανεπιστημίων και ερευνητικών κέντρων με τον επιχειρηματικό ιστό με στόχο τη διάχυση επιστημονικής πληροφόρησης, ανάπτυξης καινοτομίας και μεταφορά τεχνογνωσίας για την στήριξη νέων εγχειρημάτων υψηλής τεχνολογίας. </a:t>
            </a:r>
          </a:p>
          <a:p>
            <a:pPr lvl="1">
              <a:buFont typeface="Wingdings" panose="05000000000000000000" pitchFamily="2" charset="2"/>
              <a:buChar char="§"/>
            </a:pPr>
            <a:r>
              <a:rPr lang="el-GR" sz="1400" dirty="0"/>
              <a:t>Ανάπτυξη εξειδικευμένου επιστημονικού ανθρώπινου δυναμικού με κατάλληλη επαγγελματική κατάρτιση για την υποστήριξη και ανάπτυξη προϊόντων και υπηρεσιών υψηλής τεχνολογίας.</a:t>
            </a:r>
          </a:p>
          <a:p>
            <a:pPr lvl="1">
              <a:buFont typeface="Wingdings" panose="05000000000000000000" pitchFamily="2" charset="2"/>
              <a:buChar char="§"/>
            </a:pPr>
            <a:r>
              <a:rPr lang="el-GR" sz="1400" dirty="0"/>
              <a:t>Διάθεση σύγχρονων χρηματοοικονομικών εργαλείων για την παροχή χρηματοδοτικής στήριξης και ρευστότητας για την υλοποίηση υψηλής τεχνολογίας επενδύσεων.</a:t>
            </a:r>
          </a:p>
          <a:p>
            <a:endParaRPr lang="el-GR" sz="1400" dirty="0"/>
          </a:p>
          <a:p>
            <a:pPr>
              <a:buFont typeface="Wingdings" panose="05000000000000000000" pitchFamily="2" charset="2"/>
              <a:buChar char="§"/>
            </a:pPr>
            <a:endParaRPr lang="el-GR" sz="1400" b="1" dirty="0"/>
          </a:p>
        </p:txBody>
      </p:sp>
      <p:sp>
        <p:nvSpPr>
          <p:cNvPr id="5" name="Title 1">
            <a:extLst>
              <a:ext uri="{FF2B5EF4-FFF2-40B4-BE49-F238E27FC236}">
                <a16:creationId xmlns="" xmlns:a16="http://schemas.microsoft.com/office/drawing/2014/main" id="{06CB81BB-F792-4F98-8D17-877EFCAD5BC5}"/>
              </a:ext>
            </a:extLst>
          </p:cNvPr>
          <p:cNvSpPr>
            <a:spLocks noGrp="1"/>
          </p:cNvSpPr>
          <p:nvPr>
            <p:ph type="title" idx="4294967295"/>
          </p:nvPr>
        </p:nvSpPr>
        <p:spPr>
          <a:xfrm>
            <a:off x="899593" y="333375"/>
            <a:ext cx="8244408" cy="860425"/>
          </a:xfrm>
          <a:prstGeom prst="rect">
            <a:avLst/>
          </a:prstGeom>
        </p:spPr>
        <p:txBody>
          <a:bodyPr anchor="ctr">
            <a:noAutofit/>
          </a:bodyPr>
          <a:lstStyle/>
          <a:p>
            <a:r>
              <a:rPr lang="el-GR" sz="2400" dirty="0">
                <a:solidFill>
                  <a:schemeClr val="tx1"/>
                </a:solidFill>
              </a:rPr>
              <a:t>Σημαντικές αλλαγές το </a:t>
            </a:r>
            <a:r>
              <a:rPr lang="en-US" sz="2400" dirty="0">
                <a:solidFill>
                  <a:schemeClr val="tx1"/>
                </a:solidFill>
              </a:rPr>
              <a:t>20</a:t>
            </a:r>
            <a:r>
              <a:rPr lang="el-GR" sz="2400" dirty="0">
                <a:solidFill>
                  <a:schemeClr val="tx1"/>
                </a:solidFill>
              </a:rPr>
              <a:t>20 λόγω της πανδημικής κρίσης. Παραμένουν, ωστόσο οι αδυναμίες του εγχώριου επιχειρηματικού περιβάλλοντος.</a:t>
            </a:r>
            <a:endParaRPr lang="en-US" sz="2400" dirty="0">
              <a:solidFill>
                <a:schemeClr val="tx1"/>
              </a:solidFill>
            </a:endParaRPr>
          </a:p>
        </p:txBody>
      </p:sp>
    </p:spTree>
    <p:extLst>
      <p:ext uri="{BB962C8B-B14F-4D97-AF65-F5344CB8AC3E}">
        <p14:creationId xmlns:p14="http://schemas.microsoft.com/office/powerpoint/2010/main" val="3471694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56134" y="1574770"/>
            <a:ext cx="4170145" cy="736282"/>
          </a:xfrm>
          <a:solidFill>
            <a:schemeClr val="accent1">
              <a:lumMod val="40000"/>
              <a:lumOff val="60000"/>
            </a:schemeClr>
          </a:solidFill>
          <a:ln>
            <a:solidFill>
              <a:srgbClr val="006699"/>
            </a:solidFill>
          </a:ln>
        </p:spPr>
        <p:txBody>
          <a:bodyPr/>
          <a:lstStyle/>
          <a:p>
            <a:r>
              <a:rPr lang="el-GR" i="1" cap="none" dirty="0"/>
              <a:t>Επίδοξοι Επιχειρηματίες</a:t>
            </a:r>
            <a:endParaRPr lang="el-GR" cap="none" dirty="0"/>
          </a:p>
        </p:txBody>
      </p:sp>
      <p:sp>
        <p:nvSpPr>
          <p:cNvPr id="5" name="Content Placeholder 4"/>
          <p:cNvSpPr>
            <a:spLocks noGrp="1"/>
          </p:cNvSpPr>
          <p:nvPr>
            <p:ph sz="half" idx="2"/>
          </p:nvPr>
        </p:nvSpPr>
        <p:spPr>
          <a:xfrm>
            <a:off x="356135" y="2582335"/>
            <a:ext cx="4170145" cy="328676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tx2">
                <a:lumMod val="60000"/>
                <a:lumOff val="40000"/>
              </a:schemeClr>
            </a:solidFill>
          </a:ln>
        </p:spPr>
        <p:txBody>
          <a:bodyPr>
            <a:normAutofit fontScale="85000" lnSpcReduction="10000"/>
          </a:bodyPr>
          <a:lstStyle/>
          <a:p>
            <a:r>
              <a:rPr lang="el-GR" dirty="0"/>
              <a:t>Άτομα ηλικίας 18-64 ετών που </a:t>
            </a:r>
            <a:r>
              <a:rPr lang="el-GR" b="1" dirty="0"/>
              <a:t>κατά το τελευταίο 12-μηνο </a:t>
            </a:r>
            <a:r>
              <a:rPr lang="el-GR" dirty="0"/>
              <a:t>είχαν ξεκινήσει κάποιες προκαταρτικές ενέργειες για την έναρξη ενός νέου εγχειρήματος (</a:t>
            </a:r>
            <a:r>
              <a:rPr lang="el-GR" b="1" u="sng" dirty="0"/>
              <a:t>συμπεριλαμβανομένης αυτοαπασχόλησης</a:t>
            </a:r>
            <a:r>
              <a:rPr lang="el-GR" dirty="0"/>
              <a:t>), στο οποίο θα είναι ιδιοκτήτες είτε του συνόλου, ή κάποιου μέρους του. </a:t>
            </a:r>
          </a:p>
          <a:p>
            <a:pPr lvl="1"/>
            <a:r>
              <a:rPr lang="el-GR" dirty="0"/>
              <a:t>«Προκαταρτικές» Ενέργειες: συγκέντρωση κεφαλαίου, αναζήτηση χώρων εγκατάστασης και εξοπλισμού, σύνταξη επιχειρηματικού σχεδίου</a:t>
            </a:r>
          </a:p>
          <a:p>
            <a:pPr lvl="1"/>
            <a:r>
              <a:rPr lang="el-GR" dirty="0"/>
              <a:t>ΑΛΛΑ και όσοι/όσες έχουν προχωρήσει στην έναρξη λειτουργίας της επιχείρησης και έχουν ήδη πληρώσει μισθούς / έναν κύκλο εργασιών από αυτή τη δραστηριότητα, για όμως &lt;3 μήνες </a:t>
            </a:r>
          </a:p>
          <a:p>
            <a:endParaRPr lang="el-GR" dirty="0"/>
          </a:p>
        </p:txBody>
      </p:sp>
      <p:sp>
        <p:nvSpPr>
          <p:cNvPr id="6" name="Text Placeholder 5"/>
          <p:cNvSpPr>
            <a:spLocks noGrp="1"/>
          </p:cNvSpPr>
          <p:nvPr>
            <p:ph type="body" sz="quarter" idx="3"/>
          </p:nvPr>
        </p:nvSpPr>
        <p:spPr>
          <a:xfrm>
            <a:off x="4675156" y="1574770"/>
            <a:ext cx="3929292" cy="736282"/>
          </a:xfrm>
          <a:solidFill>
            <a:schemeClr val="accent1">
              <a:lumMod val="40000"/>
              <a:lumOff val="60000"/>
            </a:schemeClr>
          </a:solidFill>
          <a:ln>
            <a:solidFill>
              <a:srgbClr val="006699"/>
            </a:solidFill>
          </a:ln>
        </p:spPr>
        <p:txBody>
          <a:bodyPr/>
          <a:lstStyle/>
          <a:p>
            <a:r>
              <a:rPr lang="el-GR" i="1" cap="none" dirty="0"/>
              <a:t>Νέοι Επιχειρηματίες </a:t>
            </a:r>
          </a:p>
        </p:txBody>
      </p:sp>
      <p:sp>
        <p:nvSpPr>
          <p:cNvPr id="7" name="Content Placeholder 6"/>
          <p:cNvSpPr>
            <a:spLocks noGrp="1"/>
          </p:cNvSpPr>
          <p:nvPr>
            <p:ph sz="quarter" idx="4"/>
          </p:nvPr>
        </p:nvSpPr>
        <p:spPr>
          <a:xfrm>
            <a:off x="4663440" y="2582334"/>
            <a:ext cx="3941008" cy="328676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tx2">
                <a:lumMod val="60000"/>
                <a:lumOff val="40000"/>
              </a:schemeClr>
            </a:solidFill>
          </a:ln>
        </p:spPr>
        <p:txBody>
          <a:bodyPr/>
          <a:lstStyle/>
          <a:p>
            <a:r>
              <a:rPr lang="el-GR" sz="1800" dirty="0"/>
              <a:t>Άτομα ηλικίας 18-64 ετών που είναι ιδιοκτήτες – συμμετείχαν στην ιδιοκτησία ενός νέους εγχειρήματος / δραστηριότητας για το οποίο έχουν ήδη πληρώσει μισθούς και έχουν καταγράψει κύκλο εργασιών για τουλάχιστον τρεις, αλλά όχι περισσότερους από 42 μήνες (3,5 έτη).</a:t>
            </a:r>
          </a:p>
          <a:p>
            <a:pPr marL="0" indent="0">
              <a:buNone/>
            </a:pPr>
            <a:endParaRPr lang="el-GR" dirty="0"/>
          </a:p>
        </p:txBody>
      </p:sp>
      <p:sp>
        <p:nvSpPr>
          <p:cNvPr id="2" name="Title 1"/>
          <p:cNvSpPr>
            <a:spLocks noGrp="1"/>
          </p:cNvSpPr>
          <p:nvPr>
            <p:ph type="title" idx="4294967295"/>
          </p:nvPr>
        </p:nvSpPr>
        <p:spPr>
          <a:xfrm>
            <a:off x="900113" y="287338"/>
            <a:ext cx="8243887" cy="981075"/>
          </a:xfrm>
          <a:prstGeom prst="rect">
            <a:avLst/>
          </a:prstGeom>
        </p:spPr>
        <p:txBody>
          <a:bodyPr anchor="ctr">
            <a:noAutofit/>
          </a:bodyPr>
          <a:lstStyle/>
          <a:p>
            <a:r>
              <a:rPr lang="el-GR" sz="3200" b="1" dirty="0">
                <a:solidFill>
                  <a:schemeClr val="bg1"/>
                </a:solidFill>
              </a:rPr>
              <a:t>Επιχειρηματίας αρχικών σταδίων</a:t>
            </a:r>
            <a:r>
              <a:rPr lang="en-US" sz="3200" b="1" dirty="0">
                <a:solidFill>
                  <a:schemeClr val="bg1"/>
                </a:solidFill>
              </a:rPr>
              <a:t> </a:t>
            </a:r>
            <a:r>
              <a:rPr lang="el-GR" sz="3200" b="1" dirty="0">
                <a:solidFill>
                  <a:schemeClr val="bg1"/>
                </a:solidFill>
              </a:rPr>
              <a:t>(επίδοξος / νέος)</a:t>
            </a:r>
          </a:p>
        </p:txBody>
      </p:sp>
    </p:spTree>
    <p:extLst>
      <p:ext uri="{BB962C8B-B14F-4D97-AF65-F5344CB8AC3E}">
        <p14:creationId xmlns:p14="http://schemas.microsoft.com/office/powerpoint/2010/main" val="1599430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p:cNvSpPr>
          <p:nvPr>
            <p:ph type="ctrTitle"/>
          </p:nvPr>
        </p:nvSpPr>
        <p:spPr bwMode="auto">
          <a:xfrm>
            <a:off x="178385" y="1052736"/>
            <a:ext cx="8716349" cy="1152128"/>
          </a:xfrm>
          <a:solidFill>
            <a:schemeClr val="accent5">
              <a:lumMod val="75000"/>
            </a:schemeClr>
          </a:solidFill>
          <a:effectLst>
            <a:outerShdw blurRad="50800" dist="38100" dir="2700000" algn="tl" rotWithShape="0">
              <a:prstClr val="black">
                <a:alpha val="40000"/>
              </a:prstClr>
            </a:outerShdw>
          </a:effectLst>
        </p:spPr>
        <p:style>
          <a:lnRef idx="1">
            <a:schemeClr val="accent1"/>
          </a:lnRef>
          <a:fillRef idx="1001">
            <a:schemeClr val="lt2"/>
          </a:fillRef>
          <a:effectRef idx="1">
            <a:schemeClr val="accent1"/>
          </a:effectRef>
          <a:fontRef idx="minor">
            <a:schemeClr val="dk1"/>
          </a:fontRef>
        </p:style>
        <p:txBody>
          <a:bodyPr wrap="square" lIns="91440" tIns="45720" rIns="91440" bIns="45720" numCol="1" anchorCtr="0" compatLnSpc="1">
            <a:prstTxWarp prst="textNoShape">
              <a:avLst/>
            </a:prstTxWarp>
            <a:noAutofit/>
          </a:bodyPr>
          <a:lstStyle/>
          <a:p>
            <a:pPr>
              <a:spcBef>
                <a:spcPts val="600"/>
              </a:spcBef>
              <a:spcAft>
                <a:spcPts val="600"/>
              </a:spcAft>
              <a:defRPr/>
            </a:pPr>
            <a:r>
              <a:rPr lang="el-GR" sz="3300" dirty="0">
                <a:solidFill>
                  <a:schemeClr val="bg1"/>
                </a:solidFill>
              </a:rPr>
              <a:t>Ειδικό Κεφάλαιο</a:t>
            </a:r>
          </a:p>
        </p:txBody>
      </p:sp>
      <p:sp>
        <p:nvSpPr>
          <p:cNvPr id="2" name="Subtitle 1"/>
          <p:cNvSpPr>
            <a:spLocks noGrp="1"/>
          </p:cNvSpPr>
          <p:nvPr>
            <p:ph type="subTitle" idx="1"/>
          </p:nvPr>
        </p:nvSpPr>
        <p:spPr>
          <a:xfrm>
            <a:off x="2036734" y="2924944"/>
            <a:ext cx="6858000" cy="792088"/>
          </a:xfrm>
        </p:spPr>
        <p:style>
          <a:lnRef idx="1">
            <a:schemeClr val="accent1"/>
          </a:lnRef>
          <a:fillRef idx="1001">
            <a:schemeClr val="lt2"/>
          </a:fillRef>
          <a:effectRef idx="1">
            <a:schemeClr val="accent1"/>
          </a:effectRef>
          <a:fontRef idx="minor">
            <a:schemeClr val="dk1"/>
          </a:fontRef>
        </p:style>
        <p:txBody>
          <a:bodyPr>
            <a:normAutofit/>
          </a:bodyPr>
          <a:lstStyle/>
          <a:p>
            <a:pPr algn="ctr"/>
            <a:r>
              <a:rPr lang="el-GR" sz="2000" b="1" i="1" dirty="0">
                <a:solidFill>
                  <a:schemeClr val="tx1"/>
                </a:solidFill>
              </a:rPr>
              <a:t>Ο ΡΟΛΟΣ ΤΩΝ ΞΕΝΩΝ ΑΜΕΣΩΝ ΕΠΕΝΔΥΣΕΩΝ ΣΤΗΝ ΕΞΩΣΤΡΕΦΗ ΕΠΙΧΕΙΡΗΜΑΤΙΚΟΤΗΤΑ ΑΡΧΙΚΩΝ ΣΤΑΔΙΩΝ</a:t>
            </a:r>
          </a:p>
        </p:txBody>
      </p:sp>
    </p:spTree>
    <p:extLst>
      <p:ext uri="{BB962C8B-B14F-4D97-AF65-F5344CB8AC3E}">
        <p14:creationId xmlns:p14="http://schemas.microsoft.com/office/powerpoint/2010/main" val="925599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875954"/>
          </a:xfrm>
        </p:spPr>
        <p:txBody>
          <a:bodyPr>
            <a:noAutofit/>
          </a:bodyPr>
          <a:lstStyle/>
          <a:p>
            <a:r>
              <a:rPr lang="el-GR" sz="3200" dirty="0">
                <a:solidFill>
                  <a:schemeClr val="tx1"/>
                </a:solidFill>
              </a:rPr>
              <a:t>Στόχος, μεθοδολογία και θεωρητικά επιχειρήματα ειδικού θέματος</a:t>
            </a:r>
          </a:p>
        </p:txBody>
      </p:sp>
      <p:sp>
        <p:nvSpPr>
          <p:cNvPr id="4" name="Ορθογώνιο 3"/>
          <p:cNvSpPr/>
          <p:nvPr/>
        </p:nvSpPr>
        <p:spPr>
          <a:xfrm>
            <a:off x="0" y="1162558"/>
            <a:ext cx="9144000" cy="5421484"/>
          </a:xfrm>
          <a:prstGeom prst="rect">
            <a:avLst/>
          </a:prstGeom>
        </p:spPr>
        <p:txBody>
          <a:bodyPr wrap="square">
            <a:spAutoFit/>
          </a:bodyPr>
          <a:lstStyle/>
          <a:p>
            <a:pPr marL="342900" lvl="0" indent="-342900">
              <a:lnSpc>
                <a:spcPct val="90000"/>
              </a:lnSpc>
              <a:spcBef>
                <a:spcPts val="1200"/>
              </a:spcBef>
              <a:spcAft>
                <a:spcPts val="200"/>
              </a:spcAft>
              <a:buClr>
                <a:srgbClr val="6E91A0"/>
              </a:buClr>
              <a:buSzPct val="100000"/>
              <a:buFont typeface="Arial" panose="020B0604020202020204" pitchFamily="34" charset="0"/>
              <a:buChar char="•"/>
            </a:pPr>
            <a:r>
              <a:rPr lang="el-GR" sz="2100" dirty="0">
                <a:solidFill>
                  <a:prstClr val="black">
                    <a:lumMod val="75000"/>
                    <a:lumOff val="25000"/>
                  </a:prstClr>
                </a:solidFill>
              </a:rPr>
              <a:t>Να διερευνηθεί ο ρόλος των ξένων άμεσων επενδύσεων (ΞΑΕ) που πραγματοποιούνται σε μια χώρα υποδοχής στην εξωστρέφεια των νέων επιχειρηματικών προσπαθειών που δραστηριοποιούνται στο τοπικό επιχειρηματικό περιβάλλον</a:t>
            </a:r>
          </a:p>
          <a:p>
            <a:pPr marL="342900" indent="-342900">
              <a:lnSpc>
                <a:spcPct val="90000"/>
              </a:lnSpc>
              <a:spcBef>
                <a:spcPts val="1200"/>
              </a:spcBef>
              <a:spcAft>
                <a:spcPts val="200"/>
              </a:spcAft>
              <a:buClr>
                <a:srgbClr val="6E91A0"/>
              </a:buClr>
              <a:buSzPct val="100000"/>
              <a:buFont typeface="Arial" panose="020B0604020202020204" pitchFamily="34" charset="0"/>
              <a:buChar char="•"/>
            </a:pPr>
            <a:r>
              <a:rPr lang="el-GR" sz="2100" dirty="0">
                <a:solidFill>
                  <a:prstClr val="black">
                    <a:lumMod val="75000"/>
                    <a:lumOff val="25000"/>
                  </a:prstClr>
                </a:solidFill>
              </a:rPr>
              <a:t>Για την υλοποίηση της συγκεκριμένης ανάλυσης </a:t>
            </a:r>
          </a:p>
          <a:p>
            <a:pPr marL="800100" lvl="1" indent="-342900">
              <a:lnSpc>
                <a:spcPct val="90000"/>
              </a:lnSpc>
              <a:spcBef>
                <a:spcPts val="1200"/>
              </a:spcBef>
              <a:spcAft>
                <a:spcPts val="200"/>
              </a:spcAft>
              <a:buClr>
                <a:srgbClr val="6E91A0"/>
              </a:buClr>
              <a:buSzPct val="100000"/>
              <a:buFont typeface="Arial" panose="020B0604020202020204" pitchFamily="34" charset="0"/>
              <a:buChar char="•"/>
            </a:pPr>
            <a:r>
              <a:rPr lang="el-GR" sz="2000" dirty="0">
                <a:solidFill>
                  <a:prstClr val="black">
                    <a:lumMod val="75000"/>
                    <a:lumOff val="25000"/>
                  </a:prstClr>
                </a:solidFill>
              </a:rPr>
              <a:t>αξιοποιούνται πρόσφατα στοιχεία (για το 2020) σε επίπεδο χωρών συνδυαστικά από το GEM και από την Παγκόσμια Τράπεζα </a:t>
            </a:r>
          </a:p>
          <a:p>
            <a:pPr marL="800100" lvl="1" indent="-342900">
              <a:lnSpc>
                <a:spcPct val="90000"/>
              </a:lnSpc>
              <a:spcBef>
                <a:spcPts val="1200"/>
              </a:spcBef>
              <a:spcAft>
                <a:spcPts val="200"/>
              </a:spcAft>
              <a:buClr>
                <a:srgbClr val="6E91A0"/>
              </a:buClr>
              <a:buSzPct val="100000"/>
              <a:buFont typeface="Arial" panose="020B0604020202020204" pitchFamily="34" charset="0"/>
              <a:buChar char="•"/>
            </a:pPr>
            <a:r>
              <a:rPr lang="el-GR" sz="2000" dirty="0">
                <a:solidFill>
                  <a:prstClr val="black">
                    <a:lumMod val="75000"/>
                    <a:lumOff val="25000"/>
                  </a:prstClr>
                </a:solidFill>
              </a:rPr>
              <a:t>και χρησιμοποιούνται οικονομετρικές παλινδρομήσεις με τη μέθοδο </a:t>
            </a:r>
            <a:r>
              <a:rPr lang="en-US" sz="2000" dirty="0">
                <a:solidFill>
                  <a:prstClr val="black">
                    <a:lumMod val="75000"/>
                    <a:lumOff val="25000"/>
                  </a:prstClr>
                </a:solidFill>
              </a:rPr>
              <a:t>OLS</a:t>
            </a:r>
            <a:endParaRPr lang="el-GR" sz="2000" dirty="0">
              <a:solidFill>
                <a:prstClr val="black">
                  <a:lumMod val="75000"/>
                  <a:lumOff val="25000"/>
                </a:prstClr>
              </a:solidFill>
            </a:endParaRPr>
          </a:p>
          <a:p>
            <a:pPr marL="342900" indent="-342900">
              <a:lnSpc>
                <a:spcPct val="90000"/>
              </a:lnSpc>
              <a:spcBef>
                <a:spcPts val="1200"/>
              </a:spcBef>
              <a:spcAft>
                <a:spcPts val="200"/>
              </a:spcAft>
              <a:buClr>
                <a:srgbClr val="6E91A0"/>
              </a:buClr>
              <a:buSzPct val="100000"/>
              <a:buFont typeface="Arial" panose="020B0604020202020204" pitchFamily="34" charset="0"/>
              <a:buChar char="•"/>
            </a:pPr>
            <a:r>
              <a:rPr lang="el-GR" sz="2100" dirty="0">
                <a:solidFill>
                  <a:prstClr val="black">
                    <a:lumMod val="75000"/>
                    <a:lumOff val="25000"/>
                  </a:prstClr>
                </a:solidFill>
              </a:rPr>
              <a:t>Τα θεωρητικά επιχειρήματα κινούνται σε δύο βασικούς άξονες σύμφωνα με τους οποίους κατά την εισροή των ΞΑΕ σε μια χώρα υποδοχής </a:t>
            </a:r>
          </a:p>
          <a:p>
            <a:pPr marL="800100" lvl="1" indent="-342900">
              <a:lnSpc>
                <a:spcPct val="90000"/>
              </a:lnSpc>
              <a:spcBef>
                <a:spcPts val="1200"/>
              </a:spcBef>
              <a:spcAft>
                <a:spcPts val="200"/>
              </a:spcAft>
              <a:buClr>
                <a:srgbClr val="6E91A0"/>
              </a:buClr>
              <a:buSzPct val="100000"/>
              <a:buFont typeface="Arial" panose="020B0604020202020204" pitchFamily="34" charset="0"/>
              <a:buChar char="•"/>
            </a:pPr>
            <a:r>
              <a:rPr lang="el-GR" sz="2000" dirty="0">
                <a:solidFill>
                  <a:prstClr val="black">
                    <a:lumMod val="75000"/>
                    <a:lumOff val="25000"/>
                  </a:prstClr>
                </a:solidFill>
              </a:rPr>
              <a:t>δημιουργούνται νέες επιχειρηματικές ευκαιρίες δηλαδή παρατηρείται το φαινόμενο της επίδρασης δημιουργίας ζήτησης «</a:t>
            </a:r>
            <a:r>
              <a:rPr lang="el-GR" sz="2000" dirty="0" err="1">
                <a:solidFill>
                  <a:prstClr val="black">
                    <a:lumMod val="75000"/>
                    <a:lumOff val="25000"/>
                  </a:prstClr>
                </a:solidFill>
              </a:rPr>
              <a:t>demand</a:t>
            </a:r>
            <a:r>
              <a:rPr lang="el-GR" sz="2000" dirty="0">
                <a:solidFill>
                  <a:prstClr val="black">
                    <a:lumMod val="75000"/>
                    <a:lumOff val="25000"/>
                  </a:prstClr>
                </a:solidFill>
              </a:rPr>
              <a:t> </a:t>
            </a:r>
            <a:r>
              <a:rPr lang="el-GR" sz="2000" dirty="0" err="1">
                <a:solidFill>
                  <a:prstClr val="black">
                    <a:lumMod val="75000"/>
                    <a:lumOff val="25000"/>
                  </a:prstClr>
                </a:solidFill>
              </a:rPr>
              <a:t>creation</a:t>
            </a:r>
            <a:r>
              <a:rPr lang="el-GR" sz="2000" dirty="0">
                <a:solidFill>
                  <a:prstClr val="black">
                    <a:lumMod val="75000"/>
                    <a:lumOff val="25000"/>
                  </a:prstClr>
                </a:solidFill>
              </a:rPr>
              <a:t> </a:t>
            </a:r>
            <a:r>
              <a:rPr lang="el-GR" sz="2000" dirty="0" err="1">
                <a:solidFill>
                  <a:prstClr val="black">
                    <a:lumMod val="75000"/>
                    <a:lumOff val="25000"/>
                  </a:prstClr>
                </a:solidFill>
              </a:rPr>
              <a:t>effect</a:t>
            </a:r>
            <a:r>
              <a:rPr lang="el-GR" sz="2000" dirty="0">
                <a:solidFill>
                  <a:prstClr val="black">
                    <a:lumMod val="75000"/>
                    <a:lumOff val="25000"/>
                  </a:prstClr>
                </a:solidFill>
              </a:rPr>
              <a:t>», </a:t>
            </a:r>
          </a:p>
          <a:p>
            <a:pPr marL="800100" lvl="1" indent="-342900">
              <a:lnSpc>
                <a:spcPct val="90000"/>
              </a:lnSpc>
              <a:spcBef>
                <a:spcPts val="1200"/>
              </a:spcBef>
              <a:spcAft>
                <a:spcPts val="200"/>
              </a:spcAft>
              <a:buClr>
                <a:srgbClr val="6E91A0"/>
              </a:buClr>
              <a:buSzPct val="100000"/>
              <a:buFont typeface="Arial" panose="020B0604020202020204" pitchFamily="34" charset="0"/>
              <a:buChar char="•"/>
            </a:pPr>
            <a:r>
              <a:rPr lang="el-GR" sz="2000" dirty="0">
                <a:solidFill>
                  <a:prstClr val="black">
                    <a:lumMod val="75000"/>
                    <a:lumOff val="25000"/>
                  </a:prstClr>
                </a:solidFill>
              </a:rPr>
              <a:t>παρεμποδίζεται η είσοδος νέων επιχειρήσεων λόγω του φαινομένου που προκαλεί η επίδραση των τεχνολογικών εμποδίων «</a:t>
            </a:r>
            <a:r>
              <a:rPr lang="el-GR" sz="2000" dirty="0" err="1">
                <a:solidFill>
                  <a:prstClr val="black">
                    <a:lumMod val="75000"/>
                    <a:lumOff val="25000"/>
                  </a:prstClr>
                </a:solidFill>
              </a:rPr>
              <a:t>technological</a:t>
            </a:r>
            <a:r>
              <a:rPr lang="el-GR" sz="2000" dirty="0">
                <a:solidFill>
                  <a:prstClr val="black">
                    <a:lumMod val="75000"/>
                    <a:lumOff val="25000"/>
                  </a:prstClr>
                </a:solidFill>
              </a:rPr>
              <a:t> </a:t>
            </a:r>
            <a:r>
              <a:rPr lang="el-GR" sz="2000" dirty="0" err="1">
                <a:solidFill>
                  <a:prstClr val="black">
                    <a:lumMod val="75000"/>
                    <a:lumOff val="25000"/>
                  </a:prstClr>
                </a:solidFill>
              </a:rPr>
              <a:t>barrier</a:t>
            </a:r>
            <a:r>
              <a:rPr lang="el-GR" sz="2000" dirty="0">
                <a:solidFill>
                  <a:prstClr val="black">
                    <a:lumMod val="75000"/>
                    <a:lumOff val="25000"/>
                  </a:prstClr>
                </a:solidFill>
              </a:rPr>
              <a:t> </a:t>
            </a:r>
            <a:r>
              <a:rPr lang="el-GR" sz="2000" dirty="0" err="1">
                <a:solidFill>
                  <a:prstClr val="black">
                    <a:lumMod val="75000"/>
                    <a:lumOff val="25000"/>
                  </a:prstClr>
                </a:solidFill>
              </a:rPr>
              <a:t>effect</a:t>
            </a:r>
            <a:r>
              <a:rPr lang="el-GR" sz="2000" dirty="0">
                <a:solidFill>
                  <a:prstClr val="black">
                    <a:lumMod val="75000"/>
                    <a:lumOff val="25000"/>
                  </a:prstClr>
                </a:solidFill>
              </a:rPr>
              <a:t>»</a:t>
            </a:r>
          </a:p>
        </p:txBody>
      </p:sp>
    </p:spTree>
    <p:extLst>
      <p:ext uri="{BB962C8B-B14F-4D97-AF65-F5344CB8AC3E}">
        <p14:creationId xmlns:p14="http://schemas.microsoft.com/office/powerpoint/2010/main" val="1131160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043608" y="382703"/>
            <a:ext cx="7543800" cy="684625"/>
          </a:xfrm>
        </p:spPr>
        <p:txBody>
          <a:bodyPr>
            <a:noAutofit/>
          </a:bodyPr>
          <a:lstStyle/>
          <a:p>
            <a:r>
              <a:rPr lang="el-GR" sz="3200" dirty="0">
                <a:solidFill>
                  <a:schemeClr val="tx1"/>
                </a:solidFill>
              </a:rPr>
              <a:t>Βασικά συμπεράσματα ειδικού κεφαλαίου</a:t>
            </a:r>
          </a:p>
        </p:txBody>
      </p:sp>
      <p:sp>
        <p:nvSpPr>
          <p:cNvPr id="4" name="Ορθογώνιο 3"/>
          <p:cNvSpPr/>
          <p:nvPr/>
        </p:nvSpPr>
        <p:spPr>
          <a:xfrm>
            <a:off x="107504" y="1320607"/>
            <a:ext cx="8928992" cy="5131661"/>
          </a:xfrm>
          <a:prstGeom prst="rect">
            <a:avLst/>
          </a:prstGeom>
        </p:spPr>
        <p:txBody>
          <a:bodyPr wrap="square">
            <a:spAutoFit/>
          </a:bodyPr>
          <a:lstStyle/>
          <a:p>
            <a:pPr marL="342900" indent="-342900">
              <a:lnSpc>
                <a:spcPct val="90000"/>
              </a:lnSpc>
              <a:spcBef>
                <a:spcPts val="1200"/>
              </a:spcBef>
              <a:spcAft>
                <a:spcPts val="200"/>
              </a:spcAft>
              <a:buClr>
                <a:srgbClr val="6E91A0"/>
              </a:buClr>
              <a:buSzPct val="100000"/>
              <a:buFont typeface="Arial" panose="020B0604020202020204" pitchFamily="34" charset="0"/>
              <a:buChar char="•"/>
            </a:pPr>
            <a:r>
              <a:rPr lang="el-GR" sz="2200" dirty="0">
                <a:solidFill>
                  <a:prstClr val="black">
                    <a:lumMod val="75000"/>
                    <a:lumOff val="25000"/>
                  </a:prstClr>
                </a:solidFill>
              </a:rPr>
              <a:t>Η υλοποίηση ξένων άμεσων επενδύσεων σε μια χώρα υποδοχής φαίνεται να έχει ισχυρή θετική επίδραση στην εξωστρέφεια των νέων επιχειρηματικών πρωτοβουλιών στη χώρα αυτή. </a:t>
            </a:r>
          </a:p>
          <a:p>
            <a:pPr marL="800100" lvl="1" indent="-342900">
              <a:lnSpc>
                <a:spcPct val="90000"/>
              </a:lnSpc>
              <a:spcBef>
                <a:spcPts val="1200"/>
              </a:spcBef>
              <a:spcAft>
                <a:spcPts val="200"/>
              </a:spcAft>
              <a:buClr>
                <a:srgbClr val="6E91A0"/>
              </a:buClr>
              <a:buSzPct val="100000"/>
              <a:buFont typeface="Arial" panose="020B0604020202020204" pitchFamily="34" charset="0"/>
              <a:buChar char="•"/>
            </a:pPr>
            <a:r>
              <a:rPr lang="el-GR" sz="2000" dirty="0">
                <a:solidFill>
                  <a:prstClr val="black">
                    <a:lumMod val="75000"/>
                    <a:lumOff val="25000"/>
                  </a:prstClr>
                </a:solidFill>
              </a:rPr>
              <a:t>Επιβεβαιώνεται πως οι ξένες άμεσες επενδύσεις συμβάλουν στη διάχυση γνώσης, τεχνολογίας, τεχνογνωσίας κλπ. στο τοπικό επιχειρηματικό περιβάλλον που δραστηριοποιούνται</a:t>
            </a:r>
          </a:p>
          <a:p>
            <a:pPr marL="800100" lvl="1" indent="-342900">
              <a:lnSpc>
                <a:spcPct val="90000"/>
              </a:lnSpc>
              <a:spcBef>
                <a:spcPts val="1200"/>
              </a:spcBef>
              <a:spcAft>
                <a:spcPts val="200"/>
              </a:spcAft>
              <a:buClr>
                <a:srgbClr val="6E91A0"/>
              </a:buClr>
              <a:buSzPct val="100000"/>
              <a:buFont typeface="Arial" panose="020B0604020202020204" pitchFamily="34" charset="0"/>
              <a:buChar char="•"/>
            </a:pPr>
            <a:r>
              <a:rPr lang="el-GR" sz="2000" dirty="0">
                <a:solidFill>
                  <a:prstClr val="black">
                    <a:lumMod val="75000"/>
                    <a:lumOff val="25000"/>
                  </a:prstClr>
                </a:solidFill>
              </a:rPr>
              <a:t>Μέσω αυτού του καναλιού οι εγχώριες νέες επιχειρήσεις απολαμβάνουν θετικές </a:t>
            </a:r>
            <a:r>
              <a:rPr lang="el-GR" sz="2000" dirty="0" err="1">
                <a:solidFill>
                  <a:prstClr val="black">
                    <a:lumMod val="75000"/>
                    <a:lumOff val="25000"/>
                  </a:prstClr>
                </a:solidFill>
              </a:rPr>
              <a:t>εξωτερικότητες</a:t>
            </a:r>
            <a:r>
              <a:rPr lang="el-GR" sz="2000" dirty="0">
                <a:solidFill>
                  <a:prstClr val="black">
                    <a:lumMod val="75000"/>
                    <a:lumOff val="25000"/>
                  </a:prstClr>
                </a:solidFill>
              </a:rPr>
              <a:t> και ωθούνται στον εξαγωγικό προσανατολισμό. </a:t>
            </a:r>
          </a:p>
          <a:p>
            <a:pPr marL="342900" indent="-342900">
              <a:lnSpc>
                <a:spcPct val="90000"/>
              </a:lnSpc>
              <a:spcBef>
                <a:spcPts val="1200"/>
              </a:spcBef>
              <a:spcAft>
                <a:spcPts val="200"/>
              </a:spcAft>
              <a:buClr>
                <a:srgbClr val="6E91A0"/>
              </a:buClr>
              <a:buSzPct val="100000"/>
              <a:buFont typeface="Arial" panose="020B0604020202020204" pitchFamily="34" charset="0"/>
              <a:buChar char="•"/>
            </a:pPr>
            <a:r>
              <a:rPr lang="el-GR" sz="2200" dirty="0">
                <a:solidFill>
                  <a:prstClr val="black">
                    <a:lumMod val="75000"/>
                    <a:lumOff val="25000"/>
                  </a:prstClr>
                </a:solidFill>
              </a:rPr>
              <a:t>Η παρούσα ανάλυση υπογραμμίζει την ανάγκη δημιουργίας συνθηκών προσέλκυσης ξένων άμεσων επενδύσεων διότι μεταξύ άλλων συμβάλουν στην εξωστρέφεια της τοπικής επιχειρηματικότητας αρχικών σταδίων. </a:t>
            </a:r>
          </a:p>
          <a:p>
            <a:pPr marL="800100" lvl="1" indent="-342900">
              <a:lnSpc>
                <a:spcPct val="90000"/>
              </a:lnSpc>
              <a:spcBef>
                <a:spcPts val="1200"/>
              </a:spcBef>
              <a:spcAft>
                <a:spcPts val="200"/>
              </a:spcAft>
              <a:buClr>
                <a:srgbClr val="6E91A0"/>
              </a:buClr>
              <a:buSzPct val="100000"/>
              <a:buFont typeface="Arial" panose="020B0604020202020204" pitchFamily="34" charset="0"/>
              <a:buChar char="•"/>
            </a:pPr>
            <a:r>
              <a:rPr lang="el-GR" sz="2000" dirty="0">
                <a:solidFill>
                  <a:prstClr val="black">
                    <a:lumMod val="75000"/>
                    <a:lumOff val="25000"/>
                  </a:prstClr>
                </a:solidFill>
              </a:rPr>
              <a:t>Οι συνθήκες αυτές μπορεί να συνδέονται με την αντιμετώπιση κρίσιμων ζητημάτων που έχουν εντοπισθεί σε αρκετές εκθέσεις επιχειρηματικότητας από εμπειρογνώμονες στο πλαίσιο της έρευνας NES που αφορούν τη γραφειοκρατία, τη φορολογία επιχειρήσεων, το θεσμικό πλαίσιο κλπ.</a:t>
            </a:r>
          </a:p>
        </p:txBody>
      </p:sp>
    </p:spTree>
    <p:extLst>
      <p:ext uri="{BB962C8B-B14F-4D97-AF65-F5344CB8AC3E}">
        <p14:creationId xmlns:p14="http://schemas.microsoft.com/office/powerpoint/2010/main" val="3949967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Θέση περιεχομένου"/>
          <p:cNvSpPr>
            <a:spLocks noGrp="1"/>
          </p:cNvSpPr>
          <p:nvPr>
            <p:ph idx="4294967295"/>
          </p:nvPr>
        </p:nvSpPr>
        <p:spPr>
          <a:xfrm>
            <a:off x="0" y="188913"/>
            <a:ext cx="8569325" cy="6264275"/>
          </a:xfrm>
        </p:spPr>
        <p:txBody>
          <a:bodyPr>
            <a:normAutofit/>
          </a:bodyPr>
          <a:lstStyle/>
          <a:p>
            <a:pPr algn="ctr">
              <a:buFont typeface="Wingdings 3" panose="05040102010807070707" pitchFamily="18" charset="2"/>
              <a:buNone/>
            </a:pPr>
            <a:endParaRPr lang="el-GR" altLang="el-GR" sz="2800" i="1" dirty="0"/>
          </a:p>
          <a:p>
            <a:pPr algn="ctr">
              <a:buFont typeface="Wingdings 3" panose="05040102010807070707" pitchFamily="18" charset="2"/>
              <a:buNone/>
            </a:pPr>
            <a:endParaRPr lang="el-GR" altLang="el-GR" sz="2800" i="1" dirty="0"/>
          </a:p>
          <a:p>
            <a:pPr algn="ctr">
              <a:buNone/>
            </a:pPr>
            <a:r>
              <a:rPr lang="el-GR" altLang="el-GR" sz="2800" b="1" i="1" dirty="0"/>
              <a:t>Ευχαριστώ για την προσοχή σας</a:t>
            </a:r>
            <a:endParaRPr lang="en-US" altLang="el-GR" sz="2400" b="1" dirty="0"/>
          </a:p>
          <a:p>
            <a:pPr algn="ctr">
              <a:buFont typeface="Wingdings 3" panose="05040102010807070707" pitchFamily="18" charset="2"/>
              <a:buNone/>
            </a:pPr>
            <a:r>
              <a:rPr lang="el-GR" altLang="el-GR" dirty="0">
                <a:hlinkClick r:id="rId2">
                  <a:extLst>
                    <a:ext uri="{A12FA001-AC4F-418D-AE19-62706E023703}">
                      <ahyp:hlinkClr xmlns="" xmlns:ahyp="http://schemas.microsoft.com/office/drawing/2018/hyperlinkcolor" val="tx"/>
                    </a:ext>
                  </a:extLst>
                </a:hlinkClick>
              </a:rPr>
              <a:t>Για την επικοινωνία</a:t>
            </a:r>
          </a:p>
          <a:p>
            <a:pPr algn="ctr">
              <a:buFont typeface="Wingdings 3" panose="05040102010807070707" pitchFamily="18" charset="2"/>
              <a:buNone/>
            </a:pPr>
            <a:r>
              <a:rPr lang="en-US" altLang="el-GR" sz="2000" dirty="0">
                <a:hlinkClick r:id="rId2"/>
              </a:rPr>
              <a:t>atsakanikas@iobe.gr</a:t>
            </a:r>
            <a:endParaRPr lang="en-US" altLang="el-GR" sz="2000" dirty="0"/>
          </a:p>
          <a:p>
            <a:pPr algn="ctr">
              <a:buFont typeface="Wingdings 3" panose="05040102010807070707" pitchFamily="18" charset="2"/>
              <a:buNone/>
            </a:pPr>
            <a:endParaRPr lang="el-GR" altLang="el-GR" sz="2800" i="1" dirty="0"/>
          </a:p>
          <a:p>
            <a:pPr algn="ctr">
              <a:buNone/>
            </a:pPr>
            <a:r>
              <a:rPr lang="el-GR" altLang="el-GR" sz="2000" dirty="0"/>
              <a:t>Πληροφορίες για το </a:t>
            </a:r>
            <a:r>
              <a:rPr lang="en-US" altLang="el-GR" sz="2000" dirty="0"/>
              <a:t>GEM:</a:t>
            </a:r>
          </a:p>
          <a:p>
            <a:pPr algn="ctr">
              <a:buNone/>
            </a:pPr>
            <a:r>
              <a:rPr lang="en-US" altLang="el-GR" sz="2000" dirty="0"/>
              <a:t>	</a:t>
            </a:r>
            <a:r>
              <a:rPr lang="en-US" altLang="el-GR" sz="2000" dirty="0">
                <a:hlinkClick r:id="rId3"/>
              </a:rPr>
              <a:t>www.gemconsortium.org</a:t>
            </a:r>
            <a:endParaRPr lang="en-US" altLang="el-GR" sz="2000" dirty="0"/>
          </a:p>
          <a:p>
            <a:pPr algn="ctr">
              <a:buNone/>
            </a:pPr>
            <a:r>
              <a:rPr lang="el-GR" altLang="el-GR" sz="2000" dirty="0"/>
              <a:t>Η έκθεση του ΙΟΒΕ για την επιχειρηματικότητα είναι </a:t>
            </a:r>
            <a:r>
              <a:rPr lang="el-GR" altLang="el-GR" sz="2000" dirty="0" err="1"/>
              <a:t>προσβάσιμη</a:t>
            </a:r>
            <a:r>
              <a:rPr lang="el-GR" altLang="el-GR" sz="2000" dirty="0"/>
              <a:t> στο:</a:t>
            </a:r>
          </a:p>
          <a:p>
            <a:pPr algn="ctr">
              <a:buNone/>
            </a:pPr>
            <a:r>
              <a:rPr lang="el-GR" altLang="el-GR" sz="2000" dirty="0"/>
              <a:t>	</a:t>
            </a:r>
            <a:r>
              <a:rPr lang="en-US" altLang="el-GR" sz="2000" dirty="0">
                <a:hlinkClick r:id="rId4"/>
              </a:rPr>
              <a:t>www.iobe.gr</a:t>
            </a:r>
            <a:endParaRPr lang="en-US" altLang="el-GR" sz="2000" dirty="0"/>
          </a:p>
          <a:p>
            <a:pPr algn="ctr">
              <a:buFont typeface="Wingdings 3" panose="05040102010807070707" pitchFamily="18" charset="2"/>
              <a:buNone/>
            </a:pPr>
            <a:endParaRPr lang="en-US" altLang="el-GR" sz="2800" b="1" i="1" dirty="0"/>
          </a:p>
          <a:p>
            <a:pPr algn="ctr">
              <a:buFont typeface="Wingdings 3" panose="05040102010807070707" pitchFamily="18" charset="2"/>
              <a:buNone/>
            </a:pPr>
            <a:r>
              <a:rPr lang="el-GR" altLang="el-GR" sz="2000" dirty="0"/>
              <a:t> </a:t>
            </a:r>
            <a:endParaRPr lang="en-US" altLang="el-GR" sz="2000" dirty="0"/>
          </a:p>
          <a:p>
            <a:pPr>
              <a:buFont typeface="Wingdings 3" panose="05040102010807070707" pitchFamily="18" charset="2"/>
              <a:buNone/>
            </a:pPr>
            <a:endParaRPr lang="el-GR" altLang="el-GR" dirty="0"/>
          </a:p>
        </p:txBody>
      </p:sp>
      <p:pic>
        <p:nvPicPr>
          <p:cNvPr id="3" name="Picture 2" descr="Text, logo, company name&#10;&#10;Description automatically generated">
            <a:extLst>
              <a:ext uri="{FF2B5EF4-FFF2-40B4-BE49-F238E27FC236}">
                <a16:creationId xmlns="" xmlns:a16="http://schemas.microsoft.com/office/drawing/2014/main" id="{5DDB5603-D643-40BD-8FE9-56FDFCA1F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288" y="4653136"/>
            <a:ext cx="1343025" cy="1495425"/>
          </a:xfrm>
          <a:prstGeom prst="rect">
            <a:avLst/>
          </a:prstGeom>
        </p:spPr>
      </p:pic>
    </p:spTree>
    <p:extLst>
      <p:ext uri="{BB962C8B-B14F-4D97-AF65-F5344CB8AC3E}">
        <p14:creationId xmlns:p14="http://schemas.microsoft.com/office/powerpoint/2010/main" val="2279720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385" y="1052736"/>
            <a:ext cx="8716349" cy="5400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endParaRPr lang="el-GR" dirty="0"/>
          </a:p>
        </p:txBody>
      </p:sp>
      <p:sp>
        <p:nvSpPr>
          <p:cNvPr id="72708" name="Rectangle 4"/>
          <p:cNvSpPr>
            <a:spLocks noGrp="1"/>
          </p:cNvSpPr>
          <p:nvPr>
            <p:ph type="ctrTitle"/>
          </p:nvPr>
        </p:nvSpPr>
        <p:spPr bwMode="auto">
          <a:xfrm>
            <a:off x="178385" y="1052736"/>
            <a:ext cx="8716349" cy="1152128"/>
          </a:xfrm>
          <a:solidFill>
            <a:srgbClr val="385D8A"/>
          </a:solidFill>
          <a:effectLst>
            <a:outerShdw blurRad="50800" dist="38100" dir="2700000" algn="tl" rotWithShape="0">
              <a:prstClr val="black">
                <a:alpha val="40000"/>
              </a:prstClr>
            </a:outerShdw>
          </a:effectLst>
        </p:spPr>
        <p:style>
          <a:lnRef idx="1">
            <a:schemeClr val="accent1"/>
          </a:lnRef>
          <a:fillRef idx="1001">
            <a:schemeClr val="lt2"/>
          </a:fillRef>
          <a:effectRef idx="1">
            <a:schemeClr val="accent1"/>
          </a:effectRef>
          <a:fontRef idx="minor">
            <a:schemeClr val="dk1"/>
          </a:fontRef>
        </p:style>
        <p:txBody>
          <a:bodyPr wrap="square" lIns="91440" tIns="45720" rIns="91440" bIns="45720" numCol="1" anchorCtr="0" compatLnSpc="1">
            <a:prstTxWarp prst="textNoShape">
              <a:avLst/>
            </a:prstTxWarp>
            <a:noAutofit/>
          </a:bodyPr>
          <a:lstStyle/>
          <a:p>
            <a:pPr algn="l">
              <a:spcBef>
                <a:spcPts val="600"/>
              </a:spcBef>
              <a:spcAft>
                <a:spcPts val="600"/>
              </a:spcAft>
              <a:defRPr/>
            </a:pPr>
            <a:r>
              <a:rPr lang="el-GR" sz="3300" dirty="0">
                <a:solidFill>
                  <a:schemeClr val="bg1"/>
                </a:solidFill>
              </a:rPr>
              <a:t>Οι βασικοί δείκτες για την Επιχειρηματικότητα στην Ελλάδα το 20</a:t>
            </a:r>
            <a:r>
              <a:rPr lang="en-US" sz="3300" dirty="0">
                <a:solidFill>
                  <a:schemeClr val="bg1"/>
                </a:solidFill>
              </a:rPr>
              <a:t>20</a:t>
            </a:r>
            <a:r>
              <a:rPr lang="el-GR" sz="3300" dirty="0">
                <a:solidFill>
                  <a:schemeClr val="bg1"/>
                </a:solidFill>
              </a:rPr>
              <a:t>…</a:t>
            </a:r>
          </a:p>
        </p:txBody>
      </p:sp>
      <p:sp>
        <p:nvSpPr>
          <p:cNvPr id="2" name="Subtitle 1"/>
          <p:cNvSpPr>
            <a:spLocks noGrp="1"/>
          </p:cNvSpPr>
          <p:nvPr>
            <p:ph type="subTitle" idx="1"/>
          </p:nvPr>
        </p:nvSpPr>
        <p:spPr>
          <a:xfrm>
            <a:off x="2036734" y="2780928"/>
            <a:ext cx="6858000" cy="547042"/>
          </a:xfrm>
        </p:spPr>
        <p:style>
          <a:lnRef idx="1">
            <a:schemeClr val="accent1"/>
          </a:lnRef>
          <a:fillRef idx="1001">
            <a:schemeClr val="lt2"/>
          </a:fillRef>
          <a:effectRef idx="1">
            <a:schemeClr val="accent1"/>
          </a:effectRef>
          <a:fontRef idx="minor">
            <a:schemeClr val="dk1"/>
          </a:fontRef>
        </p:style>
        <p:txBody>
          <a:bodyPr>
            <a:normAutofit/>
          </a:bodyPr>
          <a:lstStyle/>
          <a:p>
            <a:pPr algn="r">
              <a:lnSpc>
                <a:spcPct val="100000"/>
              </a:lnSpc>
              <a:spcAft>
                <a:spcPts val="1200"/>
              </a:spcAft>
            </a:pPr>
            <a:r>
              <a:rPr lang="el-GR" sz="2000" b="1" i="1" cap="none" dirty="0">
                <a:solidFill>
                  <a:schemeClr val="tx1"/>
                </a:solidFill>
              </a:rPr>
              <a:t>Χαρακτηριστικά των Επιχειρηματιών Αρχικών Σταδίων </a:t>
            </a:r>
            <a:endParaRPr lang="el-GR" sz="2000" b="1" cap="none"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68344" y="1916832"/>
            <a:ext cx="1274367" cy="2492990"/>
          </a:xfrm>
          <a:prstGeom prst="rect">
            <a:avLst/>
          </a:prstGeom>
          <a:solidFill>
            <a:schemeClr val="tx2">
              <a:lumMod val="40000"/>
              <a:lumOff val="60000"/>
            </a:schemeClr>
          </a:solidFill>
          <a:ln>
            <a:solidFill>
              <a:schemeClr val="accent1">
                <a:lumMod val="75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l-GR" sz="1200" dirty="0">
                <a:effectLst/>
                <a:latin typeface="Calibri" panose="020F0502020204030204" pitchFamily="34" charset="0"/>
                <a:ea typeface="Times New Roman" panose="02020603050405020304" pitchFamily="18" charset="0"/>
                <a:cs typeface="Times New Roman" panose="02020603050405020304" pitchFamily="18" charset="0"/>
              </a:rPr>
              <a:t>Υψηλές επιδόσεις λόγω ισχυρής παρουσίας της αυτοαπασχόλησης και </a:t>
            </a:r>
            <a:r>
              <a:rPr lang="el-GR" sz="1200" dirty="0" err="1">
                <a:effectLst/>
                <a:latin typeface="Calibri" panose="020F0502020204030204" pitchFamily="34" charset="0"/>
                <a:ea typeface="Times New Roman" panose="02020603050405020304" pitchFamily="18" charset="0"/>
                <a:cs typeface="Times New Roman" panose="02020603050405020304" pitchFamily="18" charset="0"/>
              </a:rPr>
              <a:t>μικροεπιχειρηματικότητας</a:t>
            </a:r>
            <a:r>
              <a:rPr lang="el-GR" sz="1200" dirty="0">
                <a:effectLst/>
                <a:latin typeface="Calibri" panose="020F0502020204030204" pitchFamily="34" charset="0"/>
                <a:ea typeface="Times New Roman" panose="02020603050405020304" pitchFamily="18" charset="0"/>
                <a:cs typeface="Times New Roman" panose="02020603050405020304" pitchFamily="18" charset="0"/>
              </a:rPr>
              <a:t>, που κυριαρχούν στη δομή του ελληνικού παραγωγικού συστήματος</a:t>
            </a:r>
            <a:endParaRPr lang="el-GR" sz="1200" dirty="0"/>
          </a:p>
        </p:txBody>
      </p:sp>
      <p:sp>
        <p:nvSpPr>
          <p:cNvPr id="10" name="Title 9"/>
          <p:cNvSpPr>
            <a:spLocks noGrp="1"/>
          </p:cNvSpPr>
          <p:nvPr>
            <p:ph type="title" idx="4294967295"/>
          </p:nvPr>
        </p:nvSpPr>
        <p:spPr>
          <a:xfrm>
            <a:off x="830263" y="333375"/>
            <a:ext cx="8313737" cy="954088"/>
          </a:xfrm>
          <a:prstGeom prst="rect">
            <a:avLst/>
          </a:prstGeom>
        </p:spPr>
        <p:txBody>
          <a:bodyPr anchor="ctr">
            <a:noAutofit/>
          </a:bodyPr>
          <a:lstStyle/>
          <a:p>
            <a:r>
              <a:rPr lang="el-GR" sz="3200" dirty="0">
                <a:solidFill>
                  <a:schemeClr val="bg1"/>
                </a:solidFill>
              </a:rPr>
              <a:t> </a:t>
            </a:r>
            <a:r>
              <a:rPr lang="el-GR" sz="2800" dirty="0">
                <a:solidFill>
                  <a:schemeClr val="bg1"/>
                </a:solidFill>
              </a:rPr>
              <a:t>Συνολικά ένα </a:t>
            </a:r>
            <a:r>
              <a:rPr lang="en-US" sz="2800" dirty="0">
                <a:solidFill>
                  <a:schemeClr val="bg1"/>
                </a:solidFill>
              </a:rPr>
              <a:t>22,5</a:t>
            </a:r>
            <a:r>
              <a:rPr lang="el-GR" sz="2800" dirty="0">
                <a:solidFill>
                  <a:schemeClr val="bg1"/>
                </a:solidFill>
              </a:rPr>
              <a:t>% του πληθυσμού (1,</a:t>
            </a:r>
            <a:r>
              <a:rPr lang="en-US" sz="2800" dirty="0">
                <a:solidFill>
                  <a:schemeClr val="bg1"/>
                </a:solidFill>
              </a:rPr>
              <a:t>4 </a:t>
            </a:r>
            <a:r>
              <a:rPr lang="el-GR" sz="2800" dirty="0">
                <a:solidFill>
                  <a:schemeClr val="bg1"/>
                </a:solidFill>
              </a:rPr>
              <a:t>εκατ. άτομα) ασχολείται με την επιχειρηματικότητα…</a:t>
            </a:r>
          </a:p>
        </p:txBody>
      </p:sp>
      <p:sp>
        <p:nvSpPr>
          <p:cNvPr id="7" name="Rectangle 6">
            <a:extLst>
              <a:ext uri="{FF2B5EF4-FFF2-40B4-BE49-F238E27FC236}">
                <a16:creationId xmlns="" xmlns:a16="http://schemas.microsoft.com/office/drawing/2014/main" id="{A755C9FF-4B2C-4CC2-9330-5F1A0A517CA5}"/>
              </a:ext>
            </a:extLst>
          </p:cNvPr>
          <p:cNvSpPr/>
          <p:nvPr/>
        </p:nvSpPr>
        <p:spPr>
          <a:xfrm>
            <a:off x="196802" y="6509471"/>
            <a:ext cx="7178501" cy="261610"/>
          </a:xfrm>
          <a:prstGeom prst="rect">
            <a:avLst/>
          </a:prstGeom>
        </p:spPr>
        <p:txBody>
          <a:bodyPr wrap="square">
            <a:spAutoFit/>
          </a:bodyPr>
          <a:lstStyle/>
          <a:p>
            <a:pPr algn="just">
              <a:spcAft>
                <a:spcPts val="1200"/>
              </a:spcAft>
            </a:pPr>
            <a:r>
              <a:rPr lang="el-GR" sz="1100" dirty="0">
                <a:latin typeface="Calibri" panose="020F0502020204030204" pitchFamily="34" charset="0"/>
                <a:ea typeface="Times New Roman" panose="02020603050405020304" pitchFamily="18" charset="0"/>
                <a:cs typeface="Times New Roman" panose="02020603050405020304" pitchFamily="18" charset="0"/>
              </a:rPr>
              <a:t>Πηγή: GEM, Επεξεργασία στοιχείων: ΙΟΒΕ</a:t>
            </a:r>
          </a:p>
        </p:txBody>
      </p:sp>
      <p:sp>
        <p:nvSpPr>
          <p:cNvPr id="8" name="Rectangle 7"/>
          <p:cNvSpPr/>
          <p:nvPr/>
        </p:nvSpPr>
        <p:spPr>
          <a:xfrm>
            <a:off x="191133" y="6337528"/>
            <a:ext cx="7837251" cy="253916"/>
          </a:xfrm>
          <a:prstGeom prst="rect">
            <a:avLst/>
          </a:prstGeom>
        </p:spPr>
        <p:txBody>
          <a:bodyPr wrap="square">
            <a:spAutoFit/>
          </a:bodyPr>
          <a:lstStyle/>
          <a:p>
            <a:r>
              <a:rPr lang="el-GR" sz="1050" dirty="0"/>
              <a:t>Ομάδα Α: Χώρες χαμηλού εισοδήματος, Ομάδα Β: μεσαίου εισοδήματος, Ομάδα Γ: υψηλού εισοδήματος</a:t>
            </a:r>
          </a:p>
        </p:txBody>
      </p:sp>
      <p:graphicFrame>
        <p:nvGraphicFramePr>
          <p:cNvPr id="3" name="Table 2">
            <a:extLst>
              <a:ext uri="{FF2B5EF4-FFF2-40B4-BE49-F238E27FC236}">
                <a16:creationId xmlns="" xmlns:a16="http://schemas.microsoft.com/office/drawing/2014/main" id="{CB145245-43D8-441C-B17F-BE43A43F752A}"/>
              </a:ext>
            </a:extLst>
          </p:cNvPr>
          <p:cNvGraphicFramePr>
            <a:graphicFrameLocks noGrp="1"/>
          </p:cNvGraphicFramePr>
          <p:nvPr>
            <p:extLst>
              <p:ext uri="{D42A27DB-BD31-4B8C-83A1-F6EECF244321}">
                <p14:modId xmlns:p14="http://schemas.microsoft.com/office/powerpoint/2010/main" val="3038195635"/>
              </p:ext>
            </p:extLst>
          </p:nvPr>
        </p:nvGraphicFramePr>
        <p:xfrm>
          <a:off x="256226" y="1371137"/>
          <a:ext cx="7268102" cy="5486400"/>
        </p:xfrm>
        <a:graphic>
          <a:graphicData uri="http://schemas.openxmlformats.org/drawingml/2006/table">
            <a:tbl>
              <a:tblPr firstRow="1" firstCol="1" bandRow="1">
                <a:tableStyleId>{5C22544A-7EE6-4342-B048-85BDC9FD1C3A}</a:tableStyleId>
              </a:tblPr>
              <a:tblGrid>
                <a:gridCol w="1312001">
                  <a:extLst>
                    <a:ext uri="{9D8B030D-6E8A-4147-A177-3AD203B41FA5}">
                      <a16:colId xmlns="" xmlns:a16="http://schemas.microsoft.com/office/drawing/2014/main" val="1356680102"/>
                    </a:ext>
                  </a:extLst>
                </a:gridCol>
                <a:gridCol w="1108883">
                  <a:extLst>
                    <a:ext uri="{9D8B030D-6E8A-4147-A177-3AD203B41FA5}">
                      <a16:colId xmlns="" xmlns:a16="http://schemas.microsoft.com/office/drawing/2014/main" val="2723051680"/>
                    </a:ext>
                  </a:extLst>
                </a:gridCol>
                <a:gridCol w="1108883">
                  <a:extLst>
                    <a:ext uri="{9D8B030D-6E8A-4147-A177-3AD203B41FA5}">
                      <a16:colId xmlns="" xmlns:a16="http://schemas.microsoft.com/office/drawing/2014/main" val="3535292175"/>
                    </a:ext>
                  </a:extLst>
                </a:gridCol>
                <a:gridCol w="1425598">
                  <a:extLst>
                    <a:ext uri="{9D8B030D-6E8A-4147-A177-3AD203B41FA5}">
                      <a16:colId xmlns="" xmlns:a16="http://schemas.microsoft.com/office/drawing/2014/main" val="2019044179"/>
                    </a:ext>
                  </a:extLst>
                </a:gridCol>
                <a:gridCol w="1108883">
                  <a:extLst>
                    <a:ext uri="{9D8B030D-6E8A-4147-A177-3AD203B41FA5}">
                      <a16:colId xmlns="" xmlns:a16="http://schemas.microsoft.com/office/drawing/2014/main" val="69858117"/>
                    </a:ext>
                  </a:extLst>
                </a:gridCol>
                <a:gridCol w="1203854">
                  <a:extLst>
                    <a:ext uri="{9D8B030D-6E8A-4147-A177-3AD203B41FA5}">
                      <a16:colId xmlns="" xmlns:a16="http://schemas.microsoft.com/office/drawing/2014/main" val="1329350779"/>
                    </a:ext>
                  </a:extLst>
                </a:gridCol>
              </a:tblGrid>
              <a:tr h="360040">
                <a:tc>
                  <a:txBody>
                    <a:bodyPr/>
                    <a:lstStyle/>
                    <a:p>
                      <a:pPr algn="just">
                        <a:lnSpc>
                          <a:spcPct val="100000"/>
                        </a:lnSpc>
                        <a:spcBef>
                          <a:spcPts val="600"/>
                        </a:spcBef>
                        <a:spcAft>
                          <a:spcPts val="1200"/>
                        </a:spcAft>
                      </a:pPr>
                      <a:r>
                        <a:rPr lang="x-none" sz="900" dirty="0">
                          <a:effectLst/>
                        </a:rPr>
                        <a:t> </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ct val="100000"/>
                        </a:lnSpc>
                        <a:spcBef>
                          <a:spcPts val="600"/>
                        </a:spcBef>
                        <a:spcAft>
                          <a:spcPts val="600"/>
                        </a:spcAft>
                      </a:pPr>
                      <a:r>
                        <a:rPr lang="el-GR" sz="1000" dirty="0">
                          <a:effectLst/>
                        </a:rPr>
                        <a:t>Επίδοξοι επιχειρηματίες</a:t>
                      </a:r>
                      <a:endParaRPr lang="el-G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ct val="100000"/>
                        </a:lnSpc>
                        <a:spcBef>
                          <a:spcPts val="600"/>
                        </a:spcBef>
                        <a:spcAft>
                          <a:spcPts val="600"/>
                        </a:spcAft>
                      </a:pPr>
                      <a:r>
                        <a:rPr lang="el-GR" sz="1000" dirty="0">
                          <a:effectLst/>
                        </a:rPr>
                        <a:t>Νέοι επιχειρηματίες</a:t>
                      </a:r>
                      <a:endParaRPr lang="el-G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ct val="100000"/>
                        </a:lnSpc>
                        <a:spcBef>
                          <a:spcPts val="600"/>
                        </a:spcBef>
                        <a:spcAft>
                          <a:spcPts val="600"/>
                        </a:spcAft>
                      </a:pPr>
                      <a:r>
                        <a:rPr lang="el-GR" sz="1000" dirty="0">
                          <a:effectLst/>
                        </a:rPr>
                        <a:t>Επιχειρηματικότητα αρχικών σταδίων</a:t>
                      </a:r>
                      <a:endParaRPr lang="el-G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ct val="100000"/>
                        </a:lnSpc>
                        <a:spcBef>
                          <a:spcPts val="600"/>
                        </a:spcBef>
                        <a:spcAft>
                          <a:spcPts val="600"/>
                        </a:spcAft>
                      </a:pPr>
                      <a:r>
                        <a:rPr lang="el-GR" sz="1000" dirty="0">
                          <a:effectLst/>
                        </a:rPr>
                        <a:t>Καθιερωμένοι επιχειρηματίες</a:t>
                      </a:r>
                      <a:endParaRPr lang="el-G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ct val="100000"/>
                        </a:lnSpc>
                        <a:spcBef>
                          <a:spcPts val="600"/>
                        </a:spcBef>
                        <a:spcAft>
                          <a:spcPts val="600"/>
                        </a:spcAft>
                      </a:pPr>
                      <a:r>
                        <a:rPr lang="el-GR" sz="1000" dirty="0">
                          <a:effectLst/>
                        </a:rPr>
                        <a:t>Συνολική επιχειρηματική δραστηριότητα</a:t>
                      </a:r>
                      <a:endParaRPr lang="el-G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extLst>
                  <a:ext uri="{0D108BD9-81ED-4DB2-BD59-A6C34878D82A}">
                    <a16:rowId xmlns="" xmlns:a16="http://schemas.microsoft.com/office/drawing/2014/main" val="1456279943"/>
                  </a:ext>
                </a:extLst>
              </a:tr>
              <a:tr h="88495">
                <a:tc>
                  <a:txBody>
                    <a:bodyPr/>
                    <a:lstStyle/>
                    <a:p>
                      <a:pPr algn="l">
                        <a:lnSpc>
                          <a:spcPts val="1800"/>
                        </a:lnSpc>
                        <a:spcBef>
                          <a:spcPts val="600"/>
                        </a:spcBef>
                        <a:spcAft>
                          <a:spcPts val="600"/>
                        </a:spcAft>
                      </a:pPr>
                      <a:r>
                        <a:rPr lang="el-GR" sz="900" dirty="0">
                          <a:effectLst/>
                        </a:rPr>
                        <a:t>Αυστρία</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dirty="0">
                          <a:effectLst/>
                        </a:rPr>
                        <a:t>4,1</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2,2</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6,2</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7,8</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13,7</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extLst>
                  <a:ext uri="{0D108BD9-81ED-4DB2-BD59-A6C34878D82A}">
                    <a16:rowId xmlns="" xmlns:a16="http://schemas.microsoft.com/office/drawing/2014/main" val="1499569040"/>
                  </a:ext>
                </a:extLst>
              </a:tr>
              <a:tr h="0">
                <a:tc>
                  <a:txBody>
                    <a:bodyPr/>
                    <a:lstStyle/>
                    <a:p>
                      <a:pPr algn="l">
                        <a:lnSpc>
                          <a:spcPts val="1800"/>
                        </a:lnSpc>
                        <a:spcBef>
                          <a:spcPts val="600"/>
                        </a:spcBef>
                        <a:spcAft>
                          <a:spcPts val="600"/>
                        </a:spcAft>
                      </a:pPr>
                      <a:r>
                        <a:rPr lang="el-GR" sz="900">
                          <a:effectLst/>
                        </a:rPr>
                        <a:t>Γερμανία</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3,1</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dirty="0">
                          <a:effectLst/>
                        </a:rPr>
                        <a:t>1,8</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4,8</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6,2</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10,7</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extLst>
                  <a:ext uri="{0D108BD9-81ED-4DB2-BD59-A6C34878D82A}">
                    <a16:rowId xmlns="" xmlns:a16="http://schemas.microsoft.com/office/drawing/2014/main" val="3893469634"/>
                  </a:ext>
                </a:extLst>
              </a:tr>
              <a:tr h="45309">
                <a:tc>
                  <a:txBody>
                    <a:bodyPr/>
                    <a:lstStyle/>
                    <a:p>
                      <a:pPr algn="l">
                        <a:lnSpc>
                          <a:spcPts val="1800"/>
                        </a:lnSpc>
                        <a:spcBef>
                          <a:spcPts val="600"/>
                        </a:spcBef>
                        <a:spcAft>
                          <a:spcPts val="600"/>
                        </a:spcAft>
                      </a:pPr>
                      <a:r>
                        <a:rPr lang="el-GR" sz="900">
                          <a:effectLst/>
                        </a:rPr>
                        <a:t>Ελβετία</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6,4</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dirty="0">
                          <a:effectLst/>
                        </a:rPr>
                        <a:t>3,1</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9,2</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6,7</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15,5</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extLst>
                  <a:ext uri="{0D108BD9-81ED-4DB2-BD59-A6C34878D82A}">
                    <a16:rowId xmlns="" xmlns:a16="http://schemas.microsoft.com/office/drawing/2014/main" val="4166102619"/>
                  </a:ext>
                </a:extLst>
              </a:tr>
              <a:tr h="203238">
                <a:tc>
                  <a:txBody>
                    <a:bodyPr/>
                    <a:lstStyle/>
                    <a:p>
                      <a:pPr algn="l">
                        <a:lnSpc>
                          <a:spcPts val="1800"/>
                        </a:lnSpc>
                        <a:spcBef>
                          <a:spcPts val="600"/>
                        </a:spcBef>
                        <a:spcAft>
                          <a:spcPts val="600"/>
                        </a:spcAft>
                      </a:pPr>
                      <a:r>
                        <a:rPr lang="el-GR" sz="900">
                          <a:effectLst/>
                        </a:rPr>
                        <a:t>Ελλάδα</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3,3</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5,5</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8,6</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14,6</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22,5</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extLst>
                  <a:ext uri="{0D108BD9-81ED-4DB2-BD59-A6C34878D82A}">
                    <a16:rowId xmlns="" xmlns:a16="http://schemas.microsoft.com/office/drawing/2014/main" val="601710769"/>
                  </a:ext>
                </a:extLst>
              </a:tr>
              <a:tr h="203238">
                <a:tc>
                  <a:txBody>
                    <a:bodyPr/>
                    <a:lstStyle/>
                    <a:p>
                      <a:pPr algn="l">
                        <a:lnSpc>
                          <a:spcPts val="1800"/>
                        </a:lnSpc>
                        <a:spcBef>
                          <a:spcPts val="600"/>
                        </a:spcBef>
                        <a:spcAft>
                          <a:spcPts val="600"/>
                        </a:spcAft>
                      </a:pPr>
                      <a:r>
                        <a:rPr lang="el-GR" sz="900">
                          <a:effectLst/>
                        </a:rPr>
                        <a:t>Ην. Βασίλειο</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5,2</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2,7</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7,8</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6,5</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14,2</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extLst>
                  <a:ext uri="{0D108BD9-81ED-4DB2-BD59-A6C34878D82A}">
                    <a16:rowId xmlns="" xmlns:a16="http://schemas.microsoft.com/office/drawing/2014/main" val="1346045618"/>
                  </a:ext>
                </a:extLst>
              </a:tr>
              <a:tr h="203238">
                <a:tc>
                  <a:txBody>
                    <a:bodyPr/>
                    <a:lstStyle/>
                    <a:p>
                      <a:pPr algn="l">
                        <a:lnSpc>
                          <a:spcPts val="1800"/>
                        </a:lnSpc>
                        <a:spcBef>
                          <a:spcPts val="600"/>
                        </a:spcBef>
                        <a:spcAft>
                          <a:spcPts val="600"/>
                        </a:spcAft>
                      </a:pPr>
                      <a:r>
                        <a:rPr lang="el-GR" sz="900">
                          <a:effectLst/>
                        </a:rPr>
                        <a:t>Ισπανία</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2,4</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dirty="0">
                          <a:effectLst/>
                        </a:rPr>
                        <a:t>2,9</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5,2</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6,7</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11,8</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extLst>
                  <a:ext uri="{0D108BD9-81ED-4DB2-BD59-A6C34878D82A}">
                    <a16:rowId xmlns="" xmlns:a16="http://schemas.microsoft.com/office/drawing/2014/main" val="2156530068"/>
                  </a:ext>
                </a:extLst>
              </a:tr>
              <a:tr h="203238">
                <a:tc>
                  <a:txBody>
                    <a:bodyPr/>
                    <a:lstStyle/>
                    <a:p>
                      <a:pPr algn="l">
                        <a:lnSpc>
                          <a:spcPts val="1800"/>
                        </a:lnSpc>
                        <a:spcBef>
                          <a:spcPts val="600"/>
                        </a:spcBef>
                        <a:spcAft>
                          <a:spcPts val="600"/>
                        </a:spcAft>
                      </a:pPr>
                      <a:r>
                        <a:rPr lang="el-GR" sz="900">
                          <a:effectLst/>
                        </a:rPr>
                        <a:t>Ισραήλ</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5,1</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3,6</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8,5</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4,2</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12,2</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extLst>
                  <a:ext uri="{0D108BD9-81ED-4DB2-BD59-A6C34878D82A}">
                    <a16:rowId xmlns="" xmlns:a16="http://schemas.microsoft.com/office/drawing/2014/main" val="3449201101"/>
                  </a:ext>
                </a:extLst>
              </a:tr>
              <a:tr h="203238">
                <a:tc>
                  <a:txBody>
                    <a:bodyPr/>
                    <a:lstStyle/>
                    <a:p>
                      <a:pPr algn="l">
                        <a:lnSpc>
                          <a:spcPts val="1800"/>
                        </a:lnSpc>
                        <a:spcBef>
                          <a:spcPts val="600"/>
                        </a:spcBef>
                        <a:spcAft>
                          <a:spcPts val="600"/>
                        </a:spcAft>
                      </a:pPr>
                      <a:r>
                        <a:rPr lang="el-GR" sz="900">
                          <a:effectLst/>
                        </a:rPr>
                        <a:t>Ιταλία</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0,9</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1,0</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1,9</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2,2</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4,2</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extLst>
                  <a:ext uri="{0D108BD9-81ED-4DB2-BD59-A6C34878D82A}">
                    <a16:rowId xmlns="" xmlns:a16="http://schemas.microsoft.com/office/drawing/2014/main" val="890777609"/>
                  </a:ext>
                </a:extLst>
              </a:tr>
              <a:tr h="203238">
                <a:tc>
                  <a:txBody>
                    <a:bodyPr/>
                    <a:lstStyle/>
                    <a:p>
                      <a:pPr algn="l">
                        <a:lnSpc>
                          <a:spcPts val="1800"/>
                        </a:lnSpc>
                        <a:spcBef>
                          <a:spcPts val="600"/>
                        </a:spcBef>
                        <a:spcAft>
                          <a:spcPts val="600"/>
                        </a:spcAft>
                      </a:pPr>
                      <a:r>
                        <a:rPr lang="el-GR" sz="900">
                          <a:effectLst/>
                        </a:rPr>
                        <a:t>Κροατία </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9,1</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3,7</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12,7</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4,2</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16,6</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extLst>
                  <a:ext uri="{0D108BD9-81ED-4DB2-BD59-A6C34878D82A}">
                    <a16:rowId xmlns="" xmlns:a16="http://schemas.microsoft.com/office/drawing/2014/main" val="284419947"/>
                  </a:ext>
                </a:extLst>
              </a:tr>
              <a:tr h="203238">
                <a:tc>
                  <a:txBody>
                    <a:bodyPr/>
                    <a:lstStyle/>
                    <a:p>
                      <a:pPr algn="l">
                        <a:lnSpc>
                          <a:spcPts val="1800"/>
                        </a:lnSpc>
                        <a:spcBef>
                          <a:spcPts val="600"/>
                        </a:spcBef>
                        <a:spcAft>
                          <a:spcPts val="600"/>
                        </a:spcAft>
                      </a:pPr>
                      <a:r>
                        <a:rPr lang="el-GR" sz="900">
                          <a:effectLst/>
                        </a:rPr>
                        <a:t>Κύπρος</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5,1</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dirty="0">
                          <a:effectLst/>
                        </a:rPr>
                        <a:t>3,6</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8,5</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7,3</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15,6</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extLst>
                  <a:ext uri="{0D108BD9-81ED-4DB2-BD59-A6C34878D82A}">
                    <a16:rowId xmlns="" xmlns:a16="http://schemas.microsoft.com/office/drawing/2014/main" val="4252099662"/>
                  </a:ext>
                </a:extLst>
              </a:tr>
              <a:tr h="203238">
                <a:tc>
                  <a:txBody>
                    <a:bodyPr/>
                    <a:lstStyle/>
                    <a:p>
                      <a:pPr algn="l">
                        <a:lnSpc>
                          <a:spcPts val="1800"/>
                        </a:lnSpc>
                        <a:spcBef>
                          <a:spcPts val="600"/>
                        </a:spcBef>
                        <a:spcAft>
                          <a:spcPts val="600"/>
                        </a:spcAft>
                      </a:pPr>
                      <a:r>
                        <a:rPr lang="el-GR" sz="900">
                          <a:effectLst/>
                        </a:rPr>
                        <a:t>Λετονία</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10,1</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5,8</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dirty="0">
                          <a:effectLst/>
                        </a:rPr>
                        <a:t>15,6</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11,1</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25,7</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extLst>
                  <a:ext uri="{0D108BD9-81ED-4DB2-BD59-A6C34878D82A}">
                    <a16:rowId xmlns="" xmlns:a16="http://schemas.microsoft.com/office/drawing/2014/main" val="2152835814"/>
                  </a:ext>
                </a:extLst>
              </a:tr>
              <a:tr h="203238">
                <a:tc>
                  <a:txBody>
                    <a:bodyPr/>
                    <a:lstStyle/>
                    <a:p>
                      <a:pPr algn="l">
                        <a:lnSpc>
                          <a:spcPts val="1800"/>
                        </a:lnSpc>
                        <a:spcBef>
                          <a:spcPts val="600"/>
                        </a:spcBef>
                        <a:spcAft>
                          <a:spcPts val="600"/>
                        </a:spcAft>
                      </a:pPr>
                      <a:r>
                        <a:rPr lang="el-GR" sz="900">
                          <a:effectLst/>
                        </a:rPr>
                        <a:t>Λουξεμβούργο</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5,7</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2,4</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dirty="0">
                          <a:effectLst/>
                        </a:rPr>
                        <a:t>8,0</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3,6</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11,2</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extLst>
                  <a:ext uri="{0D108BD9-81ED-4DB2-BD59-A6C34878D82A}">
                    <a16:rowId xmlns="" xmlns:a16="http://schemas.microsoft.com/office/drawing/2014/main" val="3190901223"/>
                  </a:ext>
                </a:extLst>
              </a:tr>
              <a:tr h="203238">
                <a:tc>
                  <a:txBody>
                    <a:bodyPr/>
                    <a:lstStyle/>
                    <a:p>
                      <a:pPr algn="l">
                        <a:lnSpc>
                          <a:spcPts val="1800"/>
                        </a:lnSpc>
                        <a:spcBef>
                          <a:spcPts val="600"/>
                        </a:spcBef>
                        <a:spcAft>
                          <a:spcPts val="600"/>
                        </a:spcAft>
                      </a:pPr>
                      <a:r>
                        <a:rPr lang="el-GR" sz="900">
                          <a:effectLst/>
                        </a:rPr>
                        <a:t>Νορβηγία</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4,7</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2,9</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dirty="0">
                          <a:effectLst/>
                        </a:rPr>
                        <a:t>7,6</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4,1</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11,6</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extLst>
                  <a:ext uri="{0D108BD9-81ED-4DB2-BD59-A6C34878D82A}">
                    <a16:rowId xmlns="" xmlns:a16="http://schemas.microsoft.com/office/drawing/2014/main" val="747125676"/>
                  </a:ext>
                </a:extLst>
              </a:tr>
              <a:tr h="203238">
                <a:tc>
                  <a:txBody>
                    <a:bodyPr/>
                    <a:lstStyle/>
                    <a:p>
                      <a:pPr algn="l">
                        <a:lnSpc>
                          <a:spcPts val="1800"/>
                        </a:lnSpc>
                        <a:spcBef>
                          <a:spcPts val="600"/>
                        </a:spcBef>
                        <a:spcAft>
                          <a:spcPts val="600"/>
                        </a:spcAft>
                      </a:pPr>
                      <a:r>
                        <a:rPr lang="el-GR" sz="900">
                          <a:effectLst/>
                        </a:rPr>
                        <a:t>Ολλανδία</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6,9</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4,9</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11,5</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7,0</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18,1</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extLst>
                  <a:ext uri="{0D108BD9-81ED-4DB2-BD59-A6C34878D82A}">
                    <a16:rowId xmlns="" xmlns:a16="http://schemas.microsoft.com/office/drawing/2014/main" val="2319955552"/>
                  </a:ext>
                </a:extLst>
              </a:tr>
              <a:tr h="203238">
                <a:tc>
                  <a:txBody>
                    <a:bodyPr/>
                    <a:lstStyle/>
                    <a:p>
                      <a:pPr algn="l">
                        <a:lnSpc>
                          <a:spcPts val="1800"/>
                        </a:lnSpc>
                        <a:spcBef>
                          <a:spcPts val="600"/>
                        </a:spcBef>
                        <a:spcAft>
                          <a:spcPts val="600"/>
                        </a:spcAft>
                      </a:pPr>
                      <a:r>
                        <a:rPr lang="el-GR" sz="900">
                          <a:effectLst/>
                        </a:rPr>
                        <a:t>Πολωνία</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1,6</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1,5</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3,1</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12,2</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15,2</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extLst>
                  <a:ext uri="{0D108BD9-81ED-4DB2-BD59-A6C34878D82A}">
                    <a16:rowId xmlns="" xmlns:a16="http://schemas.microsoft.com/office/drawing/2014/main" val="4179161797"/>
                  </a:ext>
                </a:extLst>
              </a:tr>
              <a:tr h="203238">
                <a:tc>
                  <a:txBody>
                    <a:bodyPr/>
                    <a:lstStyle/>
                    <a:p>
                      <a:pPr algn="l">
                        <a:lnSpc>
                          <a:spcPts val="1800"/>
                        </a:lnSpc>
                        <a:spcBef>
                          <a:spcPts val="600"/>
                        </a:spcBef>
                        <a:spcAft>
                          <a:spcPts val="600"/>
                        </a:spcAft>
                      </a:pPr>
                      <a:r>
                        <a:rPr lang="el-GR" sz="900">
                          <a:effectLst/>
                        </a:rPr>
                        <a:t>Ρωσία</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4,0</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4,6</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dirty="0">
                          <a:effectLst/>
                        </a:rPr>
                        <a:t>8,5</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4,7</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13,0</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extLst>
                  <a:ext uri="{0D108BD9-81ED-4DB2-BD59-A6C34878D82A}">
                    <a16:rowId xmlns="" xmlns:a16="http://schemas.microsoft.com/office/drawing/2014/main" val="1947169011"/>
                  </a:ext>
                </a:extLst>
              </a:tr>
              <a:tr h="203238">
                <a:tc>
                  <a:txBody>
                    <a:bodyPr/>
                    <a:lstStyle/>
                    <a:p>
                      <a:pPr algn="l">
                        <a:lnSpc>
                          <a:spcPts val="1800"/>
                        </a:lnSpc>
                        <a:spcBef>
                          <a:spcPts val="600"/>
                        </a:spcBef>
                        <a:spcAft>
                          <a:spcPts val="600"/>
                        </a:spcAft>
                      </a:pPr>
                      <a:r>
                        <a:rPr lang="el-GR" sz="900">
                          <a:effectLst/>
                        </a:rPr>
                        <a:t>Σλοβακία</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10,4</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3,8</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13,8</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6,5</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20,0</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extLst>
                  <a:ext uri="{0D108BD9-81ED-4DB2-BD59-A6C34878D82A}">
                    <a16:rowId xmlns="" xmlns:a16="http://schemas.microsoft.com/office/drawing/2014/main" val="2310474105"/>
                  </a:ext>
                </a:extLst>
              </a:tr>
              <a:tr h="203238">
                <a:tc>
                  <a:txBody>
                    <a:bodyPr/>
                    <a:lstStyle/>
                    <a:p>
                      <a:pPr algn="l">
                        <a:lnSpc>
                          <a:spcPts val="1800"/>
                        </a:lnSpc>
                        <a:spcBef>
                          <a:spcPts val="600"/>
                        </a:spcBef>
                        <a:spcAft>
                          <a:spcPts val="600"/>
                        </a:spcAft>
                      </a:pPr>
                      <a:r>
                        <a:rPr lang="el-GR" sz="900">
                          <a:effectLst/>
                        </a:rPr>
                        <a:t>Σλοβενία</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3,1</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3,0</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dirty="0">
                          <a:effectLst/>
                        </a:rPr>
                        <a:t>6,0</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7,0</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12,8</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extLst>
                  <a:ext uri="{0D108BD9-81ED-4DB2-BD59-A6C34878D82A}">
                    <a16:rowId xmlns="" xmlns:a16="http://schemas.microsoft.com/office/drawing/2014/main" val="1859583418"/>
                  </a:ext>
                </a:extLst>
              </a:tr>
              <a:tr h="203238">
                <a:tc>
                  <a:txBody>
                    <a:bodyPr/>
                    <a:lstStyle/>
                    <a:p>
                      <a:pPr algn="l">
                        <a:lnSpc>
                          <a:spcPts val="1800"/>
                        </a:lnSpc>
                        <a:spcBef>
                          <a:spcPts val="600"/>
                        </a:spcBef>
                        <a:spcAft>
                          <a:spcPts val="600"/>
                        </a:spcAft>
                      </a:pPr>
                      <a:r>
                        <a:rPr lang="el-GR" sz="900">
                          <a:effectLst/>
                        </a:rPr>
                        <a:t>Σουηδία</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4,5</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3,0</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7,3</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6,0</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tc>
                  <a:txBody>
                    <a:bodyPr/>
                    <a:lstStyle/>
                    <a:p>
                      <a:pPr algn="ctr">
                        <a:lnSpc>
                          <a:spcPts val="1800"/>
                        </a:lnSpc>
                        <a:spcBef>
                          <a:spcPts val="600"/>
                        </a:spcBef>
                        <a:spcAft>
                          <a:spcPts val="600"/>
                        </a:spcAft>
                      </a:pPr>
                      <a:r>
                        <a:rPr lang="en-US" sz="900">
                          <a:effectLst/>
                        </a:rPr>
                        <a:t>13,0</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tc>
                <a:extLst>
                  <a:ext uri="{0D108BD9-81ED-4DB2-BD59-A6C34878D82A}">
                    <a16:rowId xmlns="" xmlns:a16="http://schemas.microsoft.com/office/drawing/2014/main" val="382676321"/>
                  </a:ext>
                </a:extLst>
              </a:tr>
              <a:tr h="203238">
                <a:tc>
                  <a:txBody>
                    <a:bodyPr/>
                    <a:lstStyle/>
                    <a:p>
                      <a:pPr algn="l">
                        <a:lnSpc>
                          <a:spcPts val="1800"/>
                        </a:lnSpc>
                        <a:spcBef>
                          <a:spcPts val="600"/>
                        </a:spcBef>
                        <a:spcAft>
                          <a:spcPts val="600"/>
                        </a:spcAft>
                      </a:pPr>
                      <a:r>
                        <a:rPr lang="el-GR" sz="900" i="1" dirty="0">
                          <a:effectLst/>
                        </a:rPr>
                        <a:t>Ομάδα Α</a:t>
                      </a:r>
                      <a:endParaRPr lang="el-GR" sz="9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solidFill>
                      <a:schemeClr val="accent1"/>
                    </a:solidFill>
                  </a:tcPr>
                </a:tc>
                <a:tc>
                  <a:txBody>
                    <a:bodyPr/>
                    <a:lstStyle/>
                    <a:p>
                      <a:pPr algn="ctr">
                        <a:lnSpc>
                          <a:spcPts val="1800"/>
                        </a:lnSpc>
                        <a:spcBef>
                          <a:spcPts val="600"/>
                        </a:spcBef>
                        <a:spcAft>
                          <a:spcPts val="600"/>
                        </a:spcAft>
                      </a:pPr>
                      <a:r>
                        <a:rPr lang="en-US" sz="900" i="1" dirty="0">
                          <a:effectLst/>
                        </a:rPr>
                        <a:t>11,9</a:t>
                      </a:r>
                      <a:endParaRPr lang="el-GR" sz="9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solidFill>
                      <a:schemeClr val="accent1"/>
                    </a:solidFill>
                  </a:tcPr>
                </a:tc>
                <a:tc>
                  <a:txBody>
                    <a:bodyPr/>
                    <a:lstStyle/>
                    <a:p>
                      <a:pPr algn="ctr">
                        <a:lnSpc>
                          <a:spcPts val="1800"/>
                        </a:lnSpc>
                        <a:spcBef>
                          <a:spcPts val="600"/>
                        </a:spcBef>
                        <a:spcAft>
                          <a:spcPts val="600"/>
                        </a:spcAft>
                      </a:pPr>
                      <a:r>
                        <a:rPr lang="en-US" sz="900" i="1" dirty="0">
                          <a:effectLst/>
                        </a:rPr>
                        <a:t>10,2</a:t>
                      </a:r>
                      <a:endParaRPr lang="el-GR" sz="9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solidFill>
                      <a:schemeClr val="accent1"/>
                    </a:solidFill>
                  </a:tcPr>
                </a:tc>
                <a:tc>
                  <a:txBody>
                    <a:bodyPr/>
                    <a:lstStyle/>
                    <a:p>
                      <a:pPr algn="ctr">
                        <a:lnSpc>
                          <a:spcPts val="1800"/>
                        </a:lnSpc>
                        <a:spcBef>
                          <a:spcPts val="600"/>
                        </a:spcBef>
                        <a:spcAft>
                          <a:spcPts val="600"/>
                        </a:spcAft>
                      </a:pPr>
                      <a:r>
                        <a:rPr lang="en-US" sz="900" i="1" dirty="0">
                          <a:effectLst/>
                        </a:rPr>
                        <a:t>21,5</a:t>
                      </a:r>
                      <a:endParaRPr lang="el-GR" sz="9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solidFill>
                      <a:schemeClr val="accent1"/>
                    </a:solidFill>
                  </a:tcPr>
                </a:tc>
                <a:tc>
                  <a:txBody>
                    <a:bodyPr/>
                    <a:lstStyle/>
                    <a:p>
                      <a:pPr algn="ctr">
                        <a:lnSpc>
                          <a:spcPts val="1800"/>
                        </a:lnSpc>
                        <a:spcBef>
                          <a:spcPts val="600"/>
                        </a:spcBef>
                        <a:spcAft>
                          <a:spcPts val="600"/>
                        </a:spcAft>
                      </a:pPr>
                      <a:r>
                        <a:rPr lang="en-US" sz="900" i="1" dirty="0">
                          <a:effectLst/>
                        </a:rPr>
                        <a:t>9,5</a:t>
                      </a:r>
                      <a:endParaRPr lang="el-GR" sz="9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solidFill>
                      <a:schemeClr val="accent1"/>
                    </a:solidFill>
                  </a:tcPr>
                </a:tc>
                <a:tc>
                  <a:txBody>
                    <a:bodyPr/>
                    <a:lstStyle/>
                    <a:p>
                      <a:pPr algn="ctr">
                        <a:lnSpc>
                          <a:spcPts val="1800"/>
                        </a:lnSpc>
                        <a:spcBef>
                          <a:spcPts val="600"/>
                        </a:spcBef>
                        <a:spcAft>
                          <a:spcPts val="600"/>
                        </a:spcAft>
                      </a:pPr>
                      <a:r>
                        <a:rPr lang="en-US" sz="900" i="1">
                          <a:effectLst/>
                        </a:rPr>
                        <a:t>30,3</a:t>
                      </a:r>
                      <a:endParaRPr lang="el-GR" sz="900" i="1">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solidFill>
                      <a:schemeClr val="accent1"/>
                    </a:solidFill>
                  </a:tcPr>
                </a:tc>
                <a:extLst>
                  <a:ext uri="{0D108BD9-81ED-4DB2-BD59-A6C34878D82A}">
                    <a16:rowId xmlns="" xmlns:a16="http://schemas.microsoft.com/office/drawing/2014/main" val="73051081"/>
                  </a:ext>
                </a:extLst>
              </a:tr>
              <a:tr h="203238">
                <a:tc>
                  <a:txBody>
                    <a:bodyPr/>
                    <a:lstStyle/>
                    <a:p>
                      <a:pPr algn="l">
                        <a:lnSpc>
                          <a:spcPts val="1800"/>
                        </a:lnSpc>
                        <a:spcBef>
                          <a:spcPts val="600"/>
                        </a:spcBef>
                        <a:spcAft>
                          <a:spcPts val="600"/>
                        </a:spcAft>
                      </a:pPr>
                      <a:r>
                        <a:rPr lang="el-GR" sz="900" i="1">
                          <a:effectLst/>
                        </a:rPr>
                        <a:t>Ομάδα Β</a:t>
                      </a:r>
                      <a:endParaRPr lang="el-GR" sz="900" i="1">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solidFill>
                      <a:schemeClr val="accent1"/>
                    </a:solidFill>
                  </a:tcPr>
                </a:tc>
                <a:tc>
                  <a:txBody>
                    <a:bodyPr/>
                    <a:lstStyle/>
                    <a:p>
                      <a:pPr algn="ctr">
                        <a:lnSpc>
                          <a:spcPts val="1800"/>
                        </a:lnSpc>
                        <a:spcBef>
                          <a:spcPts val="600"/>
                        </a:spcBef>
                        <a:spcAft>
                          <a:spcPts val="600"/>
                        </a:spcAft>
                      </a:pPr>
                      <a:r>
                        <a:rPr lang="en-US" sz="900" i="1">
                          <a:effectLst/>
                        </a:rPr>
                        <a:t>9,1</a:t>
                      </a:r>
                      <a:endParaRPr lang="el-GR" sz="900" i="1">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solidFill>
                      <a:schemeClr val="accent1"/>
                    </a:solidFill>
                  </a:tcPr>
                </a:tc>
                <a:tc>
                  <a:txBody>
                    <a:bodyPr/>
                    <a:lstStyle/>
                    <a:p>
                      <a:pPr algn="ctr">
                        <a:lnSpc>
                          <a:spcPts val="1800"/>
                        </a:lnSpc>
                        <a:spcBef>
                          <a:spcPts val="600"/>
                        </a:spcBef>
                        <a:spcAft>
                          <a:spcPts val="600"/>
                        </a:spcAft>
                      </a:pPr>
                      <a:r>
                        <a:rPr lang="en-US" sz="900" i="1">
                          <a:effectLst/>
                        </a:rPr>
                        <a:t>9,7</a:t>
                      </a:r>
                      <a:endParaRPr lang="el-GR" sz="900" i="1">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solidFill>
                      <a:schemeClr val="accent1"/>
                    </a:solidFill>
                  </a:tcPr>
                </a:tc>
                <a:tc>
                  <a:txBody>
                    <a:bodyPr/>
                    <a:lstStyle/>
                    <a:p>
                      <a:pPr algn="ctr">
                        <a:lnSpc>
                          <a:spcPts val="1800"/>
                        </a:lnSpc>
                        <a:spcBef>
                          <a:spcPts val="600"/>
                        </a:spcBef>
                        <a:spcAft>
                          <a:spcPts val="600"/>
                        </a:spcAft>
                      </a:pPr>
                      <a:r>
                        <a:rPr lang="en-US" sz="900" i="1">
                          <a:effectLst/>
                        </a:rPr>
                        <a:t>18,4</a:t>
                      </a:r>
                      <a:endParaRPr lang="el-GR" sz="900" i="1">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solidFill>
                      <a:schemeClr val="accent1"/>
                    </a:solidFill>
                  </a:tcPr>
                </a:tc>
                <a:tc>
                  <a:txBody>
                    <a:bodyPr/>
                    <a:lstStyle/>
                    <a:p>
                      <a:pPr algn="ctr">
                        <a:lnSpc>
                          <a:spcPts val="1800"/>
                        </a:lnSpc>
                        <a:spcBef>
                          <a:spcPts val="600"/>
                        </a:spcBef>
                        <a:spcAft>
                          <a:spcPts val="600"/>
                        </a:spcAft>
                      </a:pPr>
                      <a:r>
                        <a:rPr lang="en-US" sz="900" i="1" dirty="0">
                          <a:effectLst/>
                        </a:rPr>
                        <a:t>8,8</a:t>
                      </a:r>
                      <a:endParaRPr lang="el-GR" sz="9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solidFill>
                      <a:schemeClr val="accent1"/>
                    </a:solidFill>
                  </a:tcPr>
                </a:tc>
                <a:tc>
                  <a:txBody>
                    <a:bodyPr/>
                    <a:lstStyle/>
                    <a:p>
                      <a:pPr algn="ctr">
                        <a:lnSpc>
                          <a:spcPts val="1800"/>
                        </a:lnSpc>
                        <a:spcBef>
                          <a:spcPts val="600"/>
                        </a:spcBef>
                        <a:spcAft>
                          <a:spcPts val="600"/>
                        </a:spcAft>
                      </a:pPr>
                      <a:r>
                        <a:rPr lang="en-US" sz="900" i="1" dirty="0">
                          <a:effectLst/>
                        </a:rPr>
                        <a:t>26,7</a:t>
                      </a:r>
                      <a:endParaRPr lang="el-GR" sz="9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solidFill>
                      <a:schemeClr val="accent1"/>
                    </a:solidFill>
                  </a:tcPr>
                </a:tc>
                <a:extLst>
                  <a:ext uri="{0D108BD9-81ED-4DB2-BD59-A6C34878D82A}">
                    <a16:rowId xmlns="" xmlns:a16="http://schemas.microsoft.com/office/drawing/2014/main" val="1166090681"/>
                  </a:ext>
                </a:extLst>
              </a:tr>
              <a:tr h="203238">
                <a:tc>
                  <a:txBody>
                    <a:bodyPr/>
                    <a:lstStyle/>
                    <a:p>
                      <a:pPr algn="l">
                        <a:lnSpc>
                          <a:spcPts val="1800"/>
                        </a:lnSpc>
                        <a:spcBef>
                          <a:spcPts val="600"/>
                        </a:spcBef>
                        <a:spcAft>
                          <a:spcPts val="600"/>
                        </a:spcAft>
                      </a:pPr>
                      <a:r>
                        <a:rPr lang="el-GR" sz="900" i="1">
                          <a:effectLst/>
                        </a:rPr>
                        <a:t>Ομάδα Γ</a:t>
                      </a:r>
                      <a:endParaRPr lang="el-GR" sz="900" i="1">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solidFill>
                      <a:schemeClr val="accent1"/>
                    </a:solidFill>
                  </a:tcPr>
                </a:tc>
                <a:tc>
                  <a:txBody>
                    <a:bodyPr/>
                    <a:lstStyle/>
                    <a:p>
                      <a:pPr algn="ctr">
                        <a:lnSpc>
                          <a:spcPts val="1800"/>
                        </a:lnSpc>
                        <a:spcBef>
                          <a:spcPts val="600"/>
                        </a:spcBef>
                        <a:spcAft>
                          <a:spcPts val="600"/>
                        </a:spcAft>
                      </a:pPr>
                      <a:r>
                        <a:rPr lang="en-US" sz="900" i="1">
                          <a:effectLst/>
                        </a:rPr>
                        <a:t>7,7</a:t>
                      </a:r>
                      <a:endParaRPr lang="el-GR" sz="900" i="1">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solidFill>
                      <a:schemeClr val="accent1"/>
                    </a:solidFill>
                  </a:tcPr>
                </a:tc>
                <a:tc>
                  <a:txBody>
                    <a:bodyPr/>
                    <a:lstStyle/>
                    <a:p>
                      <a:pPr algn="ctr">
                        <a:lnSpc>
                          <a:spcPts val="1800"/>
                        </a:lnSpc>
                        <a:spcBef>
                          <a:spcPts val="600"/>
                        </a:spcBef>
                        <a:spcAft>
                          <a:spcPts val="600"/>
                        </a:spcAft>
                      </a:pPr>
                      <a:r>
                        <a:rPr lang="en-US" sz="900" i="1">
                          <a:effectLst/>
                        </a:rPr>
                        <a:t>4,6</a:t>
                      </a:r>
                      <a:endParaRPr lang="el-GR" sz="900" i="1">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solidFill>
                      <a:schemeClr val="accent1"/>
                    </a:solidFill>
                  </a:tcPr>
                </a:tc>
                <a:tc>
                  <a:txBody>
                    <a:bodyPr/>
                    <a:lstStyle/>
                    <a:p>
                      <a:pPr algn="ctr">
                        <a:lnSpc>
                          <a:spcPts val="1800"/>
                        </a:lnSpc>
                        <a:spcBef>
                          <a:spcPts val="600"/>
                        </a:spcBef>
                        <a:spcAft>
                          <a:spcPts val="600"/>
                        </a:spcAft>
                      </a:pPr>
                      <a:r>
                        <a:rPr lang="en-US" sz="900" i="1">
                          <a:effectLst/>
                        </a:rPr>
                        <a:t>12,1</a:t>
                      </a:r>
                      <a:endParaRPr lang="el-GR" sz="900" i="1">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solidFill>
                      <a:schemeClr val="accent1"/>
                    </a:solidFill>
                  </a:tcPr>
                </a:tc>
                <a:tc>
                  <a:txBody>
                    <a:bodyPr/>
                    <a:lstStyle/>
                    <a:p>
                      <a:pPr algn="ctr">
                        <a:lnSpc>
                          <a:spcPts val="1800"/>
                        </a:lnSpc>
                        <a:spcBef>
                          <a:spcPts val="600"/>
                        </a:spcBef>
                        <a:spcAft>
                          <a:spcPts val="600"/>
                        </a:spcAft>
                      </a:pPr>
                      <a:r>
                        <a:rPr lang="en-US" sz="900" i="1" dirty="0">
                          <a:effectLst/>
                        </a:rPr>
                        <a:t>6,9</a:t>
                      </a:r>
                      <a:endParaRPr lang="el-GR" sz="9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solidFill>
                      <a:schemeClr val="accent1"/>
                    </a:solidFill>
                  </a:tcPr>
                </a:tc>
                <a:tc>
                  <a:txBody>
                    <a:bodyPr/>
                    <a:lstStyle/>
                    <a:p>
                      <a:pPr algn="ctr">
                        <a:lnSpc>
                          <a:spcPts val="1800"/>
                        </a:lnSpc>
                        <a:spcBef>
                          <a:spcPts val="600"/>
                        </a:spcBef>
                        <a:spcAft>
                          <a:spcPts val="600"/>
                        </a:spcAft>
                      </a:pPr>
                      <a:r>
                        <a:rPr lang="en-US" sz="900" i="1" dirty="0">
                          <a:effectLst/>
                        </a:rPr>
                        <a:t>18,6</a:t>
                      </a:r>
                      <a:endParaRPr lang="el-GR" sz="9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79" marR="53379" marT="0" marB="0">
                    <a:solidFill>
                      <a:schemeClr val="accent1"/>
                    </a:solidFill>
                  </a:tcPr>
                </a:tc>
                <a:extLst>
                  <a:ext uri="{0D108BD9-81ED-4DB2-BD59-A6C34878D82A}">
                    <a16:rowId xmlns="" xmlns:a16="http://schemas.microsoft.com/office/drawing/2014/main" val="3261113587"/>
                  </a:ext>
                </a:extLst>
              </a:tr>
            </a:tbl>
          </a:graphicData>
        </a:graphic>
      </p:graphicFrame>
      <p:sp>
        <p:nvSpPr>
          <p:cNvPr id="2" name="Έλλειψη 1"/>
          <p:cNvSpPr/>
          <p:nvPr/>
        </p:nvSpPr>
        <p:spPr>
          <a:xfrm>
            <a:off x="6550649" y="2492896"/>
            <a:ext cx="792088" cy="21602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233518" y="5080117"/>
            <a:ext cx="8676964" cy="1444507"/>
          </a:xfrm>
          <a:solidFill>
            <a:schemeClr val="accent4">
              <a:lumMod val="40000"/>
              <a:lumOff val="60000"/>
            </a:schemeClr>
          </a:solidFill>
          <a:ln>
            <a:solidFill>
              <a:schemeClr val="tx2">
                <a:lumMod val="60000"/>
                <a:lumOff val="40000"/>
              </a:schemeClr>
            </a:solidFill>
          </a:ln>
          <a:effectLst>
            <a:outerShdw blurRad="50800" dist="38100" dir="2700000" algn="tl" rotWithShape="0">
              <a:prstClr val="black">
                <a:alpha val="40000"/>
              </a:prstClr>
            </a:outerShdw>
          </a:effectLst>
        </p:spPr>
        <p:txBody>
          <a:bodyPr>
            <a:normAutofit/>
          </a:bodyPr>
          <a:lstStyle/>
          <a:p>
            <a:r>
              <a:rPr lang="el-GR" sz="1900" b="1" u="sng" dirty="0">
                <a:solidFill>
                  <a:schemeClr val="tx1"/>
                </a:solidFill>
              </a:rPr>
              <a:t>Πολιτικές για την επιχειρηματικότητα:</a:t>
            </a:r>
            <a:r>
              <a:rPr lang="el-GR" sz="1900" dirty="0">
                <a:solidFill>
                  <a:schemeClr val="tx1"/>
                </a:solidFill>
              </a:rPr>
              <a:t> έμφαση </a:t>
            </a:r>
            <a:r>
              <a:rPr lang="el-GR" sz="1900" u="sng" dirty="0">
                <a:solidFill>
                  <a:schemeClr val="tx1"/>
                </a:solidFill>
              </a:rPr>
              <a:t>όχι απλώς στην ποσοτική ενίσχυση </a:t>
            </a:r>
            <a:r>
              <a:rPr lang="el-GR" sz="1900" dirty="0">
                <a:solidFill>
                  <a:schemeClr val="tx1"/>
                </a:solidFill>
              </a:rPr>
              <a:t>της επιχειρηματικότητας καθώς υψηλές επιδόσεις σε νεοφυείς επιχειρήσεις δε σημαίνει αυτόματα και βιώσιμη επιχειρηματικότητα. Μπορεί να δημιουργούνται λιγότερες επιχειρήσεις σε μια οικονομία, αλλά με ποιοτικότερα χαρακτηριστικά (καινοτόμος επιχειρηματικότητα) και μεγαλύτερο πολλαπλασιαστικό αποτέλεσμα</a:t>
            </a:r>
          </a:p>
          <a:p>
            <a:pPr marL="0" indent="0">
              <a:buNone/>
            </a:pPr>
            <a:endParaRPr lang="el-GR" dirty="0">
              <a:solidFill>
                <a:schemeClr val="tx1"/>
              </a:solidFill>
            </a:endParaRPr>
          </a:p>
        </p:txBody>
      </p:sp>
      <p:sp>
        <p:nvSpPr>
          <p:cNvPr id="5" name="Title 4"/>
          <p:cNvSpPr>
            <a:spLocks noGrp="1"/>
          </p:cNvSpPr>
          <p:nvPr>
            <p:ph type="title" idx="4294967295"/>
          </p:nvPr>
        </p:nvSpPr>
        <p:spPr>
          <a:xfrm>
            <a:off x="900113" y="333375"/>
            <a:ext cx="8243887" cy="935038"/>
          </a:xfrm>
          <a:prstGeom prst="rect">
            <a:avLst/>
          </a:prstGeom>
        </p:spPr>
        <p:txBody>
          <a:bodyPr anchor="ctr">
            <a:noAutofit/>
          </a:bodyPr>
          <a:lstStyle/>
          <a:p>
            <a:r>
              <a:rPr lang="el-GR" sz="3400" dirty="0">
                <a:solidFill>
                  <a:schemeClr val="bg1"/>
                </a:solidFill>
              </a:rPr>
              <a:t>Διακοπή / αναστολή επιχειρηματικής δραστηριότητας</a:t>
            </a:r>
          </a:p>
        </p:txBody>
      </p:sp>
      <p:sp>
        <p:nvSpPr>
          <p:cNvPr id="3" name="TextBox 2"/>
          <p:cNvSpPr txBox="1"/>
          <p:nvPr/>
        </p:nvSpPr>
        <p:spPr>
          <a:xfrm>
            <a:off x="204528" y="1292409"/>
            <a:ext cx="8676964" cy="3554819"/>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l-GR" u="sng" dirty="0"/>
              <a:t>Ένα 2,</a:t>
            </a:r>
            <a:r>
              <a:rPr lang="en-US" u="sng" dirty="0"/>
              <a:t>2</a:t>
            </a:r>
            <a:r>
              <a:rPr lang="el-GR" u="sng" dirty="0"/>
              <a:t>% </a:t>
            </a:r>
            <a:r>
              <a:rPr lang="el-GR" b="1" u="sng" dirty="0"/>
              <a:t>του πληθυσμού </a:t>
            </a:r>
            <a:r>
              <a:rPr lang="el-GR" u="sng" dirty="0"/>
              <a:t>(</a:t>
            </a:r>
            <a:r>
              <a:rPr lang="en-US" b="1" u="sng" dirty="0"/>
              <a:t>2,0</a:t>
            </a:r>
            <a:r>
              <a:rPr lang="el-GR" b="1" u="sng" dirty="0"/>
              <a:t>% το 201</a:t>
            </a:r>
            <a:r>
              <a:rPr lang="en-US" b="1" u="sng" dirty="0"/>
              <a:t>9</a:t>
            </a:r>
            <a:r>
              <a:rPr lang="el-GR" b="1" u="sng" dirty="0"/>
              <a:t>) </a:t>
            </a:r>
            <a:r>
              <a:rPr lang="el-GR" u="sng" dirty="0"/>
              <a:t>περίπου 1</a:t>
            </a:r>
            <a:r>
              <a:rPr lang="en-US" u="sng" dirty="0"/>
              <a:t>43</a:t>
            </a:r>
            <a:r>
              <a:rPr lang="el-GR" u="sng" dirty="0"/>
              <a:t> χιλιάδες άτομα </a:t>
            </a:r>
            <a:r>
              <a:rPr lang="el-GR" b="1" u="sng" dirty="0"/>
              <a:t>διέκοψε ή ανέστειλε την επιχειρηματική του δραστηριότητα το 2020 </a:t>
            </a:r>
            <a:r>
              <a:rPr lang="el-GR" i="1" dirty="0"/>
              <a:t>(</a:t>
            </a:r>
            <a:r>
              <a:rPr lang="en-US" i="1" dirty="0"/>
              <a:t>3,6</a:t>
            </a:r>
            <a:r>
              <a:rPr lang="el-GR" i="1" dirty="0"/>
              <a:t>% στις χώρες υψηλού εισοδήματος)</a:t>
            </a:r>
          </a:p>
          <a:p>
            <a:pPr marL="800100" lvl="1" indent="-342900">
              <a:spcAft>
                <a:spcPts val="1800"/>
              </a:spcAft>
              <a:buFont typeface="Arial" panose="020B0604020202020204" pitchFamily="34" charset="0"/>
              <a:buChar char="•"/>
            </a:pPr>
            <a:r>
              <a:rPr lang="el-GR" i="1" dirty="0"/>
              <a:t>Χαμηλότερα «λουκέτα» σε σχέση με άλλες χώρες  </a:t>
            </a:r>
          </a:p>
          <a:p>
            <a:pPr marL="800100" lvl="1" indent="-342900">
              <a:spcAft>
                <a:spcPts val="1800"/>
              </a:spcAft>
              <a:buFont typeface="Arial" panose="020B0604020202020204" pitchFamily="34" charset="0"/>
              <a:buChar char="•"/>
            </a:pPr>
            <a:r>
              <a:rPr lang="el-GR" i="1" dirty="0"/>
              <a:t>Μεγαλύτερη εισροή νέων εγχειρημάτων: Ακόμη θετικότερο αν αυτά που «κλείνουν» είναι χαμηλότερης προστιθέμενης αξίας από αυτά που «ανοίγουν»</a:t>
            </a:r>
            <a:endParaRPr lang="el-GR" dirty="0"/>
          </a:p>
          <a:p>
            <a:pPr marL="342900" indent="-342900">
              <a:buFont typeface="Arial" panose="020B0604020202020204" pitchFamily="34" charset="0"/>
              <a:buChar char="•"/>
            </a:pPr>
            <a:r>
              <a:rPr lang="el-GR" u="sng" dirty="0"/>
              <a:t>Βασικότερος λόγος:  </a:t>
            </a:r>
            <a:r>
              <a:rPr lang="el-GR" b="1" u="sng" dirty="0"/>
              <a:t>έλλειψη κερδοφορίας (3</a:t>
            </a:r>
            <a:r>
              <a:rPr lang="en-US" b="1" u="sng" dirty="0"/>
              <a:t>7,3</a:t>
            </a:r>
            <a:r>
              <a:rPr lang="el-GR" b="1" u="sng" dirty="0"/>
              <a:t>%) και η πανδημία (22,8%). </a:t>
            </a:r>
          </a:p>
          <a:p>
            <a:pPr marL="800100" lvl="1" indent="-342900">
              <a:buFont typeface="Arial" panose="020B0604020202020204" pitchFamily="34" charset="0"/>
              <a:buChar char="•"/>
            </a:pPr>
            <a:r>
              <a:rPr lang="el-GR" dirty="0"/>
              <a:t>Η </a:t>
            </a:r>
            <a:r>
              <a:rPr lang="el-G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διακοπή λειτουργίας λόγω πανδημίας είναι πολύ ηπιότερη από τους ευρωπαϊκούς μέσους όρους: μέτρα στήριξης είχαν αποτελεσματικότητα, τουλάχιστον ως προς αυτόν τον παράγοντα</a:t>
            </a:r>
            <a:endParaRPr lang="el-GR" dirty="0"/>
          </a:p>
        </p:txBody>
      </p:sp>
    </p:spTree>
  </p:cSld>
  <p:clrMapOvr>
    <a:masterClrMapping/>
  </p:clrMapOvr>
</p:sld>
</file>

<file path=ppt/theme/theme1.xml><?xml version="1.0" encoding="utf-8"?>
<a:theme xmlns:a="http://schemas.openxmlformats.org/drawingml/2006/main" name="Retrospec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FBF420F115F642975CCEF857B2937C" ma:contentTypeVersion="9" ma:contentTypeDescription="Create a new document." ma:contentTypeScope="" ma:versionID="0113af1555bbd369274e882e7d9dce08">
  <xsd:schema xmlns:xsd="http://www.w3.org/2001/XMLSchema" xmlns:xs="http://www.w3.org/2001/XMLSchema" xmlns:p="http://schemas.microsoft.com/office/2006/metadata/properties" xmlns:ns2="915a6558-2ef8-4ae9-86e7-9c2dc99533f4" targetNamespace="http://schemas.microsoft.com/office/2006/metadata/properties" ma:root="true" ma:fieldsID="0bddfc23b1a2b091a4b1ef9c4dea8876" ns2:_="">
    <xsd:import namespace="915a6558-2ef8-4ae9-86e7-9c2dc99533f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5a6558-2ef8-4ae9-86e7-9c2dc99533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602947-99D3-4F12-92DB-D8E8AC06C419}">
  <ds:schemaRefs>
    <ds:schemaRef ds:uri="http://schemas.microsoft.com/sharepoint/v3/contenttype/forms"/>
  </ds:schemaRefs>
</ds:datastoreItem>
</file>

<file path=customXml/itemProps2.xml><?xml version="1.0" encoding="utf-8"?>
<ds:datastoreItem xmlns:ds="http://schemas.openxmlformats.org/officeDocument/2006/customXml" ds:itemID="{F8934C38-AE8D-437D-AB47-679B503DBF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5a6558-2ef8-4ae9-86e7-9c2dc9953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9283A4-E517-4744-AE6B-58D2B3820528}">
  <ds:schemaRefs>
    <ds:schemaRef ds:uri="http://www.w3.org/XML/1998/namespace"/>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915a6558-2ef8-4ae9-86e7-9c2dc99533f4"/>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Retrospect</Template>
  <TotalTime>13061</TotalTime>
  <Words>2705</Words>
  <Application>Microsoft Office PowerPoint</Application>
  <PresentationFormat>On-screen Show (4:3)</PresentationFormat>
  <Paragraphs>567</Paragraphs>
  <Slides>43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Calibri Light</vt:lpstr>
      <vt:lpstr>Symbol</vt:lpstr>
      <vt:lpstr>Tahoma</vt:lpstr>
      <vt:lpstr>Times New Roman</vt:lpstr>
      <vt:lpstr>Wingdings</vt:lpstr>
      <vt:lpstr>Wingdings 3</vt:lpstr>
      <vt:lpstr>Retrospect</vt:lpstr>
      <vt:lpstr>   Ετήσια Έκθεση Επιχειρηματικότητας  2020-2021: Ήπιες οι πρώτες επιδράσεις της πανδημίας στη νέα επιχειρηματικότητα     Άγγελος Τσακανίκας, Αναπληρωτής Καθηγητής ΕΜΠ, Επιστημονικός Υπεύθυνος Παρατηρητηρίου Επιχειρηματικότητας ΙΟΒΕ  Σοφία Σταυράκη, Ερευνήτρια ΙΟΒΕ Ευαγγελία Βαλαβανιώτη, Ερευνήτρια ΙΟΒΕ  Ιωάννης Γιωτόπουλος, Επίκουρος Καθηγητής Πανεπιστήμιο Πελοποννήσου</vt:lpstr>
      <vt:lpstr>Το ερευνητικό πρόγραμμα GEM  (Global Entrepreneurship Monitor)</vt:lpstr>
      <vt:lpstr>Η επιχειρηματικότητα στο πλαίσιο του GEM</vt:lpstr>
      <vt:lpstr>Επιχειρηματίας αρχικών σταδίων (επίδοξος / νέος)</vt:lpstr>
      <vt:lpstr>Οι βασικοί δείκτες για την Επιχειρηματικότητα στην Ελλάδα το 2020…</vt:lpstr>
      <vt:lpstr>PowerPoint Presentation</vt:lpstr>
      <vt:lpstr>PowerPoint Presentation</vt:lpstr>
      <vt:lpstr> Συνολικά ένα 22,5% του πληθυσμού (1,4 εκατ. άτομα) ασχολείται με την επιχειρηματικότητα…</vt:lpstr>
      <vt:lpstr>Διακοπή / αναστολή επιχειρηματικής δραστηριότητας</vt:lpstr>
      <vt:lpstr>PowerPoint Presentation</vt:lpstr>
      <vt:lpstr>PowerPoint Presentation</vt:lpstr>
      <vt:lpstr>PowerPoint Presentation</vt:lpstr>
      <vt:lpstr> Σημαντική μείωση μέσης ηλικίας, σταθερό το ποσοστό αποφοίτων τριτοβάθμιας εκπαίδευσης</vt:lpstr>
      <vt:lpstr>Περιορίζονται οι άτυποι επενδυτές</vt:lpstr>
      <vt:lpstr>Οι βασικοί δείκτες για την Επιχειρηματικότητα στην Ελλάδα το 2020…</vt:lpstr>
      <vt:lpstr>PowerPoint Presentation</vt:lpstr>
      <vt:lpstr>PowerPoint Presentation</vt:lpstr>
      <vt:lpstr>PowerPoint Presentation</vt:lpstr>
      <vt:lpstr>Επιδείνωση όρων απασχόλησης κατά την έναρξη…</vt:lpstr>
      <vt:lpstr>…αλλά και στις προσδοκίες απασχόλησης μετά από 5 χρόνια</vt:lpstr>
      <vt:lpstr>PowerPoint Presentation</vt:lpstr>
      <vt:lpstr>Οι βασικοί δείκτες για την Επιχειρηματικότητα στην Ελλάδα το 2020…</vt:lpstr>
      <vt:lpstr>Χαμηλότερες προσδοκίες για επιχειρηματικές  ευκαιρίες στη χώρα βραχυπρόθεσμα …</vt:lpstr>
      <vt:lpstr>Ενισχύεται ελαφρά το επίπεδο της αυτοπεποίθησης...</vt:lpstr>
      <vt:lpstr>Ενίσχυση φόβου επιχειρηματικής αποτυχίας ως αποτρεπτικού παράγοντα… </vt:lpstr>
      <vt:lpstr>PowerPoint Presentation</vt:lpstr>
      <vt:lpstr>Επιχειρηματικότητα και πανδημία</vt:lpstr>
      <vt:lpstr>PowerPoint Presentation</vt:lpstr>
      <vt:lpstr>PowerPoint Presentation</vt:lpstr>
      <vt:lpstr>PowerPoint Presentation</vt:lpstr>
      <vt:lpstr>PowerPoint Presentation</vt:lpstr>
      <vt:lpstr>PowerPoint Presentation</vt:lpstr>
      <vt:lpstr>Συνοπτικά …</vt:lpstr>
      <vt:lpstr>Η έρευνα των εμπειρογνωμόνων</vt:lpstr>
      <vt:lpstr>Υστερούν ελαφρώς οι επιδόσεις της Ελλάδας σε όλες  σχεδόν τις εξεταζόμενες διαστάσεις </vt:lpstr>
      <vt:lpstr>Δείκτης Εθνικού Πλαισίου Επιχειρηματικότητας*</vt:lpstr>
      <vt:lpstr>PowerPoint Presentation</vt:lpstr>
      <vt:lpstr>PowerPoint Presentation</vt:lpstr>
      <vt:lpstr>Σημαντικές αλλαγές το 2020 λόγω της πανδημικής κρίσης. Παραμένουν, ωστόσο οι αδυναμίες του εγχώριου επιχειρηματικού περιβάλλοντος.</vt:lpstr>
      <vt:lpstr>Ειδικό Κεφάλαιο</vt:lpstr>
      <vt:lpstr>Στόχος, μεθοδολογία και θεωρητικά επιχειρήματα ειδικού θέματος</vt:lpstr>
      <vt:lpstr>Βασικά συμπεράσματα ειδικού κεφαλαίου</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Ετήσια Έκθεση Επιχειρηματικότητας  2020-2021: Ήπιες οι πρώτες επιδράσεις της πανδημίας στη νέα επιχειρηματικότητα     Άγγελος Τσακανίκας, Αναπληρωτής Καθηγητής ΕΜΠ, Επιστημονικός Υπεύθυνος Παρατηρητηρίου Επιχειρηματικότητας ΙΟΒΕ  Σοφία Σταυράκη, Ερευνήτρια ΙΟΒΕ Ευαγγελία Βαλαβανιώτη, Ερευνήτρια ΙΟΒΕ  Ιωάννης Γιωτόπουλος, Επίκουρος Καθηγητής Πανεπιστήμιο Πελοποννήσου</dc:title>
  <dc:creator>User</dc:creator>
  <cp:lastModifiedBy>Γιάννης Αγουρίδης</cp:lastModifiedBy>
  <cp:revision>1159</cp:revision>
  <cp:lastPrinted>2020-12-23T07:32:41Z</cp:lastPrinted>
  <dcterms:created xsi:type="dcterms:W3CDTF">2006-11-23T13:17:27Z</dcterms:created>
  <dcterms:modified xsi:type="dcterms:W3CDTF">2022-04-11T11:29:05Z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0x0101007FFBF420F115F642975CCEF857B2937C</vt:lpwstr>
  </property>
</Properties>
</file>