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88" r:id="rId1"/>
  </p:sldMasterIdLst>
  <p:notesMasterIdLst>
    <p:notesMasterId r:id="rId14"/>
  </p:notesMasterIdLst>
  <p:sldIdLst>
    <p:sldId id="256" r:id="rId2"/>
    <p:sldId id="3318" r:id="rId3"/>
    <p:sldId id="3323" r:id="rId4"/>
    <p:sldId id="260" r:id="rId5"/>
    <p:sldId id="3327" r:id="rId6"/>
    <p:sldId id="3330" r:id="rId7"/>
    <p:sldId id="3324" r:id="rId8"/>
    <p:sldId id="3346" r:id="rId9"/>
    <p:sldId id="3329" r:id="rId10"/>
    <p:sldId id="3348" r:id="rId11"/>
    <p:sldId id="3328" r:id="rId12"/>
    <p:sldId id="334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/>
    <p:restoredTop sz="95781"/>
  </p:normalViewPr>
  <p:slideViewPr>
    <p:cSldViewPr snapToGrid="0" snapToObjects="1">
      <p:cViewPr varScale="1">
        <p:scale>
          <a:sx n="93" d="100"/>
          <a:sy n="93" d="100"/>
        </p:scale>
        <p:origin x="22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VAGGELAS\Dropbox\6-P&amp;S%20Advisory\2022-P&amp;SA-Panama-Greece\I.BILATERAL%20ECONOMIC%20RELATIONS\Economic%20Relations\Bilateral%20Trade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VAGGELAS\Dropbox\6-P&amp;S%20Advisory\2022-P&amp;SA-Panama-Greece\I.BILATERAL%20ECONOMIC%20RELATIONS\Economic%20Relations\Panam%20Econom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evie.k\Dropbox\2022-P&amp;SA-Panama-Greece\II.%20SHIPPING%20&amp;%20MARITIME%20BUSINESS%20RELATIONS\Greek-owned%20vessels%20and%20Panama%20Registry%20(flag)\Top%20Flags%20By%20Vessel%20Typ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Sheet1!$A$21</c:f>
              <c:strCache>
                <c:ptCount val="1"/>
                <c:pt idx="0">
                  <c:v>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Sheet1!$B$21:$L$21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Sheet1!$B$21:$L$21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F0-5A49-985D-89FCDCFEA9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5949568"/>
        <c:axId val="445942352"/>
      </c:areaChart>
      <c:barChart>
        <c:barDir val="col"/>
        <c:grouping val="clustered"/>
        <c:varyColors val="0"/>
        <c:ser>
          <c:idx val="1"/>
          <c:order val="1"/>
          <c:tx>
            <c:strRef>
              <c:f>Sheet1!$A$22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Sheet1!$B$22:$L$22</c:f>
              <c:numCache>
                <c:formatCode>#,##0</c:formatCode>
                <c:ptCount val="11"/>
                <c:pt idx="0">
                  <c:v>166713600</c:v>
                </c:pt>
                <c:pt idx="1">
                  <c:v>101456070</c:v>
                </c:pt>
                <c:pt idx="2">
                  <c:v>13476000</c:v>
                </c:pt>
                <c:pt idx="3">
                  <c:v>10070230</c:v>
                </c:pt>
                <c:pt idx="4">
                  <c:v>24572530</c:v>
                </c:pt>
                <c:pt idx="5">
                  <c:v>112220960</c:v>
                </c:pt>
                <c:pt idx="6">
                  <c:v>107877000</c:v>
                </c:pt>
                <c:pt idx="7">
                  <c:v>120190400</c:v>
                </c:pt>
                <c:pt idx="8">
                  <c:v>160981700</c:v>
                </c:pt>
                <c:pt idx="9">
                  <c:v>215979200</c:v>
                </c:pt>
                <c:pt idx="10">
                  <c:v>110517800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F0-5A49-985D-89FCDCFEA9EC}"/>
            </c:ext>
          </c:extLst>
        </c:ser>
        <c:ser>
          <c:idx val="2"/>
          <c:order val="2"/>
          <c:tx>
            <c:strRef>
              <c:f>Sheet1!$A$23</c:f>
              <c:strCache>
                <c:ptCount val="1"/>
                <c:pt idx="0">
                  <c:v>Imports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val>
            <c:numRef>
              <c:f>Sheet1!$B$23:$L$23</c:f>
              <c:numCache>
                <c:formatCode>#,##0</c:formatCode>
                <c:ptCount val="11"/>
                <c:pt idx="0">
                  <c:v>392597350</c:v>
                </c:pt>
                <c:pt idx="1">
                  <c:v>21443920</c:v>
                </c:pt>
                <c:pt idx="2">
                  <c:v>132178820</c:v>
                </c:pt>
                <c:pt idx="3">
                  <c:v>137886710</c:v>
                </c:pt>
                <c:pt idx="4">
                  <c:v>56826760</c:v>
                </c:pt>
                <c:pt idx="5">
                  <c:v>47373010</c:v>
                </c:pt>
                <c:pt idx="6">
                  <c:v>4233304</c:v>
                </c:pt>
                <c:pt idx="7">
                  <c:v>11487370</c:v>
                </c:pt>
                <c:pt idx="8">
                  <c:v>23973860</c:v>
                </c:pt>
                <c:pt idx="9">
                  <c:v>8526133</c:v>
                </c:pt>
                <c:pt idx="10">
                  <c:v>12924620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F0-5A49-985D-89FCDCFEA9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45949568"/>
        <c:axId val="445942352"/>
      </c:barChart>
      <c:lineChart>
        <c:grouping val="stacked"/>
        <c:varyColors val="0"/>
        <c:ser>
          <c:idx val="3"/>
          <c:order val="3"/>
          <c:tx>
            <c:strRef>
              <c:f>Sheet1!$A$24</c:f>
              <c:strCache>
                <c:ptCount val="1"/>
                <c:pt idx="0">
                  <c:v>Trade Balance</c:v>
                </c:pt>
              </c:strCache>
            </c:strRef>
          </c:tx>
          <c:spPr>
            <a:ln w="28575" cap="sq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val>
            <c:numRef>
              <c:f>Sheet1!$B$24:$L$24</c:f>
              <c:numCache>
                <c:formatCode>#,##0</c:formatCode>
                <c:ptCount val="11"/>
                <c:pt idx="0">
                  <c:v>-225883750</c:v>
                </c:pt>
                <c:pt idx="1">
                  <c:v>80012150</c:v>
                </c:pt>
                <c:pt idx="2">
                  <c:v>-118702820</c:v>
                </c:pt>
                <c:pt idx="3">
                  <c:v>-127816480</c:v>
                </c:pt>
                <c:pt idx="4">
                  <c:v>-32254230</c:v>
                </c:pt>
                <c:pt idx="5">
                  <c:v>64847950</c:v>
                </c:pt>
                <c:pt idx="6">
                  <c:v>103643696</c:v>
                </c:pt>
                <c:pt idx="7">
                  <c:v>108703030</c:v>
                </c:pt>
                <c:pt idx="8">
                  <c:v>137007840</c:v>
                </c:pt>
                <c:pt idx="9">
                  <c:v>207453067</c:v>
                </c:pt>
                <c:pt idx="10">
                  <c:v>97593180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DF0-5A49-985D-89FCDCFEA9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5949568"/>
        <c:axId val="445942352"/>
      </c:lineChart>
      <c:catAx>
        <c:axId val="44594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445942352"/>
        <c:crosses val="autoZero"/>
        <c:auto val="1"/>
        <c:lblAlgn val="ctr"/>
        <c:lblOffset val="100"/>
        <c:noMultiLvlLbl val="0"/>
      </c:catAx>
      <c:valAx>
        <c:axId val="445942352"/>
        <c:scaling>
          <c:orientation val="minMax"/>
          <c:max val="4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44594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'Greek FDI'!$A$3</c:f>
              <c:strCache>
                <c:ptCount val="1"/>
                <c:pt idx="0">
                  <c:v>Panama FDI (inflow)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9185907117821745E-3"/>
                  <c:y val="9.774230159549023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590561168199062E-2"/>
                      <c:h val="3.56890810689127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8F0-8041-B215-A7B85BFF16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'Greek FDI'!$B$1:$K$1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'Greek FDI'!$B$3:$K$3</c:f>
              <c:numCache>
                <c:formatCode>General</c:formatCode>
                <c:ptCount val="10"/>
                <c:pt idx="0">
                  <c:v>2550</c:v>
                </c:pt>
                <c:pt idx="1">
                  <c:v>4400</c:v>
                </c:pt>
                <c:pt idx="2">
                  <c:v>3380</c:v>
                </c:pt>
                <c:pt idx="3">
                  <c:v>3800</c:v>
                </c:pt>
                <c:pt idx="4">
                  <c:v>4980</c:v>
                </c:pt>
                <c:pt idx="5">
                  <c:v>5120</c:v>
                </c:pt>
                <c:pt idx="6">
                  <c:v>5250</c:v>
                </c:pt>
                <c:pt idx="7">
                  <c:v>3980</c:v>
                </c:pt>
                <c:pt idx="8">
                  <c:v>5490</c:v>
                </c:pt>
                <c:pt idx="9">
                  <c:v>5890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F0-8041-B215-A7B85BFF1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90666792"/>
        <c:axId val="490664496"/>
      </c:barChart>
      <c:lineChart>
        <c:grouping val="standard"/>
        <c:varyColors val="0"/>
        <c:ser>
          <c:idx val="1"/>
          <c:order val="0"/>
          <c:tx>
            <c:strRef>
              <c:f>'Greek FDI'!$A$2</c:f>
              <c:strCache>
                <c:ptCount val="1"/>
                <c:pt idx="0">
                  <c:v>Greek FDI (outflow)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924050978825936E-2"/>
                  <c:y val="-9.52979467794734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50-724E-BD1E-102521994299}"/>
                </c:ext>
              </c:extLst>
            </c:dLbl>
            <c:dLbl>
              <c:idx val="1"/>
              <c:layout>
                <c:manualLayout>
                  <c:x val="-2.6261800385125746E-2"/>
                  <c:y val="3.3545627643908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F0-8041-B215-A7B85BFF1692}"/>
                </c:ext>
              </c:extLst>
            </c:dLbl>
            <c:dLbl>
              <c:idx val="2"/>
              <c:layout>
                <c:manualLayout>
                  <c:x val="-1.3962025489412968E-2"/>
                  <c:y val="2.6206935364355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50-724E-BD1E-102521994299}"/>
                </c:ext>
              </c:extLst>
            </c:dLbl>
            <c:dLbl>
              <c:idx val="3"/>
              <c:layout>
                <c:manualLayout>
                  <c:x val="-2.1940325769077593E-2"/>
                  <c:y val="-2.6206935364355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50-724E-BD1E-102521994299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'Greek FDI'!$B$2:$K$2</c:f>
              <c:numCache>
                <c:formatCode>General</c:formatCode>
                <c:ptCount val="10"/>
                <c:pt idx="0">
                  <c:v>0.7</c:v>
                </c:pt>
                <c:pt idx="1">
                  <c:v>0.5</c:v>
                </c:pt>
                <c:pt idx="2">
                  <c:v>0.5</c:v>
                </c:pt>
                <c:pt idx="3">
                  <c:v>1.5</c:v>
                </c:pt>
                <c:pt idx="4">
                  <c:v>0.9</c:v>
                </c:pt>
                <c:pt idx="5">
                  <c:v>0.35</c:v>
                </c:pt>
                <c:pt idx="6">
                  <c:v>0.11</c:v>
                </c:pt>
                <c:pt idx="7">
                  <c:v>0.36</c:v>
                </c:pt>
                <c:pt idx="8">
                  <c:v>0.24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8F0-8041-B215-A7B85BFF1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0680568"/>
        <c:axId val="490684504"/>
      </c:lineChart>
      <c:catAx>
        <c:axId val="490666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490664496"/>
        <c:crosses val="autoZero"/>
        <c:auto val="1"/>
        <c:lblAlgn val="ctr"/>
        <c:lblOffset val="100"/>
        <c:noMultiLvlLbl val="0"/>
      </c:catAx>
      <c:valAx>
        <c:axId val="490664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490666792"/>
        <c:crosses val="autoZero"/>
        <c:crossBetween val="between"/>
      </c:valAx>
      <c:valAx>
        <c:axId val="49068450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490680568"/>
        <c:crosses val="max"/>
        <c:crossBetween val="between"/>
      </c:valAx>
      <c:catAx>
        <c:axId val="490680568"/>
        <c:scaling>
          <c:orientation val="minMax"/>
        </c:scaling>
        <c:delete val="1"/>
        <c:axPos val="b"/>
        <c:majorTickMark val="out"/>
        <c:minorTickMark val="none"/>
        <c:tickLblPos val="nextTo"/>
        <c:crossAx val="4906845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Oil Tanker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Sheet1!$B$5:$B$14</c:f>
              <c:strCache>
                <c:ptCount val="10"/>
                <c:pt idx="0">
                  <c:v>Japan</c:v>
                </c:pt>
                <c:pt idx="1">
                  <c:v>Greece</c:v>
                </c:pt>
                <c:pt idx="2">
                  <c:v>Bahamas</c:v>
                </c:pt>
                <c:pt idx="3">
                  <c:v>China</c:v>
                </c:pt>
                <c:pt idx="4">
                  <c:v>Malta </c:v>
                </c:pt>
                <c:pt idx="5">
                  <c:v>Singapore </c:v>
                </c:pt>
                <c:pt idx="6">
                  <c:v>Hong Kong </c:v>
                </c:pt>
                <c:pt idx="7">
                  <c:v>Marshall Is. </c:v>
                </c:pt>
                <c:pt idx="8">
                  <c:v>Libera</c:v>
                </c:pt>
                <c:pt idx="9">
                  <c:v>Panama</c:v>
                </c:pt>
              </c:strCache>
            </c:strRef>
          </c:cat>
          <c:val>
            <c:numRef>
              <c:f>Sheet1!$C$5:$C$14</c:f>
              <c:numCache>
                <c:formatCode>General</c:formatCode>
                <c:ptCount val="10"/>
                <c:pt idx="0">
                  <c:v>5.6</c:v>
                </c:pt>
                <c:pt idx="1">
                  <c:v>21</c:v>
                </c:pt>
                <c:pt idx="2">
                  <c:v>13.5</c:v>
                </c:pt>
                <c:pt idx="3">
                  <c:v>11.4</c:v>
                </c:pt>
                <c:pt idx="4">
                  <c:v>19.8</c:v>
                </c:pt>
                <c:pt idx="5">
                  <c:v>16.399999999999999</c:v>
                </c:pt>
                <c:pt idx="6">
                  <c:v>24.4</c:v>
                </c:pt>
                <c:pt idx="7">
                  <c:v>56.9</c:v>
                </c:pt>
                <c:pt idx="8">
                  <c:v>57</c:v>
                </c:pt>
                <c:pt idx="9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06-3846-A904-90DB99184CEC}"/>
            </c:ext>
          </c:extLst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Bulk Carrier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Sheet1!$B$5:$B$14</c:f>
              <c:strCache>
                <c:ptCount val="10"/>
                <c:pt idx="0">
                  <c:v>Japan</c:v>
                </c:pt>
                <c:pt idx="1">
                  <c:v>Greece</c:v>
                </c:pt>
                <c:pt idx="2">
                  <c:v>Bahamas</c:v>
                </c:pt>
                <c:pt idx="3">
                  <c:v>China</c:v>
                </c:pt>
                <c:pt idx="4">
                  <c:v>Malta </c:v>
                </c:pt>
                <c:pt idx="5">
                  <c:v>Singapore </c:v>
                </c:pt>
                <c:pt idx="6">
                  <c:v>Hong Kong </c:v>
                </c:pt>
                <c:pt idx="7">
                  <c:v>Marshall Is. </c:v>
                </c:pt>
                <c:pt idx="8">
                  <c:v>Libera</c:v>
                </c:pt>
                <c:pt idx="9">
                  <c:v>Panama</c:v>
                </c:pt>
              </c:strCache>
            </c:strRef>
          </c:cat>
          <c:val>
            <c:numRef>
              <c:f>Sheet1!$D$5:$D$14</c:f>
              <c:numCache>
                <c:formatCode>General</c:formatCode>
                <c:ptCount val="10"/>
                <c:pt idx="0">
                  <c:v>10.1</c:v>
                </c:pt>
                <c:pt idx="1">
                  <c:v>9.1999999999999993</c:v>
                </c:pt>
                <c:pt idx="2">
                  <c:v>12</c:v>
                </c:pt>
                <c:pt idx="3">
                  <c:v>39.5</c:v>
                </c:pt>
                <c:pt idx="4">
                  <c:v>23.3</c:v>
                </c:pt>
                <c:pt idx="5">
                  <c:v>30.6</c:v>
                </c:pt>
                <c:pt idx="6">
                  <c:v>61.7</c:v>
                </c:pt>
                <c:pt idx="7">
                  <c:v>77</c:v>
                </c:pt>
                <c:pt idx="8">
                  <c:v>80.8</c:v>
                </c:pt>
                <c:pt idx="9">
                  <c:v>112.3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06-3846-A904-90DB99184CEC}"/>
            </c:ext>
          </c:extLst>
        </c:ser>
        <c:ser>
          <c:idx val="2"/>
          <c:order val="2"/>
          <c:tx>
            <c:strRef>
              <c:f>Sheet1!$E$4</c:f>
              <c:strCache>
                <c:ptCount val="1"/>
                <c:pt idx="0">
                  <c:v>General Cargo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Sheet1!$B$5:$B$14</c:f>
              <c:strCache>
                <c:ptCount val="10"/>
                <c:pt idx="0">
                  <c:v>Japan</c:v>
                </c:pt>
                <c:pt idx="1">
                  <c:v>Greece</c:v>
                </c:pt>
                <c:pt idx="2">
                  <c:v>Bahamas</c:v>
                </c:pt>
                <c:pt idx="3">
                  <c:v>China</c:v>
                </c:pt>
                <c:pt idx="4">
                  <c:v>Malta </c:v>
                </c:pt>
                <c:pt idx="5">
                  <c:v>Singapore </c:v>
                </c:pt>
                <c:pt idx="6">
                  <c:v>Hong Kong </c:v>
                </c:pt>
                <c:pt idx="7">
                  <c:v>Marshall Is. </c:v>
                </c:pt>
                <c:pt idx="8">
                  <c:v>Libera</c:v>
                </c:pt>
                <c:pt idx="9">
                  <c:v>Panama</c:v>
                </c:pt>
              </c:strCache>
            </c:strRef>
          </c:cat>
          <c:val>
            <c:numRef>
              <c:f>Sheet1!$E$5:$E$14</c:f>
              <c:numCache>
                <c:formatCode>General</c:formatCode>
                <c:ptCount val="10"/>
                <c:pt idx="0">
                  <c:v>4.5999999999999996</c:v>
                </c:pt>
                <c:pt idx="1">
                  <c:v>0.6</c:v>
                </c:pt>
                <c:pt idx="2">
                  <c:v>1.6</c:v>
                </c:pt>
                <c:pt idx="3">
                  <c:v>13</c:v>
                </c:pt>
                <c:pt idx="4">
                  <c:v>25.1</c:v>
                </c:pt>
                <c:pt idx="5">
                  <c:v>27.7</c:v>
                </c:pt>
                <c:pt idx="6">
                  <c:v>38.700000000000003</c:v>
                </c:pt>
                <c:pt idx="7">
                  <c:v>13.3</c:v>
                </c:pt>
                <c:pt idx="8">
                  <c:v>49.6</c:v>
                </c:pt>
                <c:pt idx="9">
                  <c:v>45.8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06-3846-A904-90DB99184CEC}"/>
            </c:ext>
          </c:extLst>
        </c:ser>
        <c:ser>
          <c:idx val="3"/>
          <c:order val="3"/>
          <c:tx>
            <c:strRef>
              <c:f>Sheet1!$F$4</c:f>
              <c:strCache>
                <c:ptCount val="1"/>
                <c:pt idx="0">
                  <c:v>Specialised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Sheet1!$B$5:$B$14</c:f>
              <c:strCache>
                <c:ptCount val="10"/>
                <c:pt idx="0">
                  <c:v>Japan</c:v>
                </c:pt>
                <c:pt idx="1">
                  <c:v>Greece</c:v>
                </c:pt>
                <c:pt idx="2">
                  <c:v>Bahamas</c:v>
                </c:pt>
                <c:pt idx="3">
                  <c:v>China</c:v>
                </c:pt>
                <c:pt idx="4">
                  <c:v>Malta </c:v>
                </c:pt>
                <c:pt idx="5">
                  <c:v>Singapore </c:v>
                </c:pt>
                <c:pt idx="6">
                  <c:v>Hong Kong </c:v>
                </c:pt>
                <c:pt idx="7">
                  <c:v>Marshall Is. </c:v>
                </c:pt>
                <c:pt idx="8">
                  <c:v>Libera</c:v>
                </c:pt>
                <c:pt idx="9">
                  <c:v>Panama</c:v>
                </c:pt>
              </c:strCache>
            </c:strRef>
          </c:cat>
          <c:val>
            <c:numRef>
              <c:f>Sheet1!$F$5:$F$14</c:f>
              <c:numCache>
                <c:formatCode>General</c:formatCode>
                <c:ptCount val="10"/>
                <c:pt idx="0">
                  <c:v>7.4</c:v>
                </c:pt>
                <c:pt idx="1">
                  <c:v>4.7</c:v>
                </c:pt>
                <c:pt idx="2">
                  <c:v>16.2</c:v>
                </c:pt>
                <c:pt idx="3">
                  <c:v>2.7</c:v>
                </c:pt>
                <c:pt idx="4">
                  <c:v>9.6999999999999993</c:v>
                </c:pt>
                <c:pt idx="5">
                  <c:v>11.8</c:v>
                </c:pt>
                <c:pt idx="6">
                  <c:v>6.3</c:v>
                </c:pt>
                <c:pt idx="7">
                  <c:v>22</c:v>
                </c:pt>
                <c:pt idx="8">
                  <c:v>11</c:v>
                </c:pt>
                <c:pt idx="9">
                  <c:v>26.9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06-3846-A904-90DB99184CEC}"/>
            </c:ext>
          </c:extLst>
        </c:ser>
        <c:ser>
          <c:idx val="4"/>
          <c:order val="4"/>
          <c:tx>
            <c:strRef>
              <c:f>Sheet1!$G$4</c:f>
              <c:strCache>
                <c:ptCount val="1"/>
                <c:pt idx="0">
                  <c:v>Non Cargo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Sheet1!$B$5:$B$14</c:f>
              <c:strCache>
                <c:ptCount val="10"/>
                <c:pt idx="0">
                  <c:v>Japan</c:v>
                </c:pt>
                <c:pt idx="1">
                  <c:v>Greece</c:v>
                </c:pt>
                <c:pt idx="2">
                  <c:v>Bahamas</c:v>
                </c:pt>
                <c:pt idx="3">
                  <c:v>China</c:v>
                </c:pt>
                <c:pt idx="4">
                  <c:v>Malta </c:v>
                </c:pt>
                <c:pt idx="5">
                  <c:v>Singapore </c:v>
                </c:pt>
                <c:pt idx="6">
                  <c:v>Hong Kong </c:v>
                </c:pt>
                <c:pt idx="7">
                  <c:v>Marshall Is. </c:v>
                </c:pt>
                <c:pt idx="8">
                  <c:v>Libera</c:v>
                </c:pt>
                <c:pt idx="9">
                  <c:v>Panama</c:v>
                </c:pt>
              </c:strCache>
            </c:strRef>
          </c:cat>
          <c:val>
            <c:numRef>
              <c:f>Sheet1!$G$5:$G$14</c:f>
              <c:numCache>
                <c:formatCode>General</c:formatCode>
                <c:ptCount val="10"/>
                <c:pt idx="0">
                  <c:v>1.8</c:v>
                </c:pt>
                <c:pt idx="1">
                  <c:v>1.2</c:v>
                </c:pt>
                <c:pt idx="2">
                  <c:v>17.399999999999999</c:v>
                </c:pt>
                <c:pt idx="3">
                  <c:v>7.2</c:v>
                </c:pt>
                <c:pt idx="4">
                  <c:v>5.0999999999999996</c:v>
                </c:pt>
                <c:pt idx="5">
                  <c:v>3.1</c:v>
                </c:pt>
                <c:pt idx="6">
                  <c:v>0.6</c:v>
                </c:pt>
                <c:pt idx="7">
                  <c:v>6.6</c:v>
                </c:pt>
                <c:pt idx="8">
                  <c:v>5.0999999999999996</c:v>
                </c:pt>
                <c:pt idx="9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06-3846-A904-90DB99184C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147088"/>
        <c:axId val="36184576"/>
      </c:barChart>
      <c:catAx>
        <c:axId val="36147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36184576"/>
        <c:crosses val="autoZero"/>
        <c:auto val="0"/>
        <c:lblAlgn val="ctr"/>
        <c:lblOffset val="100"/>
        <c:noMultiLvlLbl val="0"/>
      </c:catAx>
      <c:valAx>
        <c:axId val="36184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3614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107599699021821E-2"/>
          <c:y val="1.8269594984560541E-2"/>
          <c:w val="0.96689240030097823"/>
          <c:h val="0.9634608100308789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0C-0248-A277-57D63430B0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0C-0248-A277-57D63430B09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90C-0248-A277-57D63430B097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0C-0248-A277-57D63430B0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41025-FE08-9C48-90BD-84C3D7E3D557}" type="datetimeFigureOut">
              <a:rPr lang="en-GR" smtClean="0"/>
              <a:t>30/5/22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EBA4B-B3BE-344D-A44D-A8FC5251A6F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4508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B3F6-A46D-C844-BB57-781AAAF52A45}" type="datetime1">
              <a:rPr lang="en-US" smtClean="0"/>
              <a:t>5/30/22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Economic and Maritime links between Greece &amp; Panama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364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682E-7223-3F48-8471-F3CDCFCF66A2}" type="datetime1">
              <a:rPr lang="en-US" smtClean="0"/>
              <a:t>5/30/22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Economic and Maritime links between Greece &amp; Panama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6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E908-96A3-3F4B-BD3C-9A18BDF1A4B3}" type="datetime1">
              <a:rPr lang="en-US" smtClean="0"/>
              <a:t>5/30/22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Economic and Maritime links between Greece &amp; Panama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21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437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36CF-7809-AD41-BC70-8FA9CA28A592}" type="datetime1">
              <a:rPr lang="en-US" smtClean="0"/>
              <a:t>5/30/22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Economic and Maritime links between Greece &amp; Panama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075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C179-D88D-554E-8C14-89DDA713D4A8}" type="datetime1">
              <a:rPr lang="en-US" smtClean="0"/>
              <a:t>5/30/22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Economic and Maritime links between Greece &amp; Panama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86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2705-50B8-1441-B684-04AF7AF34ED7}" type="datetime1">
              <a:rPr lang="en-US" smtClean="0"/>
              <a:t>5/30/22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Economic and Maritime links between Greece &amp; Panama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726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FAA7-294F-704E-9958-977B51FB5B01}" type="datetime1">
              <a:rPr lang="en-US" smtClean="0"/>
              <a:t>5/30/22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Economic and Maritime links between Greece &amp; Panama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54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05ED-9BFD-3146-9EB5-4D420564F034}" type="datetime1">
              <a:rPr lang="en-US" smtClean="0"/>
              <a:t>5/30/22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Economic and Maritime links between Greece &amp; Panama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71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6DF5C-F38C-D541-9DD9-6E8CED489086}" type="datetime1">
              <a:rPr lang="en-US" smtClean="0"/>
              <a:t>5/30/22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Economic and Maritime links between Greece &amp; Panama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587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F07F-59B0-574E-AF50-CD44A01D67B6}" type="datetime1">
              <a:rPr lang="en-US" smtClean="0"/>
              <a:t>5/30/22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Economic and Maritime links between Greece &amp; Panama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828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10E8-7443-2A4D-8377-5E8C068C4FAA}" type="datetime1">
              <a:rPr lang="en-US" smtClean="0"/>
              <a:t>5/30/22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/>
              <a:t>Economic and Maritime links between Greece &amp; Panama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6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3A4E1E-BDC8-9D44-802E-A568269B1BB7}" type="datetime1">
              <a:rPr lang="en-US" smtClean="0"/>
              <a:t>5/30/22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Economic and Maritime links between Greece &amp; Panama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94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2CF75-09B2-5CC0-6739-A4B16F1D3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745" y="1788250"/>
            <a:ext cx="8676736" cy="2066414"/>
          </a:xfrm>
        </p:spPr>
        <p:txBody>
          <a:bodyPr>
            <a:normAutofit/>
          </a:bodyPr>
          <a:lstStyle/>
          <a:p>
            <a:r>
              <a:rPr lang="en-US" sz="4800" b="1" dirty="0"/>
              <a:t>GREECE AND PANAMA: </a:t>
            </a:r>
            <a:br>
              <a:rPr lang="en-US" sz="4800" b="1" dirty="0"/>
            </a:br>
            <a:r>
              <a:rPr lang="en-US" sz="4800" b="1" dirty="0"/>
              <a:t>A SPECIAL RELATIONSHIP</a:t>
            </a:r>
            <a:endParaRPr lang="en-GR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E40E3-2AFF-1DBA-5C25-225479F879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745" y="3896519"/>
            <a:ext cx="8936614" cy="463426"/>
          </a:xfrm>
        </p:spPr>
        <p:txBody>
          <a:bodyPr>
            <a:normAutofit/>
          </a:bodyPr>
          <a:lstStyle/>
          <a:p>
            <a:r>
              <a:rPr lang="en-US" sz="2000" dirty="0"/>
              <a:t>ECONOMIC AND MARITIME LINKS BETWEEN GREECE AND PANAMA</a:t>
            </a:r>
            <a:endParaRPr lang="en-GR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1B95D3-7B64-8748-9C60-B4A0391BD387}"/>
              </a:ext>
            </a:extLst>
          </p:cNvPr>
          <p:cNvSpPr/>
          <p:nvPr/>
        </p:nvSpPr>
        <p:spPr>
          <a:xfrm>
            <a:off x="9599554" y="1889959"/>
            <a:ext cx="2285009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THANOS PALLIS</a:t>
            </a:r>
            <a:endParaRPr lang="en-GR" sz="1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Department of Maritime Studies, University of Piraeus</a:t>
            </a:r>
            <a:endParaRPr lang="en-GR" sz="10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 </a:t>
            </a:r>
            <a:endParaRPr lang="en-GR" sz="1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GEORGE VAGGELAS</a:t>
            </a:r>
            <a:endParaRPr lang="en-GR" sz="1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Department of Shipping Trade and Transport, University of the Aegean</a:t>
            </a:r>
            <a:endParaRPr lang="en-GR" sz="10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&amp;</a:t>
            </a:r>
            <a:endParaRPr lang="en-GR" sz="1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EVIE KLADAKI</a:t>
            </a:r>
            <a:endParaRPr lang="en-GR" sz="1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Department of Shipping Trade and Transport, University of the Aegean</a:t>
            </a:r>
            <a:endParaRPr lang="en-GR" sz="10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1441D8-09B4-DDC2-CD4D-2BB9514C5791}"/>
              </a:ext>
            </a:extLst>
          </p:cNvPr>
          <p:cNvSpPr/>
          <p:nvPr/>
        </p:nvSpPr>
        <p:spPr>
          <a:xfrm>
            <a:off x="10422436" y="5757498"/>
            <a:ext cx="8053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May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2022</a:t>
            </a:r>
            <a:endParaRPr lang="en-GR" sz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BD8E738-B0C4-036C-6A32-AD4D31F5AD9C}"/>
              </a:ext>
            </a:extLst>
          </p:cNvPr>
          <p:cNvSpPr txBox="1">
            <a:spLocks/>
          </p:cNvSpPr>
          <p:nvPr/>
        </p:nvSpPr>
        <p:spPr>
          <a:xfrm>
            <a:off x="9292117" y="924293"/>
            <a:ext cx="2899882" cy="9647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study conducted for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DIKTIO – Network for Reform in Greece and Europe</a:t>
            </a: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 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by</a:t>
            </a:r>
            <a:endParaRPr lang="en-GR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8C8381-363B-217D-8FBC-88AD51B70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8769" y="4175050"/>
            <a:ext cx="1412685" cy="14413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ACF7C5-3782-3C20-4164-42EDBF9A1022}"/>
              </a:ext>
            </a:extLst>
          </p:cNvPr>
          <p:cNvSpPr txBox="1"/>
          <p:nvPr/>
        </p:nvSpPr>
        <p:spPr>
          <a:xfrm>
            <a:off x="243745" y="4754624"/>
            <a:ext cx="732117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THANOS PALLIS</a:t>
            </a:r>
            <a:endParaRPr lang="en-GR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Department of Maritime Studies, University of Piraeus &amp; 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President of the International Association of Maritime Economists (IAME)</a:t>
            </a:r>
            <a:endParaRPr lang="en-GR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582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997DA-5884-D418-2D99-5C0746601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R" dirty="0"/>
              <a:t>Value Proposition of the Panama Canal: Serving global shipping services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F7FBE3-4372-B827-4649-8BA74E4B5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Economic and Maritime links between Greece &amp; Panama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A159B4-AE63-5313-BCA9-A13CED840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C930D1A-AEF8-99A7-8DB7-61BCB389D5B1}"/>
              </a:ext>
            </a:extLst>
          </p:cNvPr>
          <p:cNvGrpSpPr/>
          <p:nvPr/>
        </p:nvGrpSpPr>
        <p:grpSpPr>
          <a:xfrm>
            <a:off x="3505199" y="1006834"/>
            <a:ext cx="8312728" cy="4601183"/>
            <a:chOff x="724555" y="1006834"/>
            <a:chExt cx="10515600" cy="5257800"/>
          </a:xfrm>
        </p:grpSpPr>
        <p:pic>
          <p:nvPicPr>
            <p:cNvPr id="8" name="Picture 7" descr="A close up of a map&#10;&#10;Description automatically generated">
              <a:extLst>
                <a:ext uri="{FF2B5EF4-FFF2-40B4-BE49-F238E27FC236}">
                  <a16:creationId xmlns:a16="http://schemas.microsoft.com/office/drawing/2014/main" id="{9690B31A-250F-0D04-DAF1-E4BF5DD68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555" y="1006834"/>
              <a:ext cx="10515600" cy="5257800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19A8333-A7B9-B5FD-6E01-AFD4150D7B13}"/>
                </a:ext>
              </a:extLst>
            </p:cNvPr>
            <p:cNvSpPr/>
            <p:nvPr/>
          </p:nvSpPr>
          <p:spPr bwMode="auto">
            <a:xfrm>
              <a:off x="6083733" y="3179594"/>
              <a:ext cx="346300" cy="3463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 Narrow" panose="020B0606020202030204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BDDD261-B71A-F669-42EB-1567778E5C2A}"/>
                </a:ext>
              </a:extLst>
            </p:cNvPr>
            <p:cNvSpPr/>
            <p:nvPr/>
          </p:nvSpPr>
          <p:spPr bwMode="auto">
            <a:xfrm>
              <a:off x="2467961" y="2401103"/>
              <a:ext cx="3575584" cy="1053276"/>
            </a:xfrm>
            <a:custGeom>
              <a:avLst/>
              <a:gdLst>
                <a:gd name="connsiteX0" fmla="*/ 3193960 w 3193960"/>
                <a:gd name="connsiteY0" fmla="*/ 875153 h 891283"/>
                <a:gd name="connsiteX1" fmla="*/ 2878428 w 3193960"/>
                <a:gd name="connsiteY1" fmla="*/ 836516 h 891283"/>
                <a:gd name="connsiteX2" fmla="*/ 2176529 w 3193960"/>
                <a:gd name="connsiteY2" fmla="*/ 424392 h 891283"/>
                <a:gd name="connsiteX3" fmla="*/ 1139780 w 3193960"/>
                <a:gd name="connsiteY3" fmla="*/ 5829 h 891283"/>
                <a:gd name="connsiteX4" fmla="*/ 0 w 3193960"/>
                <a:gd name="connsiteY4" fmla="*/ 218330 h 891283"/>
                <a:gd name="connsiteX0" fmla="*/ 3181260 w 3181260"/>
                <a:gd name="connsiteY0" fmla="*/ 943733 h 948140"/>
                <a:gd name="connsiteX1" fmla="*/ 2878428 w 3181260"/>
                <a:gd name="connsiteY1" fmla="*/ 836516 h 948140"/>
                <a:gd name="connsiteX2" fmla="*/ 2176529 w 3181260"/>
                <a:gd name="connsiteY2" fmla="*/ 424392 h 948140"/>
                <a:gd name="connsiteX3" fmla="*/ 1139780 w 3181260"/>
                <a:gd name="connsiteY3" fmla="*/ 5829 h 948140"/>
                <a:gd name="connsiteX4" fmla="*/ 0 w 3181260"/>
                <a:gd name="connsiteY4" fmla="*/ 218330 h 948140"/>
                <a:gd name="connsiteX0" fmla="*/ 3181260 w 3181260"/>
                <a:gd name="connsiteY0" fmla="*/ 943733 h 943733"/>
                <a:gd name="connsiteX1" fmla="*/ 2878428 w 3181260"/>
                <a:gd name="connsiteY1" fmla="*/ 836516 h 943733"/>
                <a:gd name="connsiteX2" fmla="*/ 2176529 w 3181260"/>
                <a:gd name="connsiteY2" fmla="*/ 424392 h 943733"/>
                <a:gd name="connsiteX3" fmla="*/ 1139780 w 3181260"/>
                <a:gd name="connsiteY3" fmla="*/ 5829 h 943733"/>
                <a:gd name="connsiteX4" fmla="*/ 0 w 3181260"/>
                <a:gd name="connsiteY4" fmla="*/ 218330 h 943733"/>
                <a:gd name="connsiteX0" fmla="*/ 3181260 w 3181260"/>
                <a:gd name="connsiteY0" fmla="*/ 943733 h 943733"/>
                <a:gd name="connsiteX1" fmla="*/ 2878428 w 3181260"/>
                <a:gd name="connsiteY1" fmla="*/ 836516 h 943733"/>
                <a:gd name="connsiteX2" fmla="*/ 2176529 w 3181260"/>
                <a:gd name="connsiteY2" fmla="*/ 424392 h 943733"/>
                <a:gd name="connsiteX3" fmla="*/ 1139780 w 3181260"/>
                <a:gd name="connsiteY3" fmla="*/ 5829 h 943733"/>
                <a:gd name="connsiteX4" fmla="*/ 0 w 3181260"/>
                <a:gd name="connsiteY4" fmla="*/ 218330 h 943733"/>
                <a:gd name="connsiteX0" fmla="*/ 3191420 w 3191420"/>
                <a:gd name="connsiteY0" fmla="*/ 936113 h 936113"/>
                <a:gd name="connsiteX1" fmla="*/ 2878428 w 3191420"/>
                <a:gd name="connsiteY1" fmla="*/ 836516 h 936113"/>
                <a:gd name="connsiteX2" fmla="*/ 2176529 w 3191420"/>
                <a:gd name="connsiteY2" fmla="*/ 424392 h 936113"/>
                <a:gd name="connsiteX3" fmla="*/ 1139780 w 3191420"/>
                <a:gd name="connsiteY3" fmla="*/ 5829 h 936113"/>
                <a:gd name="connsiteX4" fmla="*/ 0 w 3191420"/>
                <a:gd name="connsiteY4" fmla="*/ 218330 h 936113"/>
                <a:gd name="connsiteX0" fmla="*/ 3191420 w 3191420"/>
                <a:gd name="connsiteY0" fmla="*/ 936113 h 940111"/>
                <a:gd name="connsiteX1" fmla="*/ 2878428 w 3191420"/>
                <a:gd name="connsiteY1" fmla="*/ 836516 h 940111"/>
                <a:gd name="connsiteX2" fmla="*/ 2176529 w 3191420"/>
                <a:gd name="connsiteY2" fmla="*/ 424392 h 940111"/>
                <a:gd name="connsiteX3" fmla="*/ 1139780 w 3191420"/>
                <a:gd name="connsiteY3" fmla="*/ 5829 h 940111"/>
                <a:gd name="connsiteX4" fmla="*/ 0 w 3191420"/>
                <a:gd name="connsiteY4" fmla="*/ 218330 h 940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1420" h="940111">
                  <a:moveTo>
                    <a:pt x="3191420" y="936113"/>
                  </a:moveTo>
                  <a:cubicBezTo>
                    <a:pt x="3062560" y="951818"/>
                    <a:pt x="3047577" y="921803"/>
                    <a:pt x="2878428" y="836516"/>
                  </a:cubicBezTo>
                  <a:cubicBezTo>
                    <a:pt x="2709280" y="751229"/>
                    <a:pt x="2466304" y="562840"/>
                    <a:pt x="2176529" y="424392"/>
                  </a:cubicBezTo>
                  <a:cubicBezTo>
                    <a:pt x="1886754" y="285944"/>
                    <a:pt x="1502535" y="40173"/>
                    <a:pt x="1139780" y="5829"/>
                  </a:cubicBezTo>
                  <a:cubicBezTo>
                    <a:pt x="777025" y="-28515"/>
                    <a:pt x="388512" y="94907"/>
                    <a:pt x="0" y="218330"/>
                  </a:cubicBezTo>
                </a:path>
              </a:pathLst>
            </a:custGeom>
            <a:noFill/>
            <a:ln w="1016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 Narrow" panose="020B0606020202030204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5804DC9-8C13-FAF0-3B5A-5EBC9FA07345}"/>
                </a:ext>
              </a:extLst>
            </p:cNvPr>
            <p:cNvSpPr/>
            <p:nvPr/>
          </p:nvSpPr>
          <p:spPr bwMode="auto">
            <a:xfrm>
              <a:off x="6309065" y="2590221"/>
              <a:ext cx="77245" cy="548518"/>
            </a:xfrm>
            <a:custGeom>
              <a:avLst/>
              <a:gdLst>
                <a:gd name="connsiteX0" fmla="*/ 0 w 70942"/>
                <a:gd name="connsiteY0" fmla="*/ 457200 h 457200"/>
                <a:gd name="connsiteX1" fmla="*/ 70834 w 70942"/>
                <a:gd name="connsiteY1" fmla="*/ 283335 h 457200"/>
                <a:gd name="connsiteX2" fmla="*/ 12879 w 70942"/>
                <a:gd name="connsiteY2" fmla="*/ 0 h 457200"/>
                <a:gd name="connsiteX0" fmla="*/ 0 w 82612"/>
                <a:gd name="connsiteY0" fmla="*/ 443865 h 443865"/>
                <a:gd name="connsiteX1" fmla="*/ 82264 w 82612"/>
                <a:gd name="connsiteY1" fmla="*/ 283335 h 443865"/>
                <a:gd name="connsiteX2" fmla="*/ 24309 w 82612"/>
                <a:gd name="connsiteY2" fmla="*/ 0 h 443865"/>
                <a:gd name="connsiteX0" fmla="*/ 0 w 44181"/>
                <a:gd name="connsiteY0" fmla="*/ 443865 h 443865"/>
                <a:gd name="connsiteX1" fmla="*/ 38449 w 44181"/>
                <a:gd name="connsiteY1" fmla="*/ 262380 h 443865"/>
                <a:gd name="connsiteX2" fmla="*/ 24309 w 44181"/>
                <a:gd name="connsiteY2" fmla="*/ 0 h 443865"/>
                <a:gd name="connsiteX0" fmla="*/ 0 w 36073"/>
                <a:gd name="connsiteY0" fmla="*/ 440055 h 440055"/>
                <a:gd name="connsiteX1" fmla="*/ 30829 w 36073"/>
                <a:gd name="connsiteY1" fmla="*/ 262380 h 440055"/>
                <a:gd name="connsiteX2" fmla="*/ 16689 w 36073"/>
                <a:gd name="connsiteY2" fmla="*/ 0 h 440055"/>
                <a:gd name="connsiteX0" fmla="*/ 0 w 36073"/>
                <a:gd name="connsiteY0" fmla="*/ 440055 h 440055"/>
                <a:gd name="connsiteX1" fmla="*/ 30829 w 36073"/>
                <a:gd name="connsiteY1" fmla="*/ 262380 h 440055"/>
                <a:gd name="connsiteX2" fmla="*/ 16689 w 36073"/>
                <a:gd name="connsiteY2" fmla="*/ 0 h 440055"/>
                <a:gd name="connsiteX0" fmla="*/ 0 w 49146"/>
                <a:gd name="connsiteY0" fmla="*/ 489585 h 489585"/>
                <a:gd name="connsiteX1" fmla="*/ 30829 w 49146"/>
                <a:gd name="connsiteY1" fmla="*/ 311910 h 489585"/>
                <a:gd name="connsiteX2" fmla="*/ 35739 w 49146"/>
                <a:gd name="connsiteY2" fmla="*/ 0 h 489585"/>
                <a:gd name="connsiteX0" fmla="*/ 0 w 68946"/>
                <a:gd name="connsiteY0" fmla="*/ 489585 h 489585"/>
                <a:gd name="connsiteX1" fmla="*/ 67024 w 68946"/>
                <a:gd name="connsiteY1" fmla="*/ 277620 h 489585"/>
                <a:gd name="connsiteX2" fmla="*/ 35739 w 68946"/>
                <a:gd name="connsiteY2" fmla="*/ 0 h 48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946" h="489585">
                  <a:moveTo>
                    <a:pt x="0" y="489585"/>
                  </a:moveTo>
                  <a:cubicBezTo>
                    <a:pt x="22914" y="427417"/>
                    <a:pt x="61068" y="359217"/>
                    <a:pt x="67024" y="277620"/>
                  </a:cubicBezTo>
                  <a:cubicBezTo>
                    <a:pt x="72980" y="196023"/>
                    <a:pt x="65789" y="103567"/>
                    <a:pt x="35739" y="0"/>
                  </a:cubicBezTo>
                </a:path>
              </a:pathLst>
            </a:custGeom>
            <a:noFill/>
            <a:ln w="1016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 Narrow" panose="020B0606020202030204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FB5F612-4EF5-6DE6-A5D7-6BEE9221348E}"/>
                </a:ext>
              </a:extLst>
            </p:cNvPr>
            <p:cNvSpPr/>
            <p:nvPr/>
          </p:nvSpPr>
          <p:spPr bwMode="auto">
            <a:xfrm>
              <a:off x="6003991" y="3525894"/>
              <a:ext cx="280481" cy="851320"/>
            </a:xfrm>
            <a:custGeom>
              <a:avLst/>
              <a:gdLst>
                <a:gd name="connsiteX0" fmla="*/ 102239 w 250346"/>
                <a:gd name="connsiteY0" fmla="*/ 0 h 759853"/>
                <a:gd name="connsiteX1" fmla="*/ 5647 w 250346"/>
                <a:gd name="connsiteY1" fmla="*/ 379926 h 759853"/>
                <a:gd name="connsiteX2" fmla="*/ 250346 w 250346"/>
                <a:gd name="connsiteY2" fmla="*/ 759853 h 7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0346" h="759853">
                  <a:moveTo>
                    <a:pt x="102239" y="0"/>
                  </a:moveTo>
                  <a:cubicBezTo>
                    <a:pt x="41601" y="126642"/>
                    <a:pt x="-19037" y="253284"/>
                    <a:pt x="5647" y="379926"/>
                  </a:cubicBezTo>
                  <a:cubicBezTo>
                    <a:pt x="30331" y="506568"/>
                    <a:pt x="140338" y="633210"/>
                    <a:pt x="250346" y="759853"/>
                  </a:cubicBezTo>
                </a:path>
              </a:pathLst>
            </a:custGeom>
            <a:noFill/>
            <a:ln w="4445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 Narrow" panose="020B0606020202030204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BAAB6E6-CB5C-1582-E9D9-3403EC247C24}"/>
                </a:ext>
              </a:extLst>
            </p:cNvPr>
            <p:cNvSpPr/>
            <p:nvPr/>
          </p:nvSpPr>
          <p:spPr bwMode="auto">
            <a:xfrm>
              <a:off x="6404476" y="2469889"/>
              <a:ext cx="110020" cy="718542"/>
            </a:xfrm>
            <a:custGeom>
              <a:avLst/>
              <a:gdLst>
                <a:gd name="connsiteX0" fmla="*/ 0 w 91454"/>
                <a:gd name="connsiteY0" fmla="*/ 502276 h 502276"/>
                <a:gd name="connsiteX1" fmla="*/ 90152 w 91454"/>
                <a:gd name="connsiteY1" fmla="*/ 251138 h 502276"/>
                <a:gd name="connsiteX2" fmla="*/ 45076 w 91454"/>
                <a:gd name="connsiteY2" fmla="*/ 0 h 502276"/>
                <a:gd name="connsiteX0" fmla="*/ 0 w 107441"/>
                <a:gd name="connsiteY0" fmla="*/ 490846 h 490846"/>
                <a:gd name="connsiteX1" fmla="*/ 105392 w 107441"/>
                <a:gd name="connsiteY1" fmla="*/ 251138 h 490846"/>
                <a:gd name="connsiteX2" fmla="*/ 60316 w 107441"/>
                <a:gd name="connsiteY2" fmla="*/ 0 h 490846"/>
                <a:gd name="connsiteX0" fmla="*/ 0 w 80513"/>
                <a:gd name="connsiteY0" fmla="*/ 490846 h 490846"/>
                <a:gd name="connsiteX1" fmla="*/ 73007 w 80513"/>
                <a:gd name="connsiteY1" fmla="*/ 249233 h 490846"/>
                <a:gd name="connsiteX2" fmla="*/ 60316 w 80513"/>
                <a:gd name="connsiteY2" fmla="*/ 0 h 490846"/>
                <a:gd name="connsiteX0" fmla="*/ 0 w 74005"/>
                <a:gd name="connsiteY0" fmla="*/ 532756 h 532756"/>
                <a:gd name="connsiteX1" fmla="*/ 73007 w 74005"/>
                <a:gd name="connsiteY1" fmla="*/ 291143 h 532756"/>
                <a:gd name="connsiteX2" fmla="*/ 33646 w 74005"/>
                <a:gd name="connsiteY2" fmla="*/ 0 h 532756"/>
                <a:gd name="connsiteX0" fmla="*/ 0 w 73851"/>
                <a:gd name="connsiteY0" fmla="*/ 641341 h 641341"/>
                <a:gd name="connsiteX1" fmla="*/ 73007 w 73851"/>
                <a:gd name="connsiteY1" fmla="*/ 399728 h 641341"/>
                <a:gd name="connsiteX2" fmla="*/ 31741 w 73851"/>
                <a:gd name="connsiteY2" fmla="*/ 0 h 641341"/>
                <a:gd name="connsiteX0" fmla="*/ 0 w 98199"/>
                <a:gd name="connsiteY0" fmla="*/ 641341 h 641341"/>
                <a:gd name="connsiteX1" fmla="*/ 97772 w 98199"/>
                <a:gd name="connsiteY1" fmla="*/ 338768 h 641341"/>
                <a:gd name="connsiteX2" fmla="*/ 31741 w 98199"/>
                <a:gd name="connsiteY2" fmla="*/ 0 h 64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199" h="641341">
                  <a:moveTo>
                    <a:pt x="0" y="641341"/>
                  </a:moveTo>
                  <a:cubicBezTo>
                    <a:pt x="41319" y="557628"/>
                    <a:pt x="92482" y="445658"/>
                    <a:pt x="97772" y="338768"/>
                  </a:cubicBezTo>
                  <a:cubicBezTo>
                    <a:pt x="103062" y="231878"/>
                    <a:pt x="58035" y="83712"/>
                    <a:pt x="31741" y="0"/>
                  </a:cubicBezTo>
                </a:path>
              </a:pathLst>
            </a:custGeom>
            <a:noFill/>
            <a:ln w="4445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 Narrow" panose="020B0606020202030204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FC6E720-B2BF-9177-E003-3CB5722BA0FB}"/>
                </a:ext>
              </a:extLst>
            </p:cNvPr>
            <p:cNvSpPr/>
            <p:nvPr/>
          </p:nvSpPr>
          <p:spPr bwMode="auto">
            <a:xfrm>
              <a:off x="6132611" y="3576396"/>
              <a:ext cx="187935" cy="678170"/>
            </a:xfrm>
            <a:custGeom>
              <a:avLst/>
              <a:gdLst>
                <a:gd name="connsiteX0" fmla="*/ 167743 w 167743"/>
                <a:gd name="connsiteY0" fmla="*/ 605307 h 605307"/>
                <a:gd name="connsiteX1" fmla="*/ 6757 w 167743"/>
                <a:gd name="connsiteY1" fmla="*/ 354169 h 605307"/>
                <a:gd name="connsiteX2" fmla="*/ 45394 w 167743"/>
                <a:gd name="connsiteY2" fmla="*/ 0 h 605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743" h="605307">
                  <a:moveTo>
                    <a:pt x="167743" y="605307"/>
                  </a:moveTo>
                  <a:cubicBezTo>
                    <a:pt x="97445" y="530180"/>
                    <a:pt x="27148" y="455053"/>
                    <a:pt x="6757" y="354169"/>
                  </a:cubicBezTo>
                  <a:cubicBezTo>
                    <a:pt x="-13634" y="253285"/>
                    <a:pt x="15880" y="126642"/>
                    <a:pt x="45394" y="0"/>
                  </a:cubicBezTo>
                </a:path>
              </a:pathLst>
            </a:cu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 Narrow" panose="020B0606020202030204" pitchFamily="34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FDFB562-2F39-6C0A-2B48-61CC3192B1DF}"/>
                </a:ext>
              </a:extLst>
            </p:cNvPr>
            <p:cNvSpPr/>
            <p:nvPr/>
          </p:nvSpPr>
          <p:spPr bwMode="auto">
            <a:xfrm>
              <a:off x="6443193" y="2119051"/>
              <a:ext cx="1637710" cy="1139903"/>
            </a:xfrm>
            <a:custGeom>
              <a:avLst/>
              <a:gdLst>
                <a:gd name="connsiteX0" fmla="*/ 0 w 1461753"/>
                <a:gd name="connsiteY0" fmla="*/ 1017431 h 1017431"/>
                <a:gd name="connsiteX1" fmla="*/ 373488 w 1461753"/>
                <a:gd name="connsiteY1" fmla="*/ 689019 h 1017431"/>
                <a:gd name="connsiteX2" fmla="*/ 1461753 w 1461753"/>
                <a:gd name="connsiteY2" fmla="*/ 0 h 101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1753" h="1017431">
                  <a:moveTo>
                    <a:pt x="0" y="1017431"/>
                  </a:moveTo>
                  <a:cubicBezTo>
                    <a:pt x="64931" y="938011"/>
                    <a:pt x="129863" y="858591"/>
                    <a:pt x="373488" y="689019"/>
                  </a:cubicBezTo>
                  <a:cubicBezTo>
                    <a:pt x="617113" y="519447"/>
                    <a:pt x="1039433" y="259723"/>
                    <a:pt x="1461753" y="0"/>
                  </a:cubicBezTo>
                </a:path>
              </a:pathLst>
            </a:cu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 Narrow" panose="020B0606020202030204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DB657F0-F6F5-D454-7542-879B9A809FED}"/>
                </a:ext>
              </a:extLst>
            </p:cNvPr>
            <p:cNvSpPr/>
            <p:nvPr/>
          </p:nvSpPr>
          <p:spPr bwMode="auto">
            <a:xfrm>
              <a:off x="5078014" y="2459578"/>
              <a:ext cx="964370" cy="899257"/>
            </a:xfrm>
            <a:custGeom>
              <a:avLst/>
              <a:gdLst>
                <a:gd name="connsiteX0" fmla="*/ 860757 w 860757"/>
                <a:gd name="connsiteY0" fmla="*/ 802640 h 802640"/>
                <a:gd name="connsiteX1" fmla="*/ 665177 w 860757"/>
                <a:gd name="connsiteY1" fmla="*/ 731520 h 802640"/>
                <a:gd name="connsiteX2" fmla="*/ 215597 w 860757"/>
                <a:gd name="connsiteY2" fmla="*/ 474980 h 802640"/>
                <a:gd name="connsiteX3" fmla="*/ 17477 w 860757"/>
                <a:gd name="connsiteY3" fmla="*/ 172720 h 802640"/>
                <a:gd name="connsiteX4" fmla="*/ 22557 w 860757"/>
                <a:gd name="connsiteY4" fmla="*/ 0 h 80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757" h="802640">
                  <a:moveTo>
                    <a:pt x="860757" y="802640"/>
                  </a:moveTo>
                  <a:cubicBezTo>
                    <a:pt x="816730" y="794385"/>
                    <a:pt x="772704" y="786130"/>
                    <a:pt x="665177" y="731520"/>
                  </a:cubicBezTo>
                  <a:cubicBezTo>
                    <a:pt x="557650" y="676910"/>
                    <a:pt x="323547" y="568113"/>
                    <a:pt x="215597" y="474980"/>
                  </a:cubicBezTo>
                  <a:cubicBezTo>
                    <a:pt x="107647" y="381847"/>
                    <a:pt x="49650" y="251883"/>
                    <a:pt x="17477" y="172720"/>
                  </a:cubicBezTo>
                  <a:cubicBezTo>
                    <a:pt x="-14696" y="93557"/>
                    <a:pt x="3930" y="46778"/>
                    <a:pt x="22557" y="0"/>
                  </a:cubicBezTo>
                </a:path>
              </a:pathLst>
            </a:cu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 Narrow" panose="020B0606020202030204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5AFEADA-80D5-06E7-5715-F369F5DD1180}"/>
                </a:ext>
              </a:extLst>
            </p:cNvPr>
            <p:cNvSpPr/>
            <p:nvPr/>
          </p:nvSpPr>
          <p:spPr bwMode="auto">
            <a:xfrm>
              <a:off x="6444816" y="2104622"/>
              <a:ext cx="1506224" cy="1104040"/>
            </a:xfrm>
            <a:custGeom>
              <a:avLst/>
              <a:gdLst>
                <a:gd name="connsiteX0" fmla="*/ 0 w 1332964"/>
                <a:gd name="connsiteY0" fmla="*/ 953036 h 953036"/>
                <a:gd name="connsiteX1" fmla="*/ 238260 w 1332964"/>
                <a:gd name="connsiteY1" fmla="*/ 637504 h 953036"/>
                <a:gd name="connsiteX2" fmla="*/ 1332964 w 1332964"/>
                <a:gd name="connsiteY2" fmla="*/ 0 h 953036"/>
                <a:gd name="connsiteX0" fmla="*/ 0 w 1332964"/>
                <a:gd name="connsiteY0" fmla="*/ 953036 h 953036"/>
                <a:gd name="connsiteX1" fmla="*/ 282075 w 1332964"/>
                <a:gd name="connsiteY1" fmla="*/ 641314 h 953036"/>
                <a:gd name="connsiteX2" fmla="*/ 1332964 w 1332964"/>
                <a:gd name="connsiteY2" fmla="*/ 0 h 953036"/>
                <a:gd name="connsiteX0" fmla="*/ 0 w 1332964"/>
                <a:gd name="connsiteY0" fmla="*/ 953036 h 953036"/>
                <a:gd name="connsiteX1" fmla="*/ 282075 w 1332964"/>
                <a:gd name="connsiteY1" fmla="*/ 641314 h 953036"/>
                <a:gd name="connsiteX2" fmla="*/ 1332964 w 1332964"/>
                <a:gd name="connsiteY2" fmla="*/ 0 h 953036"/>
                <a:gd name="connsiteX0" fmla="*/ 0 w 1332964"/>
                <a:gd name="connsiteY0" fmla="*/ 953036 h 953036"/>
                <a:gd name="connsiteX1" fmla="*/ 282075 w 1332964"/>
                <a:gd name="connsiteY1" fmla="*/ 641314 h 953036"/>
                <a:gd name="connsiteX2" fmla="*/ 1332964 w 1332964"/>
                <a:gd name="connsiteY2" fmla="*/ 0 h 953036"/>
                <a:gd name="connsiteX0" fmla="*/ 0 w 1344394"/>
                <a:gd name="connsiteY0" fmla="*/ 985421 h 985421"/>
                <a:gd name="connsiteX1" fmla="*/ 293505 w 1344394"/>
                <a:gd name="connsiteY1" fmla="*/ 641314 h 985421"/>
                <a:gd name="connsiteX2" fmla="*/ 1344394 w 1344394"/>
                <a:gd name="connsiteY2" fmla="*/ 0 h 985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4394" h="985421">
                  <a:moveTo>
                    <a:pt x="0" y="985421"/>
                  </a:moveTo>
                  <a:cubicBezTo>
                    <a:pt x="70914" y="867069"/>
                    <a:pt x="69439" y="805551"/>
                    <a:pt x="293505" y="641314"/>
                  </a:cubicBezTo>
                  <a:cubicBezTo>
                    <a:pt x="517571" y="477077"/>
                    <a:pt x="908122" y="239332"/>
                    <a:pt x="1344394" y="0"/>
                  </a:cubicBezTo>
                </a:path>
              </a:pathLst>
            </a:cu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 Narrow" panose="020B0606020202030204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E19CD84-5E28-46FF-6F77-5AF8F2D60C21}"/>
                </a:ext>
              </a:extLst>
            </p:cNvPr>
            <p:cNvSpPr/>
            <p:nvPr/>
          </p:nvSpPr>
          <p:spPr bwMode="auto">
            <a:xfrm>
              <a:off x="5735042" y="3176708"/>
              <a:ext cx="313033" cy="126308"/>
            </a:xfrm>
            <a:custGeom>
              <a:avLst/>
              <a:gdLst>
                <a:gd name="connsiteX0" fmla="*/ 0 w 279400"/>
                <a:gd name="connsiteY0" fmla="*/ 0 h 112737"/>
                <a:gd name="connsiteX1" fmla="*/ 200660 w 279400"/>
                <a:gd name="connsiteY1" fmla="*/ 96520 h 112737"/>
                <a:gd name="connsiteX2" fmla="*/ 279400 w 279400"/>
                <a:gd name="connsiteY2" fmla="*/ 111760 h 11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9400" h="112737">
                  <a:moveTo>
                    <a:pt x="0" y="0"/>
                  </a:moveTo>
                  <a:cubicBezTo>
                    <a:pt x="77046" y="38946"/>
                    <a:pt x="154093" y="77893"/>
                    <a:pt x="200660" y="96520"/>
                  </a:cubicBezTo>
                  <a:cubicBezTo>
                    <a:pt x="247227" y="115147"/>
                    <a:pt x="263313" y="113453"/>
                    <a:pt x="279400" y="111760"/>
                  </a:cubicBezTo>
                </a:path>
              </a:pathLst>
            </a:custGeom>
            <a:noFill/>
            <a:ln w="158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 Narrow" panose="020B0606020202030204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18B4719-25BB-DA78-D6B6-9D189078A5F5}"/>
                </a:ext>
              </a:extLst>
            </p:cNvPr>
            <p:cNvSpPr/>
            <p:nvPr/>
          </p:nvSpPr>
          <p:spPr bwMode="auto">
            <a:xfrm>
              <a:off x="6221666" y="2643840"/>
              <a:ext cx="72371" cy="490180"/>
            </a:xfrm>
            <a:custGeom>
              <a:avLst/>
              <a:gdLst>
                <a:gd name="connsiteX0" fmla="*/ 0 w 43180"/>
                <a:gd name="connsiteY0" fmla="*/ 347980 h 347980"/>
                <a:gd name="connsiteX1" fmla="*/ 35560 w 43180"/>
                <a:gd name="connsiteY1" fmla="*/ 198120 h 347980"/>
                <a:gd name="connsiteX2" fmla="*/ 43180 w 43180"/>
                <a:gd name="connsiteY2" fmla="*/ 0 h 347980"/>
                <a:gd name="connsiteX0" fmla="*/ 0 w 52705"/>
                <a:gd name="connsiteY0" fmla="*/ 437515 h 437515"/>
                <a:gd name="connsiteX1" fmla="*/ 35560 w 52705"/>
                <a:gd name="connsiteY1" fmla="*/ 287655 h 437515"/>
                <a:gd name="connsiteX2" fmla="*/ 52705 w 52705"/>
                <a:gd name="connsiteY2" fmla="*/ 0 h 437515"/>
                <a:gd name="connsiteX0" fmla="*/ 0 w 64595"/>
                <a:gd name="connsiteY0" fmla="*/ 437515 h 437515"/>
                <a:gd name="connsiteX1" fmla="*/ 62230 w 64595"/>
                <a:gd name="connsiteY1" fmla="*/ 220980 h 437515"/>
                <a:gd name="connsiteX2" fmla="*/ 52705 w 64595"/>
                <a:gd name="connsiteY2" fmla="*/ 0 h 43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595" h="437515">
                  <a:moveTo>
                    <a:pt x="0" y="437515"/>
                  </a:moveTo>
                  <a:cubicBezTo>
                    <a:pt x="14181" y="391583"/>
                    <a:pt x="53446" y="293899"/>
                    <a:pt x="62230" y="220980"/>
                  </a:cubicBezTo>
                  <a:cubicBezTo>
                    <a:pt x="71014" y="148061"/>
                    <a:pt x="52493" y="70062"/>
                    <a:pt x="52705" y="0"/>
                  </a:cubicBezTo>
                </a:path>
              </a:pathLst>
            </a:custGeom>
            <a:noFill/>
            <a:ln w="158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 Narrow" panose="020B0606020202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991D761-1DEE-2B02-5EB8-069674F733D5}"/>
                </a:ext>
              </a:extLst>
            </p:cNvPr>
            <p:cNvSpPr txBox="1"/>
            <p:nvPr/>
          </p:nvSpPr>
          <p:spPr>
            <a:xfrm>
              <a:off x="1584270" y="2366084"/>
              <a:ext cx="704377" cy="448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latin typeface="Arial Narrow" panose="020B0606020202030204" pitchFamily="34" charset="0"/>
                </a:rPr>
                <a:t>Asia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88F3187-385D-BDDF-7CE7-622660A8D6AD}"/>
                </a:ext>
              </a:extLst>
            </p:cNvPr>
            <p:cNvSpPr txBox="1"/>
            <p:nvPr/>
          </p:nvSpPr>
          <p:spPr>
            <a:xfrm>
              <a:off x="8195518" y="1858920"/>
              <a:ext cx="1018670" cy="448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latin typeface="Arial Narrow" panose="020B0606020202030204" pitchFamily="34" charset="0"/>
                </a:rPr>
                <a:t>Europe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C7F9F3-5483-D06C-75D6-C7170B5E7492}"/>
                </a:ext>
              </a:extLst>
            </p:cNvPr>
            <p:cNvSpPr txBox="1"/>
            <p:nvPr/>
          </p:nvSpPr>
          <p:spPr>
            <a:xfrm>
              <a:off x="5719489" y="1877080"/>
              <a:ext cx="1178511" cy="655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Arial Narrow" panose="020B0606020202030204" pitchFamily="34" charset="0"/>
                </a:rPr>
                <a:t>US</a:t>
              </a:r>
            </a:p>
            <a:p>
              <a:pPr algn="ctr"/>
              <a:r>
                <a:rPr lang="en-US" sz="1600" b="1" dirty="0">
                  <a:latin typeface="Arial Narrow" panose="020B0606020202030204" pitchFamily="34" charset="0"/>
                </a:rPr>
                <a:t>East Coast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6848074-E1B7-3C49-75BF-D85133DECBED}"/>
                </a:ext>
              </a:extLst>
            </p:cNvPr>
            <p:cNvSpPr txBox="1"/>
            <p:nvPr/>
          </p:nvSpPr>
          <p:spPr>
            <a:xfrm>
              <a:off x="4407027" y="1844618"/>
              <a:ext cx="1227362" cy="655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Arial Narrow" panose="020B0606020202030204" pitchFamily="34" charset="0"/>
                </a:rPr>
                <a:t>US </a:t>
              </a:r>
            </a:p>
            <a:p>
              <a:pPr algn="ctr"/>
              <a:r>
                <a:rPr lang="en-US" sz="1600" b="1" dirty="0">
                  <a:latin typeface="Arial Narrow" panose="020B0606020202030204" pitchFamily="34" charset="0"/>
                </a:rPr>
                <a:t>West Coast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6FFE985-E96C-2FB7-8E46-BF5835ABB0AE}"/>
                </a:ext>
              </a:extLst>
            </p:cNvPr>
            <p:cNvSpPr txBox="1"/>
            <p:nvPr/>
          </p:nvSpPr>
          <p:spPr>
            <a:xfrm>
              <a:off x="6239643" y="4173070"/>
              <a:ext cx="783399" cy="379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Arial Narrow" panose="020B0606020202030204" pitchFamily="34" charset="0"/>
                </a:rPr>
                <a:t>WCSA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0C90314-7693-471B-C581-2D0939BD9D8C}"/>
                </a:ext>
              </a:extLst>
            </p:cNvPr>
            <p:cNvSpPr txBox="1"/>
            <p:nvPr/>
          </p:nvSpPr>
          <p:spPr>
            <a:xfrm>
              <a:off x="3192868" y="2061527"/>
              <a:ext cx="979159" cy="310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Arial Narrow" panose="020B0606020202030204" pitchFamily="34" charset="0"/>
                </a:rPr>
                <a:t>78.4 M tons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89243D-BFCE-AC6F-6E50-0B0FC7318574}"/>
                </a:ext>
              </a:extLst>
            </p:cNvPr>
            <p:cNvSpPr txBox="1"/>
            <p:nvPr/>
          </p:nvSpPr>
          <p:spPr>
            <a:xfrm>
              <a:off x="5126737" y="3862729"/>
              <a:ext cx="979159" cy="310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Arial Narrow" panose="020B0606020202030204" pitchFamily="34" charset="0"/>
                </a:rPr>
                <a:t>37.2 M tons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2C3632E-74FD-F433-EF77-5D13356F6228}"/>
                </a:ext>
              </a:extLst>
            </p:cNvPr>
            <p:cNvSpPr txBox="1"/>
            <p:nvPr/>
          </p:nvSpPr>
          <p:spPr>
            <a:xfrm>
              <a:off x="7011153" y="2673987"/>
              <a:ext cx="979159" cy="310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Arial Narrow" panose="020B0606020202030204" pitchFamily="34" charset="0"/>
                </a:rPr>
                <a:t>16.9 M tons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3989590-8215-5985-FF3B-28DA2AD144D0}"/>
                </a:ext>
              </a:extLst>
            </p:cNvPr>
            <p:cNvSpPr txBox="1"/>
            <p:nvPr/>
          </p:nvSpPr>
          <p:spPr>
            <a:xfrm>
              <a:off x="6999163" y="1946323"/>
              <a:ext cx="900137" cy="310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Arial Narrow" panose="020B0606020202030204" pitchFamily="34" charset="0"/>
                </a:rPr>
                <a:t>7.1 M tons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D4BBB08-9833-0A19-D58D-285DAC4C7BED}"/>
                </a:ext>
              </a:extLst>
            </p:cNvPr>
            <p:cNvSpPr txBox="1"/>
            <p:nvPr/>
          </p:nvSpPr>
          <p:spPr>
            <a:xfrm>
              <a:off x="4706265" y="3371794"/>
              <a:ext cx="979159" cy="310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Arial Narrow" panose="020B0606020202030204" pitchFamily="34" charset="0"/>
                </a:rPr>
                <a:t>16.1 M tons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BB94E0D-479C-D1D2-C54F-A712914D689B}"/>
                </a:ext>
              </a:extLst>
            </p:cNvPr>
            <p:cNvCxnSpPr>
              <a:endCxn id="18" idx="1"/>
            </p:cNvCxnSpPr>
            <p:nvPr/>
          </p:nvCxnSpPr>
          <p:spPr bwMode="auto">
            <a:xfrm flipV="1">
              <a:off x="5409488" y="3284845"/>
              <a:ext cx="550368" cy="16953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C0A254-3B20-C035-2335-BDA730106021}"/>
                </a:ext>
              </a:extLst>
            </p:cNvPr>
            <p:cNvSpPr txBox="1"/>
            <p:nvPr/>
          </p:nvSpPr>
          <p:spPr>
            <a:xfrm>
              <a:off x="5210871" y="2786361"/>
              <a:ext cx="794175" cy="379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Arial Narrow" panose="020B0606020202030204" pitchFamily="34" charset="0"/>
                </a:rPr>
                <a:t>WCCA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37D3551-872F-19CC-50EE-B121AF7C9361}"/>
                </a:ext>
              </a:extLst>
            </p:cNvPr>
            <p:cNvSpPr txBox="1">
              <a:spLocks/>
            </p:cNvSpPr>
            <p:nvPr/>
          </p:nvSpPr>
          <p:spPr>
            <a:xfrm>
              <a:off x="10433957" y="6049190"/>
              <a:ext cx="610094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</a:rPr>
                <a:t>© PEMP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2171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845DB188-4006-4207-A473-B4B569C5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AB4522D-D095-4687-BFB3-976E665A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F3C13AF-3D99-C0AF-2087-07ADA4CAA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 core policy proposal: </a:t>
            </a:r>
            <a:br>
              <a:rPr lang="en-US" dirty="0"/>
            </a:br>
            <a:r>
              <a:rPr lang="en-US" b="1" dirty="0"/>
              <a:t>The need for a stronger diplomatic mission of Greece in Panama</a:t>
            </a:r>
            <a:r>
              <a:rPr lang="en-GR" sz="3200" b="1" dirty="0"/>
              <a:t> </a:t>
            </a:r>
            <a:endParaRPr lang="en-US" sz="3300" b="1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0317F58-FEA4-654B-071E-2CFCF2B50FEA}"/>
              </a:ext>
            </a:extLst>
          </p:cNvPr>
          <p:cNvGrpSpPr/>
          <p:nvPr/>
        </p:nvGrpSpPr>
        <p:grpSpPr>
          <a:xfrm>
            <a:off x="3754599" y="1438230"/>
            <a:ext cx="5937348" cy="3700230"/>
            <a:chOff x="528014" y="2079511"/>
            <a:chExt cx="5371416" cy="4063028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A83731B-C2C3-97F9-3981-2C607B379CBA}"/>
                </a:ext>
              </a:extLst>
            </p:cNvPr>
            <p:cNvSpPr txBox="1"/>
            <p:nvPr/>
          </p:nvSpPr>
          <p:spPr>
            <a:xfrm>
              <a:off x="594514" y="2079511"/>
              <a:ext cx="518092" cy="115416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1">
                      <a:alpha val="25000"/>
                    </a:schemeClr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1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F8B3189-4F9D-DB5F-4C04-4424273F8674}"/>
                </a:ext>
              </a:extLst>
            </p:cNvPr>
            <p:cNvSpPr txBox="1"/>
            <p:nvPr/>
          </p:nvSpPr>
          <p:spPr>
            <a:xfrm>
              <a:off x="532228" y="2379593"/>
              <a:ext cx="579006" cy="55399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US" sz="3000" b="1" dirty="0">
                  <a:solidFill>
                    <a:schemeClr val="accent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01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28963A9-5564-BE3D-C54F-888BB031CB39}"/>
                </a:ext>
              </a:extLst>
            </p:cNvPr>
            <p:cNvSpPr txBox="1"/>
            <p:nvPr/>
          </p:nvSpPr>
          <p:spPr>
            <a:xfrm>
              <a:off x="1172646" y="2265651"/>
              <a:ext cx="4726784" cy="584775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en-US" sz="1600" b="1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WOULD SUPPORT THE ALREADY SIGNIFICANT VALUE OF THE BILATERAL TRADE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5F0AE32-2340-0B55-02E8-F9DDD094B1A9}"/>
                </a:ext>
              </a:extLst>
            </p:cNvPr>
            <p:cNvSpPr txBox="1"/>
            <p:nvPr/>
          </p:nvSpPr>
          <p:spPr>
            <a:xfrm>
              <a:off x="528014" y="3562749"/>
              <a:ext cx="689612" cy="115416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2">
                      <a:alpha val="25000"/>
                    </a:schemeClr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2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A2E9BE2-1B3B-D4D0-65C3-203A72C0AF14}"/>
                </a:ext>
              </a:extLst>
            </p:cNvPr>
            <p:cNvSpPr txBox="1"/>
            <p:nvPr/>
          </p:nvSpPr>
          <p:spPr>
            <a:xfrm>
              <a:off x="545646" y="3862831"/>
              <a:ext cx="654346" cy="55399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US" sz="3000" b="1" dirty="0">
                  <a:solidFill>
                    <a:schemeClr val="accent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02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D0D51EB-7E6A-3FC5-E3F4-91A09E74561D}"/>
                </a:ext>
              </a:extLst>
            </p:cNvPr>
            <p:cNvSpPr txBox="1"/>
            <p:nvPr/>
          </p:nvSpPr>
          <p:spPr>
            <a:xfrm>
              <a:off x="1217623" y="3773580"/>
              <a:ext cx="4525297" cy="642111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en-US" sz="1600" b="1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WOULD FACILITATE THE NEEDS OF THE GREEK SHIPPING COMMUNITY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E6790D9-5542-DE99-E9B0-A98306A498E8}"/>
                </a:ext>
              </a:extLst>
            </p:cNvPr>
            <p:cNvSpPr txBox="1"/>
            <p:nvPr/>
          </p:nvSpPr>
          <p:spPr>
            <a:xfrm>
              <a:off x="545646" y="4988377"/>
              <a:ext cx="720071" cy="115416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3">
                      <a:alpha val="25000"/>
                    </a:schemeClr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3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B62A088-1CC0-4EA0-A0A6-DC5D74E708D4}"/>
                </a:ext>
              </a:extLst>
            </p:cNvPr>
            <p:cNvSpPr txBox="1"/>
            <p:nvPr/>
          </p:nvSpPr>
          <p:spPr>
            <a:xfrm>
              <a:off x="550456" y="5277962"/>
              <a:ext cx="667170" cy="55399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US" sz="3000" b="1" dirty="0">
                  <a:solidFill>
                    <a:schemeClr val="accent3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03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594B4DE-3EE6-7425-BA70-A90D340A2BC2}"/>
                </a:ext>
              </a:extLst>
            </p:cNvPr>
            <p:cNvSpPr txBox="1"/>
            <p:nvPr/>
          </p:nvSpPr>
          <p:spPr>
            <a:xfrm>
              <a:off x="1247933" y="5310389"/>
              <a:ext cx="4058521" cy="777292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en-US" sz="1600" b="1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STRONG EUROPEAN PRESENCE: </a:t>
              </a:r>
              <a:r>
                <a:rPr lang="en-US" sz="1200" b="1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4/6 EUROPEAN COUNTRIES WITH THE MOST FDI</a:t>
              </a:r>
              <a:r>
                <a:rPr lang="en-US" sz="900" b="1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S</a:t>
              </a:r>
              <a:r>
                <a:rPr lang="en-US" sz="1200" b="1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 IN PANAMA ALREADY OPERATE AN EMBASSY </a:t>
              </a:r>
              <a:endPara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</p:grpSp>
      <p:sp>
        <p:nvSpPr>
          <p:cNvPr id="70" name="Slide Number Placeholder 69">
            <a:extLst>
              <a:ext uri="{FF2B5EF4-FFF2-40B4-BE49-F238E27FC236}">
                <a16:creationId xmlns:a16="http://schemas.microsoft.com/office/drawing/2014/main" id="{8A7C90AB-6690-091C-2B21-08150BD7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1" name="Footer Placeholder 2">
            <a:extLst>
              <a:ext uri="{FF2B5EF4-FFF2-40B4-BE49-F238E27FC236}">
                <a16:creationId xmlns:a16="http://schemas.microsoft.com/office/drawing/2014/main" id="{573F6494-1394-0E4C-14E8-1A6F69226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483" y="6364865"/>
            <a:ext cx="5911517" cy="365125"/>
          </a:xfrm>
        </p:spPr>
        <p:txBody>
          <a:bodyPr/>
          <a:lstStyle/>
          <a:p>
            <a:r>
              <a:rPr lang="en-US"/>
              <a:t>Economic and Maritime links between Greece &amp; Panama</a:t>
            </a:r>
            <a:endParaRPr lang="en-US" dirty="0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A66C7C0-8CA2-8CA3-EC5C-2B85E056BBB2}"/>
              </a:ext>
            </a:extLst>
          </p:cNvPr>
          <p:cNvGrpSpPr/>
          <p:nvPr/>
        </p:nvGrpSpPr>
        <p:grpSpPr>
          <a:xfrm>
            <a:off x="9852657" y="5046133"/>
            <a:ext cx="2083128" cy="914399"/>
            <a:chOff x="8365743" y="3899508"/>
            <a:chExt cx="3304162" cy="1496515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30BEB8B-60D8-BC5B-0644-DD82C92007FC}"/>
                </a:ext>
              </a:extLst>
            </p:cNvPr>
            <p:cNvGrpSpPr/>
            <p:nvPr/>
          </p:nvGrpSpPr>
          <p:grpSpPr>
            <a:xfrm>
              <a:off x="9869125" y="3899508"/>
              <a:ext cx="1800780" cy="1496515"/>
              <a:chOff x="9861651" y="3456494"/>
              <a:chExt cx="1800780" cy="1496515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E67374A2-0E07-B852-34A1-27BD7E1964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861651" y="3901905"/>
                <a:ext cx="403450" cy="1051104"/>
              </a:xfrm>
              <a:prstGeom prst="line">
                <a:avLst/>
              </a:prstGeom>
              <a:ln w="28575">
                <a:solidFill>
                  <a:srgbClr val="0070C0"/>
                </a:solidFill>
                <a:tailEnd type="oval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146" name="Picture 2" descr="Greece flag: Blue and white flag &amp; more | Greeka">
                <a:extLst>
                  <a:ext uri="{FF2B5EF4-FFF2-40B4-BE49-F238E27FC236}">
                    <a16:creationId xmlns:a16="http://schemas.microsoft.com/office/drawing/2014/main" id="{EAA90989-5D99-A998-5C20-5579F14A23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1140">
                <a:off x="10271208" y="3456494"/>
                <a:ext cx="1391223" cy="924584"/>
              </a:xfrm>
              <a:prstGeom prst="rect">
                <a:avLst/>
              </a:prstGeom>
              <a:noFill/>
              <a:effectLst>
                <a:outerShdw blurRad="50800" dist="38100" dir="858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6D266970-2916-3AEC-FA69-B915D81C6003}"/>
                </a:ext>
              </a:extLst>
            </p:cNvPr>
            <p:cNvGrpSpPr/>
            <p:nvPr/>
          </p:nvGrpSpPr>
          <p:grpSpPr>
            <a:xfrm>
              <a:off x="8365743" y="3978580"/>
              <a:ext cx="1906832" cy="1417443"/>
              <a:chOff x="8365743" y="3978580"/>
              <a:chExt cx="1906832" cy="1417443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895C48CE-083D-8196-FE89-6F88029BF5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75857" y="4440172"/>
                <a:ext cx="496718" cy="955851"/>
              </a:xfrm>
              <a:prstGeom prst="line">
                <a:avLst/>
              </a:prstGeom>
              <a:ln w="28575">
                <a:solidFill>
                  <a:srgbClr val="0070C0"/>
                </a:solidFill>
                <a:tailEnd type="oval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148" name="Picture 4">
                <a:extLst>
                  <a:ext uri="{FF2B5EF4-FFF2-40B4-BE49-F238E27FC236}">
                    <a16:creationId xmlns:a16="http://schemas.microsoft.com/office/drawing/2014/main" id="{5BC2E207-93A1-BB48-7B64-9ED091704B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9268217">
                <a:off x="8365743" y="3978580"/>
                <a:ext cx="1427086" cy="951537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763367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845DB188-4006-4207-A473-B4B569C5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AB4522D-D095-4687-BFB3-976E665A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F3C13AF-3D99-C0AF-2087-07ADA4CAA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 core policy proposal: </a:t>
            </a:r>
            <a:br>
              <a:rPr lang="en-US" dirty="0"/>
            </a:br>
            <a:r>
              <a:rPr lang="en-US" sz="4000" b="1" dirty="0"/>
              <a:t>Time to implement</a:t>
            </a:r>
          </a:p>
        </p:txBody>
      </p:sp>
      <p:sp>
        <p:nvSpPr>
          <p:cNvPr id="70" name="Slide Number Placeholder 69">
            <a:extLst>
              <a:ext uri="{FF2B5EF4-FFF2-40B4-BE49-F238E27FC236}">
                <a16:creationId xmlns:a16="http://schemas.microsoft.com/office/drawing/2014/main" id="{8A7C90AB-6690-091C-2B21-08150BD7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1" name="Footer Placeholder 2">
            <a:extLst>
              <a:ext uri="{FF2B5EF4-FFF2-40B4-BE49-F238E27FC236}">
                <a16:creationId xmlns:a16="http://schemas.microsoft.com/office/drawing/2014/main" id="{573F6494-1394-0E4C-14E8-1A6F69226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483" y="6364865"/>
            <a:ext cx="5911517" cy="365125"/>
          </a:xfrm>
        </p:spPr>
        <p:txBody>
          <a:bodyPr/>
          <a:lstStyle/>
          <a:p>
            <a:r>
              <a:rPr lang="en-US"/>
              <a:t>Economic and Maritime links between Greece &amp; Panama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ABE356-513F-14BE-37D9-26229C725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933" y="82854"/>
            <a:ext cx="5147647" cy="677514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909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19DAD2A-8BA0-DC9A-545F-6509152C86DB}"/>
              </a:ext>
            </a:extLst>
          </p:cNvPr>
          <p:cNvGrpSpPr/>
          <p:nvPr/>
        </p:nvGrpSpPr>
        <p:grpSpPr>
          <a:xfrm>
            <a:off x="786754" y="1691103"/>
            <a:ext cx="10280684" cy="4352436"/>
            <a:chOff x="1565239" y="1723760"/>
            <a:chExt cx="10280684" cy="4352436"/>
          </a:xfrm>
        </p:grpSpPr>
        <p:sp>
          <p:nvSpPr>
            <p:cNvPr id="3" name="Shape 118">
              <a:extLst>
                <a:ext uri="{FF2B5EF4-FFF2-40B4-BE49-F238E27FC236}">
                  <a16:creationId xmlns:a16="http://schemas.microsoft.com/office/drawing/2014/main" id="{DC193E34-702A-DF45-BCF4-8F43829A82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4237" y="3904454"/>
              <a:ext cx="6743573" cy="0"/>
            </a:xfrm>
            <a:prstGeom prst="line">
              <a:avLst/>
            </a:prstGeom>
            <a:noFill/>
            <a:ln w="63500">
              <a:solidFill>
                <a:schemeClr val="bg1">
                  <a:lumMod val="75000"/>
                </a:schemeClr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5394" tIns="25394" rIns="25394" bIns="25394" anchor="ctr"/>
            <a:lstStyle/>
            <a:p>
              <a:endParaRPr lang="ru-RU" dirty="0">
                <a:latin typeface="Roboto Light" panose="02000000000000000000" pitchFamily="2" charset="0"/>
              </a:endParaRPr>
            </a:p>
          </p:txBody>
        </p:sp>
        <p:sp>
          <p:nvSpPr>
            <p:cNvPr id="4" name="Shape 119">
              <a:extLst>
                <a:ext uri="{FF2B5EF4-FFF2-40B4-BE49-F238E27FC236}">
                  <a16:creationId xmlns:a16="http://schemas.microsoft.com/office/drawing/2014/main" id="{74A242BB-EE9C-DF4F-AA7A-ED71B51BCB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97436" y="2107030"/>
              <a:ext cx="1638607" cy="1792015"/>
            </a:xfrm>
            <a:prstGeom prst="line">
              <a:avLst/>
            </a:prstGeom>
            <a:noFill/>
            <a:ln w="63500">
              <a:solidFill>
                <a:schemeClr val="accent2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5394" tIns="25394" rIns="25394" bIns="25394" anchor="ctr"/>
            <a:lstStyle/>
            <a:p>
              <a:endParaRPr lang="ru-RU" dirty="0">
                <a:latin typeface="Roboto Light" panose="02000000000000000000" pitchFamily="2" charset="0"/>
              </a:endParaRPr>
            </a:p>
          </p:txBody>
        </p:sp>
        <p:sp>
          <p:nvSpPr>
            <p:cNvPr id="5" name="Shape 121">
              <a:extLst>
                <a:ext uri="{FF2B5EF4-FFF2-40B4-BE49-F238E27FC236}">
                  <a16:creationId xmlns:a16="http://schemas.microsoft.com/office/drawing/2014/main" id="{EA839FC8-5724-E743-B5B1-2C3C157CEA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278653" y="2107030"/>
              <a:ext cx="1638607" cy="1792015"/>
            </a:xfrm>
            <a:prstGeom prst="line">
              <a:avLst/>
            </a:prstGeom>
            <a:noFill/>
            <a:ln w="63500">
              <a:solidFill>
                <a:schemeClr val="accent3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5394" tIns="25394" rIns="25394" bIns="25394" anchor="ctr"/>
            <a:lstStyle/>
            <a:p>
              <a:endParaRPr lang="ru-RU" dirty="0">
                <a:latin typeface="Roboto Light" panose="02000000000000000000" pitchFamily="2" charset="0"/>
              </a:endParaRPr>
            </a:p>
          </p:txBody>
        </p:sp>
        <p:sp>
          <p:nvSpPr>
            <p:cNvPr id="6" name="Shape 123">
              <a:extLst>
                <a:ext uri="{FF2B5EF4-FFF2-40B4-BE49-F238E27FC236}">
                  <a16:creationId xmlns:a16="http://schemas.microsoft.com/office/drawing/2014/main" id="{5CFF910D-B94F-5346-9044-3DE76C41A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7967" y="3822960"/>
              <a:ext cx="175080" cy="175067"/>
            </a:xfrm>
            <a:prstGeom prst="ellipse">
              <a:avLst/>
            </a:prstGeom>
            <a:solidFill>
              <a:srgbClr val="FFFFFF"/>
            </a:solidFill>
            <a:ln w="63500">
              <a:solidFill>
                <a:schemeClr val="bg1">
                  <a:lumMod val="75000"/>
                </a:schemeClr>
              </a:solidFill>
              <a:miter lim="400000"/>
              <a:headEnd/>
              <a:tailEnd/>
            </a:ln>
          </p:spPr>
          <p:txBody>
            <a:bodyPr lIns="25394" tIns="25394" rIns="25394" bIns="25394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ru-RU" altLang="ru-RU" sz="1600" dirty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7" name="Shape 125">
              <a:extLst>
                <a:ext uri="{FF2B5EF4-FFF2-40B4-BE49-F238E27FC236}">
                  <a16:creationId xmlns:a16="http://schemas.microsoft.com/office/drawing/2014/main" id="{7C9BE224-DF39-0546-8A19-7A5E92B31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8360" y="3822960"/>
              <a:ext cx="175080" cy="175067"/>
            </a:xfrm>
            <a:prstGeom prst="ellipse">
              <a:avLst/>
            </a:prstGeom>
            <a:solidFill>
              <a:srgbClr val="FFFFFF"/>
            </a:solidFill>
            <a:ln w="63500">
              <a:solidFill>
                <a:schemeClr val="bg1">
                  <a:lumMod val="75000"/>
                </a:schemeClr>
              </a:solidFill>
              <a:miter lim="400000"/>
              <a:headEnd/>
              <a:tailEnd/>
            </a:ln>
          </p:spPr>
          <p:txBody>
            <a:bodyPr lIns="25394" tIns="25394" rIns="25394" bIns="25394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ru-RU" altLang="ru-RU" sz="1600" dirty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8" name="Shape 135">
              <a:extLst>
                <a:ext uri="{FF2B5EF4-FFF2-40B4-BE49-F238E27FC236}">
                  <a16:creationId xmlns:a16="http://schemas.microsoft.com/office/drawing/2014/main" id="{F7F14DE4-3777-EB4B-BC48-8F2B7755D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5374" y="1723760"/>
              <a:ext cx="1851322" cy="397913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lIns="25394" tIns="25394" rIns="25394" bIns="25394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ru-RU" altLang="ru-RU" sz="1600" dirty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11" name="Shape 138">
              <a:extLst>
                <a:ext uri="{FF2B5EF4-FFF2-40B4-BE49-F238E27FC236}">
                  <a16:creationId xmlns:a16="http://schemas.microsoft.com/office/drawing/2014/main" id="{4C5EDF70-92E9-8C40-825D-E92D3751F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6589" y="1723760"/>
              <a:ext cx="1851322" cy="39791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lIns="25394" tIns="25394" rIns="25394" bIns="25394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ru-RU" altLang="ru-RU" sz="1600" dirty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14" name="Shape 143">
              <a:extLst>
                <a:ext uri="{FF2B5EF4-FFF2-40B4-BE49-F238E27FC236}">
                  <a16:creationId xmlns:a16="http://schemas.microsoft.com/office/drawing/2014/main" id="{45D4C604-DFE1-C640-AD93-9F3DF81E5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0160" y="2637444"/>
              <a:ext cx="115007" cy="1149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25394" tIns="25394" rIns="25394" bIns="25394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ru-RU" altLang="ru-RU" sz="1600" dirty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15" name="Shape 144">
              <a:extLst>
                <a:ext uri="{FF2B5EF4-FFF2-40B4-BE49-F238E27FC236}">
                  <a16:creationId xmlns:a16="http://schemas.microsoft.com/office/drawing/2014/main" id="{69861E47-EEDD-9646-B49C-83DF38D9D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5823" y="3210364"/>
              <a:ext cx="115007" cy="1149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25394" tIns="25394" rIns="25394" bIns="25394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ru-RU" altLang="ru-RU" sz="1600" dirty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16" name="Shape 145">
              <a:extLst>
                <a:ext uri="{FF2B5EF4-FFF2-40B4-BE49-F238E27FC236}">
                  <a16:creationId xmlns:a16="http://schemas.microsoft.com/office/drawing/2014/main" id="{1E630EB1-B42A-A542-A644-A9FB194FA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0094" y="2637444"/>
              <a:ext cx="115007" cy="1149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25394" tIns="25394" rIns="25394" bIns="25394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ru-RU" altLang="ru-RU" sz="1600" dirty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17" name="Shape 146">
              <a:extLst>
                <a:ext uri="{FF2B5EF4-FFF2-40B4-BE49-F238E27FC236}">
                  <a16:creationId xmlns:a16="http://schemas.microsoft.com/office/drawing/2014/main" id="{2ECC1A73-4B81-684E-9A63-8D218D2BF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5757" y="3210364"/>
              <a:ext cx="115007" cy="1149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25394" tIns="25394" rIns="25394" bIns="25394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ru-RU" altLang="ru-RU" sz="1600" dirty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60" name="Shape 122">
              <a:extLst>
                <a:ext uri="{FF2B5EF4-FFF2-40B4-BE49-F238E27FC236}">
                  <a16:creationId xmlns:a16="http://schemas.microsoft.com/office/drawing/2014/main" id="{A350444D-5C1F-BA45-88FB-F51FE913D1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45754" y="3940901"/>
              <a:ext cx="1581168" cy="1751047"/>
            </a:xfrm>
            <a:prstGeom prst="line">
              <a:avLst/>
            </a:prstGeom>
            <a:noFill/>
            <a:ln w="63500">
              <a:solidFill>
                <a:schemeClr val="accent2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5394" tIns="25394" rIns="25394" bIns="25394" anchor="ctr"/>
            <a:lstStyle/>
            <a:p>
              <a:endParaRPr lang="ru-RU" dirty="0">
                <a:latin typeface="Roboto Light" panose="02000000000000000000" pitchFamily="2" charset="0"/>
              </a:endParaRPr>
            </a:p>
          </p:txBody>
        </p:sp>
        <p:sp>
          <p:nvSpPr>
            <p:cNvPr id="61" name="Shape 132">
              <a:extLst>
                <a:ext uri="{FF2B5EF4-FFF2-40B4-BE49-F238E27FC236}">
                  <a16:creationId xmlns:a16="http://schemas.microsoft.com/office/drawing/2014/main" id="{3A35498C-1022-8E47-836B-E60C03522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5845" y="5678283"/>
              <a:ext cx="1851322" cy="397913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lIns="25394" tIns="25394" rIns="25394" bIns="25394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ru-RU" altLang="ru-RU" sz="1600" dirty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64" name="Shape 141">
              <a:extLst>
                <a:ext uri="{FF2B5EF4-FFF2-40B4-BE49-F238E27FC236}">
                  <a16:creationId xmlns:a16="http://schemas.microsoft.com/office/drawing/2014/main" id="{49B382FD-A5A5-6C48-92B1-9D21E39D5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5905" y="4474593"/>
              <a:ext cx="115007" cy="1149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25394" tIns="25394" rIns="25394" bIns="25394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ru-RU" altLang="ru-RU" sz="1600" dirty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65" name="Shape 142">
              <a:extLst>
                <a:ext uri="{FF2B5EF4-FFF2-40B4-BE49-F238E27FC236}">
                  <a16:creationId xmlns:a16="http://schemas.microsoft.com/office/drawing/2014/main" id="{BC635AF0-F298-1E4E-8A49-DB0EAAC5D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1763" y="5049456"/>
              <a:ext cx="115007" cy="1149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25394" tIns="25394" rIns="25394" bIns="25394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ru-RU" altLang="ru-RU" sz="1600" dirty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51" name="Shape 120">
              <a:extLst>
                <a:ext uri="{FF2B5EF4-FFF2-40B4-BE49-F238E27FC236}">
                  <a16:creationId xmlns:a16="http://schemas.microsoft.com/office/drawing/2014/main" id="{A98785F4-8DBF-4A43-A738-2918C95A79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43434" y="3940901"/>
              <a:ext cx="1581168" cy="1751047"/>
            </a:xfrm>
            <a:prstGeom prst="line">
              <a:avLst/>
            </a:prstGeom>
            <a:noFill/>
            <a:ln w="63500">
              <a:solidFill>
                <a:schemeClr val="accent1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5394" tIns="25394" rIns="25394" bIns="25394" anchor="ctr"/>
            <a:lstStyle/>
            <a:p>
              <a:endParaRPr lang="ru-RU" dirty="0">
                <a:latin typeface="Roboto Light" panose="02000000000000000000" pitchFamily="2" charset="0"/>
              </a:endParaRPr>
            </a:p>
          </p:txBody>
        </p:sp>
        <p:sp>
          <p:nvSpPr>
            <p:cNvPr id="52" name="Shape 127">
              <a:extLst>
                <a:ext uri="{FF2B5EF4-FFF2-40B4-BE49-F238E27FC236}">
                  <a16:creationId xmlns:a16="http://schemas.microsoft.com/office/drawing/2014/main" id="{49A19E3D-DDDF-C048-B7FD-388CD7B31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974" y="4474593"/>
              <a:ext cx="115007" cy="1149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25394" tIns="25394" rIns="25394" bIns="25394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ru-RU" altLang="ru-RU" sz="1600" dirty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53" name="Shape 128">
              <a:extLst>
                <a:ext uri="{FF2B5EF4-FFF2-40B4-BE49-F238E27FC236}">
                  <a16:creationId xmlns:a16="http://schemas.microsoft.com/office/drawing/2014/main" id="{37F9EF06-DC8B-CE45-8DE1-CF2126AA5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833" y="5049456"/>
              <a:ext cx="115007" cy="1149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25394" tIns="25394" rIns="25394" bIns="25394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ru-RU" altLang="ru-RU" sz="1600" dirty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54" name="Shape 129">
              <a:extLst>
                <a:ext uri="{FF2B5EF4-FFF2-40B4-BE49-F238E27FC236}">
                  <a16:creationId xmlns:a16="http://schemas.microsoft.com/office/drawing/2014/main" id="{D1556086-E9B6-5E49-B761-783FDE22E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916" y="5678283"/>
              <a:ext cx="1851322" cy="39791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25394" tIns="25394" rIns="25394" bIns="25394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ru-RU" altLang="ru-RU" sz="1600" dirty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26" name="Shape 159">
              <a:extLst>
                <a:ext uri="{FF2B5EF4-FFF2-40B4-BE49-F238E27FC236}">
                  <a16:creationId xmlns:a16="http://schemas.microsoft.com/office/drawing/2014/main" id="{33C24948-A02D-AB45-9F29-91FC63275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3991" y="3552957"/>
              <a:ext cx="701102" cy="701052"/>
            </a:xfrm>
            <a:prstGeom prst="ellipse">
              <a:avLst/>
            </a:prstGeom>
            <a:solidFill>
              <a:srgbClr val="FFFFFF"/>
            </a:solidFill>
            <a:ln w="63500">
              <a:solidFill>
                <a:schemeClr val="bg1">
                  <a:lumMod val="75000"/>
                </a:schemeClr>
              </a:solidFill>
              <a:miter lim="400000"/>
              <a:headEnd/>
              <a:tailEnd/>
            </a:ln>
          </p:spPr>
          <p:txBody>
            <a:bodyPr lIns="25394" tIns="25394" rIns="25394" bIns="25394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ru-RU" altLang="ru-RU" sz="1600" dirty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27" name="Shape 160">
              <a:extLst>
                <a:ext uri="{FF2B5EF4-FFF2-40B4-BE49-F238E27FC236}">
                  <a16:creationId xmlns:a16="http://schemas.microsoft.com/office/drawing/2014/main" id="{F2522559-BC62-364B-96EE-1E5F50FB50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87302" y="2107030"/>
              <a:ext cx="1638607" cy="1792015"/>
            </a:xfrm>
            <a:prstGeom prst="line">
              <a:avLst/>
            </a:prstGeom>
            <a:noFill/>
            <a:ln w="63500">
              <a:solidFill>
                <a:schemeClr val="accent1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5394" tIns="25394" rIns="25394" bIns="25394" anchor="ctr"/>
            <a:lstStyle/>
            <a:p>
              <a:endParaRPr lang="ru-RU" dirty="0">
                <a:latin typeface="Roboto Light" panose="02000000000000000000" pitchFamily="2" charset="0"/>
              </a:endParaRPr>
            </a:p>
          </p:txBody>
        </p:sp>
        <p:sp>
          <p:nvSpPr>
            <p:cNvPr id="28" name="Shape 161">
              <a:extLst>
                <a:ext uri="{FF2B5EF4-FFF2-40B4-BE49-F238E27FC236}">
                  <a16:creationId xmlns:a16="http://schemas.microsoft.com/office/drawing/2014/main" id="{47D7DD52-D97E-5643-8C67-40ADA0F7B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1879" y="3822960"/>
              <a:ext cx="175080" cy="175067"/>
            </a:xfrm>
            <a:prstGeom prst="ellipse">
              <a:avLst/>
            </a:prstGeom>
            <a:solidFill>
              <a:srgbClr val="FFFFFF"/>
            </a:solidFill>
            <a:ln w="63500">
              <a:solidFill>
                <a:schemeClr val="accent1"/>
              </a:solidFill>
              <a:miter lim="400000"/>
              <a:headEnd/>
              <a:tailEnd/>
            </a:ln>
          </p:spPr>
          <p:txBody>
            <a:bodyPr lIns="25394" tIns="25394" rIns="25394" bIns="25394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ru-RU" altLang="ru-RU" sz="1600" dirty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29" name="Shape 162">
              <a:extLst>
                <a:ext uri="{FF2B5EF4-FFF2-40B4-BE49-F238E27FC236}">
                  <a16:creationId xmlns:a16="http://schemas.microsoft.com/office/drawing/2014/main" id="{EE22CFD4-D000-3742-BB01-7353CD134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239" y="1723760"/>
              <a:ext cx="1851321" cy="39791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25394" tIns="25394" rIns="25394" bIns="25394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ru-RU" altLang="ru-RU" sz="1600" dirty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32" name="Shape 165">
              <a:extLst>
                <a:ext uri="{FF2B5EF4-FFF2-40B4-BE49-F238E27FC236}">
                  <a16:creationId xmlns:a16="http://schemas.microsoft.com/office/drawing/2014/main" id="{75402E77-3D74-E44C-801E-D6F907FD4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026" y="2637444"/>
              <a:ext cx="115007" cy="1149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25394" tIns="25394" rIns="25394" bIns="25394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ru-RU" altLang="ru-RU" sz="1600" dirty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33" name="Shape 166">
              <a:extLst>
                <a:ext uri="{FF2B5EF4-FFF2-40B4-BE49-F238E27FC236}">
                  <a16:creationId xmlns:a16="http://schemas.microsoft.com/office/drawing/2014/main" id="{79A68381-F985-164F-9C4F-F3CB9D2C5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5688" y="3210364"/>
              <a:ext cx="115007" cy="1149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25394" tIns="25394" rIns="25394" bIns="25394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ru-RU" altLang="ru-RU" sz="1600" dirty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42" name="Shape 122">
              <a:extLst>
                <a:ext uri="{FF2B5EF4-FFF2-40B4-BE49-F238E27FC236}">
                  <a16:creationId xmlns:a16="http://schemas.microsoft.com/office/drawing/2014/main" id="{82EDC2BE-EE82-D944-A778-14E7497AB0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36498" y="3935491"/>
              <a:ext cx="1581168" cy="1751047"/>
            </a:xfrm>
            <a:prstGeom prst="line">
              <a:avLst/>
            </a:prstGeom>
            <a:noFill/>
            <a:ln w="63500">
              <a:solidFill>
                <a:schemeClr val="accent3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5394" tIns="25394" rIns="25394" bIns="25394" anchor="ctr"/>
            <a:lstStyle/>
            <a:p>
              <a:endParaRPr lang="ru-RU" dirty="0">
                <a:latin typeface="Roboto Light" panose="02000000000000000000" pitchFamily="2" charset="0"/>
              </a:endParaRPr>
            </a:p>
          </p:txBody>
        </p:sp>
        <p:sp>
          <p:nvSpPr>
            <p:cNvPr id="43" name="Shape 132">
              <a:extLst>
                <a:ext uri="{FF2B5EF4-FFF2-40B4-BE49-F238E27FC236}">
                  <a16:creationId xmlns:a16="http://schemas.microsoft.com/office/drawing/2014/main" id="{8BC92EFC-1EDD-774B-B7E4-0AF673A1B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6589" y="5672874"/>
              <a:ext cx="1851322" cy="39791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lIns="25394" tIns="25394" rIns="25394" bIns="25394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ru-RU" altLang="ru-RU" sz="1600" dirty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46" name="Shape 141">
              <a:extLst>
                <a:ext uri="{FF2B5EF4-FFF2-40B4-BE49-F238E27FC236}">
                  <a16:creationId xmlns:a16="http://schemas.microsoft.com/office/drawing/2014/main" id="{1799174F-1A39-024D-A675-A6795A33E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6649" y="4469184"/>
              <a:ext cx="115007" cy="1149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25394" tIns="25394" rIns="25394" bIns="25394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ru-RU" altLang="ru-RU" sz="1600" dirty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47" name="Shape 142">
              <a:extLst>
                <a:ext uri="{FF2B5EF4-FFF2-40B4-BE49-F238E27FC236}">
                  <a16:creationId xmlns:a16="http://schemas.microsoft.com/office/drawing/2014/main" id="{9138A227-6B14-E34F-A5A7-098E8A589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2507" y="5044046"/>
              <a:ext cx="115007" cy="1149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25394" tIns="25394" rIns="25394" bIns="25394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ru-RU" altLang="ru-RU" sz="1600" dirty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40" name="Shape 124">
              <a:extLst>
                <a:ext uri="{FF2B5EF4-FFF2-40B4-BE49-F238E27FC236}">
                  <a16:creationId xmlns:a16="http://schemas.microsoft.com/office/drawing/2014/main" id="{AF26C8CB-8569-AB4D-A60F-0F1B989BB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1241" y="3822960"/>
              <a:ext cx="175080" cy="175067"/>
            </a:xfrm>
            <a:prstGeom prst="ellipse">
              <a:avLst/>
            </a:prstGeom>
            <a:solidFill>
              <a:srgbClr val="FFFFFF"/>
            </a:solidFill>
            <a:ln w="63500">
              <a:solidFill>
                <a:schemeClr val="accent2"/>
              </a:solidFill>
              <a:miter lim="400000"/>
              <a:headEnd/>
              <a:tailEnd/>
            </a:ln>
          </p:spPr>
          <p:txBody>
            <a:bodyPr lIns="25394" tIns="25394" rIns="25394" bIns="25394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ru-RU" altLang="ru-RU" sz="1600" dirty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41" name="Shape 126">
              <a:extLst>
                <a:ext uri="{FF2B5EF4-FFF2-40B4-BE49-F238E27FC236}">
                  <a16:creationId xmlns:a16="http://schemas.microsoft.com/office/drawing/2014/main" id="{FA910CC6-51C2-8C42-B104-5A976DAE5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6875" y="3822960"/>
              <a:ext cx="175080" cy="175067"/>
            </a:xfrm>
            <a:prstGeom prst="ellipse">
              <a:avLst/>
            </a:prstGeom>
            <a:solidFill>
              <a:srgbClr val="FFFFFF"/>
            </a:solidFill>
            <a:ln w="63500">
              <a:solidFill>
                <a:schemeClr val="accent3"/>
              </a:solidFill>
              <a:miter lim="400000"/>
              <a:headEnd/>
              <a:tailEnd/>
            </a:ln>
          </p:spPr>
          <p:txBody>
            <a:bodyPr lIns="25394" tIns="25394" rIns="25394" bIns="25394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ru-RU" altLang="ru-RU" sz="1600" dirty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BF777CB-64A2-354E-883E-00C30D9D61E5}"/>
                </a:ext>
              </a:extLst>
            </p:cNvPr>
            <p:cNvSpPr txBox="1"/>
            <p:nvPr/>
          </p:nvSpPr>
          <p:spPr>
            <a:xfrm>
              <a:off x="1862363" y="1745746"/>
              <a:ext cx="1257075" cy="35394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700" dirty="0">
                  <a:solidFill>
                    <a:schemeClr val="bg1"/>
                  </a:solidFill>
                  <a:latin typeface="Oswald" panose="02000503000000000000" pitchFamily="2" charset="77"/>
                  <a:ea typeface="League Spartan" charset="0"/>
                  <a:cs typeface="Poppins" pitchFamily="2" charset="77"/>
                </a:rPr>
                <a:t>16th Century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87FF108-CB10-A745-8CE3-2481CFA145E1}"/>
                </a:ext>
              </a:extLst>
            </p:cNvPr>
            <p:cNvSpPr txBox="1"/>
            <p:nvPr/>
          </p:nvSpPr>
          <p:spPr>
            <a:xfrm>
              <a:off x="4654061" y="1745746"/>
              <a:ext cx="1293944" cy="35394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700" dirty="0">
                  <a:solidFill>
                    <a:schemeClr val="bg1"/>
                  </a:solidFill>
                  <a:latin typeface="Oswald" panose="02000503000000000000" pitchFamily="2" charset="77"/>
                  <a:ea typeface="League Spartan" charset="0"/>
                  <a:cs typeface="Poppins" pitchFamily="2" charset="77"/>
                </a:rPr>
                <a:t>1903 to 1914 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7BCFEA2-999D-6A45-A8B3-D8D82A9F9465}"/>
                </a:ext>
              </a:extLst>
            </p:cNvPr>
            <p:cNvSpPr txBox="1"/>
            <p:nvPr/>
          </p:nvSpPr>
          <p:spPr>
            <a:xfrm>
              <a:off x="7368143" y="1753440"/>
              <a:ext cx="1228221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Oswald" panose="02000503000000000000" pitchFamily="2" charset="77"/>
                  <a:ea typeface="League Spartan" charset="0"/>
                  <a:cs typeface="Poppins" pitchFamily="2" charset="77"/>
                </a:rPr>
                <a:t>1969 to 1978 </a:t>
              </a:r>
              <a:endParaRPr lang="en-US" sz="1400" dirty="0">
                <a:solidFill>
                  <a:schemeClr val="bg1"/>
                </a:solidFill>
                <a:latin typeface="Oswald" panose="02000503000000000000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08D310B-B2B0-4D48-8E73-F3832BFFC83A}"/>
                </a:ext>
              </a:extLst>
            </p:cNvPr>
            <p:cNvSpPr txBox="1"/>
            <p:nvPr/>
          </p:nvSpPr>
          <p:spPr>
            <a:xfrm>
              <a:off x="1679620" y="5699902"/>
              <a:ext cx="1622560" cy="35394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700" dirty="0">
                  <a:solidFill>
                    <a:schemeClr val="bg1"/>
                  </a:solidFill>
                  <a:latin typeface="Oswald" panose="02000503000000000000" pitchFamily="2" charset="77"/>
                  <a:ea typeface="League Spartan" charset="0"/>
                  <a:cs typeface="Poppins" pitchFamily="2" charset="77"/>
                </a:rPr>
                <a:t>Late 19th century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346CB79-8EBC-954F-A0CE-51853F01116A}"/>
                </a:ext>
              </a:extLst>
            </p:cNvPr>
            <p:cNvSpPr txBox="1"/>
            <p:nvPr/>
          </p:nvSpPr>
          <p:spPr>
            <a:xfrm>
              <a:off x="4592347" y="5699903"/>
              <a:ext cx="1417376" cy="35394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700" dirty="0">
                  <a:solidFill>
                    <a:schemeClr val="bg1"/>
                  </a:solidFill>
                  <a:latin typeface="Oswald" panose="02000503000000000000" pitchFamily="2" charset="77"/>
                  <a:ea typeface="League Spartan" charset="0"/>
                  <a:cs typeface="Poppins" pitchFamily="2" charset="77"/>
                </a:rPr>
                <a:t>1915 and 1930 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3C6009B-451F-014B-A015-3E683A2F4FE5}"/>
                </a:ext>
              </a:extLst>
            </p:cNvPr>
            <p:cNvSpPr txBox="1"/>
            <p:nvPr/>
          </p:nvSpPr>
          <p:spPr>
            <a:xfrm>
              <a:off x="7674313" y="5707596"/>
              <a:ext cx="615874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Oswald" panose="02000503000000000000" pitchFamily="2" charset="77"/>
                  <a:ea typeface="League Spartan" charset="0"/>
                  <a:cs typeface="Poppins" pitchFamily="2" charset="77"/>
                </a:rPr>
                <a:t>Today</a:t>
              </a:r>
              <a:endParaRPr lang="en-US" sz="1200" dirty="0">
                <a:solidFill>
                  <a:schemeClr val="bg1"/>
                </a:solidFill>
                <a:latin typeface="Oswald" panose="02000503000000000000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78" name="Subtitle 2">
              <a:extLst>
                <a:ext uri="{FF2B5EF4-FFF2-40B4-BE49-F238E27FC236}">
                  <a16:creationId xmlns:a16="http://schemas.microsoft.com/office/drawing/2014/main" id="{ED5795B1-3D97-234B-A45E-3C3FDB9182BB}"/>
                </a:ext>
              </a:extLst>
            </p:cNvPr>
            <p:cNvSpPr txBox="1">
              <a:spLocks/>
            </p:cNvSpPr>
            <p:nvPr/>
          </p:nvSpPr>
          <p:spPr>
            <a:xfrm>
              <a:off x="2510128" y="2238561"/>
              <a:ext cx="2242692" cy="518925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lnSpc>
                  <a:spcPts val="1850"/>
                </a:lnSpc>
              </a:pPr>
              <a:r>
                <a:rPr lang="en-GB" sz="1300" dirty="0">
                  <a:solidFill>
                    <a:schemeClr val="tx1"/>
                  </a:solidFill>
                  <a:latin typeface="Roboto Light" panose="02000000000000000000" pitchFamily="2" charset="0"/>
                  <a:cs typeface="Open Sans Light" panose="020B0306030504020204" pitchFamily="34" charset="0"/>
                </a:rPr>
                <a:t>Greek emigration in Panama begins.</a:t>
              </a:r>
            </a:p>
          </p:txBody>
        </p:sp>
        <p:sp>
          <p:nvSpPr>
            <p:cNvPr id="80" name="Subtitle 2">
              <a:extLst>
                <a:ext uri="{FF2B5EF4-FFF2-40B4-BE49-F238E27FC236}">
                  <a16:creationId xmlns:a16="http://schemas.microsoft.com/office/drawing/2014/main" id="{1A896DBC-98AB-5A48-A21C-F92D1749AB6C}"/>
                </a:ext>
              </a:extLst>
            </p:cNvPr>
            <p:cNvSpPr txBox="1">
              <a:spLocks/>
            </p:cNvSpPr>
            <p:nvPr/>
          </p:nvSpPr>
          <p:spPr>
            <a:xfrm>
              <a:off x="5112654" y="2238561"/>
              <a:ext cx="2242692" cy="270587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50"/>
                </a:lnSpc>
              </a:pPr>
              <a:r>
                <a:rPr lang="en-US" sz="1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oboto Light" panose="020000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2nd movement with builders. </a:t>
              </a:r>
            </a:p>
          </p:txBody>
        </p:sp>
        <p:sp>
          <p:nvSpPr>
            <p:cNvPr id="81" name="Subtitle 2">
              <a:extLst>
                <a:ext uri="{FF2B5EF4-FFF2-40B4-BE49-F238E27FC236}">
                  <a16:creationId xmlns:a16="http://schemas.microsoft.com/office/drawing/2014/main" id="{0B383465-2272-DE44-84C1-61CE31A610C8}"/>
                </a:ext>
              </a:extLst>
            </p:cNvPr>
            <p:cNvSpPr txBox="1">
              <a:spLocks/>
            </p:cNvSpPr>
            <p:nvPr/>
          </p:nvSpPr>
          <p:spPr>
            <a:xfrm>
              <a:off x="5649445" y="2553143"/>
              <a:ext cx="2505497" cy="757900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50"/>
                </a:lnSpc>
              </a:pPr>
              <a:r>
                <a:rPr lang="en-US" sz="13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oboto Light" panose="020000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Cpt. Maurakis: </a:t>
              </a:r>
              <a:r>
                <a:rPr lang="en-US" sz="1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oboto Light" panose="020000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the one who crossed for the first time the Panama Canal, in 1914.</a:t>
              </a:r>
            </a:p>
          </p:txBody>
        </p:sp>
        <p:sp>
          <p:nvSpPr>
            <p:cNvPr id="82" name="Subtitle 2">
              <a:extLst>
                <a:ext uri="{FF2B5EF4-FFF2-40B4-BE49-F238E27FC236}">
                  <a16:creationId xmlns:a16="http://schemas.microsoft.com/office/drawing/2014/main" id="{1FE8D757-B6ED-124A-A504-D319FEE65466}"/>
                </a:ext>
              </a:extLst>
            </p:cNvPr>
            <p:cNvSpPr txBox="1">
              <a:spLocks/>
            </p:cNvSpPr>
            <p:nvPr/>
          </p:nvSpPr>
          <p:spPr>
            <a:xfrm>
              <a:off x="8326649" y="2315993"/>
              <a:ext cx="3357046" cy="757900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50"/>
                </a:lnSpc>
              </a:pPr>
              <a:r>
                <a:rPr lang="en-US" sz="13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oboto Light" panose="020000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 Greek President of Panama</a:t>
              </a:r>
              <a:r>
                <a:rPr lang="en-US" sz="1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oboto Light" panose="020000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, </a:t>
              </a:r>
              <a:r>
                <a:rPr lang="en-US" sz="13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Roboto Light" panose="020000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Demitrios</a:t>
              </a:r>
              <a:r>
                <a:rPr lang="en-US" sz="1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oboto Light" panose="020000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B. Lakas Bahas, with Carlos Ozores Typaldos serving as the vice-president </a:t>
              </a:r>
            </a:p>
          </p:txBody>
        </p:sp>
        <p:sp>
          <p:nvSpPr>
            <p:cNvPr id="84" name="Subtitle 2">
              <a:extLst>
                <a:ext uri="{FF2B5EF4-FFF2-40B4-BE49-F238E27FC236}">
                  <a16:creationId xmlns:a16="http://schemas.microsoft.com/office/drawing/2014/main" id="{E759E063-AFC4-BC49-A07B-B9922390CD27}"/>
                </a:ext>
              </a:extLst>
            </p:cNvPr>
            <p:cNvSpPr txBox="1">
              <a:spLocks/>
            </p:cNvSpPr>
            <p:nvPr/>
          </p:nvSpPr>
          <p:spPr>
            <a:xfrm>
              <a:off x="8568596" y="4351363"/>
              <a:ext cx="3024690" cy="514243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50"/>
                </a:lnSpc>
              </a:pPr>
              <a:r>
                <a:rPr lang="en-US" sz="1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oboto Light" panose="020000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 small yet significant and vibrant Greek community. </a:t>
              </a:r>
            </a:p>
          </p:txBody>
        </p:sp>
        <p:sp>
          <p:nvSpPr>
            <p:cNvPr id="85" name="Subtitle 2">
              <a:extLst>
                <a:ext uri="{FF2B5EF4-FFF2-40B4-BE49-F238E27FC236}">
                  <a16:creationId xmlns:a16="http://schemas.microsoft.com/office/drawing/2014/main" id="{8E5C5059-6958-D240-AD25-7FF3287F5153}"/>
                </a:ext>
              </a:extLst>
            </p:cNvPr>
            <p:cNvSpPr txBox="1">
              <a:spLocks/>
            </p:cNvSpPr>
            <p:nvPr/>
          </p:nvSpPr>
          <p:spPr>
            <a:xfrm>
              <a:off x="8154942" y="5109563"/>
              <a:ext cx="3690981" cy="270587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50"/>
                </a:lnSpc>
              </a:pPr>
              <a:r>
                <a:rPr lang="en-US" sz="1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oboto Light" panose="020000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Greek school, Instituto </a:t>
              </a:r>
              <a:r>
                <a:rPr lang="en-US" sz="13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Roboto Light" panose="020000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Atenea</a:t>
              </a:r>
              <a:endParaRPr 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86" name="Subtitle 2">
              <a:extLst>
                <a:ext uri="{FF2B5EF4-FFF2-40B4-BE49-F238E27FC236}">
                  <a16:creationId xmlns:a16="http://schemas.microsoft.com/office/drawing/2014/main" id="{7F842309-6F17-124E-A268-87E068A64E15}"/>
                </a:ext>
              </a:extLst>
            </p:cNvPr>
            <p:cNvSpPr txBox="1">
              <a:spLocks/>
            </p:cNvSpPr>
            <p:nvPr/>
          </p:nvSpPr>
          <p:spPr>
            <a:xfrm>
              <a:off x="5693408" y="4643678"/>
              <a:ext cx="2242692" cy="514243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50"/>
                </a:lnSpc>
              </a:pPr>
              <a:r>
                <a:rPr lang="en-US" sz="1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oboto Light" panose="020000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 third and fourth wave of Greek diaspora occurs.</a:t>
              </a:r>
            </a:p>
          </p:txBody>
        </p:sp>
        <p:sp>
          <p:nvSpPr>
            <p:cNvPr id="88" name="Subtitle 2">
              <a:extLst>
                <a:ext uri="{FF2B5EF4-FFF2-40B4-BE49-F238E27FC236}">
                  <a16:creationId xmlns:a16="http://schemas.microsoft.com/office/drawing/2014/main" id="{CD874686-18CD-EB4A-88BF-007B03C58367}"/>
                </a:ext>
              </a:extLst>
            </p:cNvPr>
            <p:cNvSpPr txBox="1">
              <a:spLocks/>
            </p:cNvSpPr>
            <p:nvPr/>
          </p:nvSpPr>
          <p:spPr>
            <a:xfrm>
              <a:off x="2834335" y="4644062"/>
              <a:ext cx="2242692" cy="757900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50"/>
                </a:lnSpc>
              </a:pPr>
              <a:r>
                <a:rPr lang="en-US" sz="1300" dirty="0">
                  <a:solidFill>
                    <a:schemeClr val="tx1"/>
                  </a:solidFill>
                  <a:latin typeface="Roboto Light" panose="020000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Greek builders invited to the construction of the Panama Canal.</a:t>
              </a:r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D4A70B5D-7F7E-854D-9A3E-2CC98DD6A556}"/>
              </a:ext>
            </a:extLst>
          </p:cNvPr>
          <p:cNvSpPr/>
          <p:nvPr/>
        </p:nvSpPr>
        <p:spPr>
          <a:xfrm>
            <a:off x="5081826" y="1045180"/>
            <a:ext cx="1143000" cy="68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Roboto Light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4E9241-63C3-E2E4-BEB3-1012DB9DF471}"/>
              </a:ext>
            </a:extLst>
          </p:cNvPr>
          <p:cNvSpPr/>
          <p:nvPr/>
        </p:nvSpPr>
        <p:spPr>
          <a:xfrm>
            <a:off x="2490899" y="361176"/>
            <a:ext cx="68723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Cultural ties between Greece &amp; Panama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12EBF20-B68C-A6E8-916A-D50C272FA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7" name="Footer Placeholder 2">
            <a:extLst>
              <a:ext uri="{FF2B5EF4-FFF2-40B4-BE49-F238E27FC236}">
                <a16:creationId xmlns:a16="http://schemas.microsoft.com/office/drawing/2014/main" id="{A8BBDDB9-E8DE-9764-FC16-7475DD54B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483" y="6364865"/>
            <a:ext cx="5911517" cy="365125"/>
          </a:xfrm>
        </p:spPr>
        <p:txBody>
          <a:bodyPr/>
          <a:lstStyle/>
          <a:p>
            <a:r>
              <a:rPr lang="en-US"/>
              <a:t>Economic and Maritime links between Greece &amp; Panama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000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Hexagon 19">
            <a:extLst>
              <a:ext uri="{FF2B5EF4-FFF2-40B4-BE49-F238E27FC236}">
                <a16:creationId xmlns:a16="http://schemas.microsoft.com/office/drawing/2014/main" id="{4F43D971-C212-A341-A73B-83DC85104B56}"/>
              </a:ext>
            </a:extLst>
          </p:cNvPr>
          <p:cNvSpPr/>
          <p:nvPr/>
        </p:nvSpPr>
        <p:spPr>
          <a:xfrm>
            <a:off x="6227134" y="2977897"/>
            <a:ext cx="1691640" cy="1547330"/>
          </a:xfrm>
          <a:prstGeom prst="hexagon">
            <a:avLst>
              <a:gd name="adj" fmla="val 22506"/>
              <a:gd name="vf" fmla="val 115470"/>
            </a:avLst>
          </a:prstGeom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516648-D234-A74D-8300-41A7EE028E83}"/>
              </a:ext>
            </a:extLst>
          </p:cNvPr>
          <p:cNvSpPr txBox="1"/>
          <p:nvPr/>
        </p:nvSpPr>
        <p:spPr>
          <a:xfrm>
            <a:off x="3342375" y="273138"/>
            <a:ext cx="5899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Common Maritime Idiosyncrasy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92D8E1-5242-3A4A-B819-0CD57D78DA6B}"/>
              </a:ext>
            </a:extLst>
          </p:cNvPr>
          <p:cNvSpPr txBox="1"/>
          <p:nvPr/>
        </p:nvSpPr>
        <p:spPr>
          <a:xfrm>
            <a:off x="3732777" y="907366"/>
            <a:ext cx="5107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 Light" pitchFamily="2" charset="77"/>
                <a:cs typeface="Poppins Light" pitchFamily="2" charset="77"/>
              </a:rPr>
              <a:t>Maritime Country Profiles: Greece &amp; Panama (2020) </a:t>
            </a:r>
          </a:p>
        </p:txBody>
      </p:sp>
      <p:sp useBgFill="1">
        <p:nvSpPr>
          <p:cNvPr id="5" name="Hexagon 4">
            <a:extLst>
              <a:ext uri="{FF2B5EF4-FFF2-40B4-BE49-F238E27FC236}">
                <a16:creationId xmlns:a16="http://schemas.microsoft.com/office/drawing/2014/main" id="{26C5807B-EFB3-4043-9EB4-B8FE38187CAD}"/>
              </a:ext>
            </a:extLst>
          </p:cNvPr>
          <p:cNvSpPr/>
          <p:nvPr/>
        </p:nvSpPr>
        <p:spPr>
          <a:xfrm>
            <a:off x="4277676" y="2977897"/>
            <a:ext cx="1691640" cy="1547330"/>
          </a:xfrm>
          <a:prstGeom prst="hexagon">
            <a:avLst>
              <a:gd name="adj" fmla="val 22506"/>
              <a:gd name="vf" fmla="val 115470"/>
            </a:avLst>
          </a:prstGeom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BAC407-200D-5E4B-8AE9-142B9CAE4A9E}"/>
              </a:ext>
            </a:extLst>
          </p:cNvPr>
          <p:cNvSpPr txBox="1"/>
          <p:nvPr/>
        </p:nvSpPr>
        <p:spPr>
          <a:xfrm>
            <a:off x="4464789" y="3558341"/>
            <a:ext cx="135325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GREECE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CB9F5B-F639-554C-A883-6C9529DCBCDF}"/>
              </a:ext>
            </a:extLst>
          </p:cNvPr>
          <p:cNvSpPr txBox="1"/>
          <p:nvPr/>
        </p:nvSpPr>
        <p:spPr>
          <a:xfrm>
            <a:off x="6286521" y="3558341"/>
            <a:ext cx="157286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400" b="1" dirty="0">
                <a:solidFill>
                  <a:srgbClr val="92D050"/>
                </a:solidFill>
                <a:latin typeface="Poppins" pitchFamily="2" charset="77"/>
                <a:cs typeface="Poppins" pitchFamily="2" charset="77"/>
              </a:rPr>
              <a:t>PANAMA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30D04A6-4BEA-AF42-94EA-37839197B4CE}"/>
              </a:ext>
            </a:extLst>
          </p:cNvPr>
          <p:cNvSpPr/>
          <p:nvPr/>
        </p:nvSpPr>
        <p:spPr>
          <a:xfrm>
            <a:off x="8646125" y="1582379"/>
            <a:ext cx="595622" cy="5956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70549D5-7715-B243-8D3F-DE8D8F2F77A2}"/>
              </a:ext>
            </a:extLst>
          </p:cNvPr>
          <p:cNvSpPr/>
          <p:nvPr/>
        </p:nvSpPr>
        <p:spPr>
          <a:xfrm>
            <a:off x="8646125" y="2518065"/>
            <a:ext cx="595622" cy="5956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54C2167-62A1-9D4C-BCC4-AF99AFC9FD9C}"/>
              </a:ext>
            </a:extLst>
          </p:cNvPr>
          <p:cNvSpPr/>
          <p:nvPr/>
        </p:nvSpPr>
        <p:spPr>
          <a:xfrm>
            <a:off x="8646125" y="3453752"/>
            <a:ext cx="595622" cy="5956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E560BC-C88C-1145-9373-2D733DB7A05F}"/>
              </a:ext>
            </a:extLst>
          </p:cNvPr>
          <p:cNvSpPr/>
          <p:nvPr/>
        </p:nvSpPr>
        <p:spPr>
          <a:xfrm>
            <a:off x="8646125" y="4389438"/>
            <a:ext cx="595622" cy="5956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4FFE7CF-3895-1740-9D20-B58D7A4BD6A1}"/>
              </a:ext>
            </a:extLst>
          </p:cNvPr>
          <p:cNvSpPr/>
          <p:nvPr/>
        </p:nvSpPr>
        <p:spPr>
          <a:xfrm>
            <a:off x="8646125" y="5325125"/>
            <a:ext cx="595622" cy="5956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DB9E5FD-5361-464D-824C-5091BF173A6A}"/>
              </a:ext>
            </a:extLst>
          </p:cNvPr>
          <p:cNvSpPr/>
          <p:nvPr/>
        </p:nvSpPr>
        <p:spPr>
          <a:xfrm>
            <a:off x="2966876" y="1582379"/>
            <a:ext cx="595622" cy="5956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20577A0-7DE4-854E-B7F2-ACF42C7CFA98}"/>
              </a:ext>
            </a:extLst>
          </p:cNvPr>
          <p:cNvSpPr/>
          <p:nvPr/>
        </p:nvSpPr>
        <p:spPr>
          <a:xfrm>
            <a:off x="2966876" y="2518065"/>
            <a:ext cx="595622" cy="5956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D7BCAC-80D4-704C-85DD-51EAACD60E5D}"/>
              </a:ext>
            </a:extLst>
          </p:cNvPr>
          <p:cNvSpPr/>
          <p:nvPr/>
        </p:nvSpPr>
        <p:spPr>
          <a:xfrm>
            <a:off x="2966876" y="3453752"/>
            <a:ext cx="595622" cy="5956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9796081-B8E4-C742-A290-F51A3CBDAF83}"/>
              </a:ext>
            </a:extLst>
          </p:cNvPr>
          <p:cNvSpPr/>
          <p:nvPr/>
        </p:nvSpPr>
        <p:spPr>
          <a:xfrm>
            <a:off x="2966876" y="4389438"/>
            <a:ext cx="595622" cy="5956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5FE6573-2B38-694F-9FE9-C2985132DFDB}"/>
              </a:ext>
            </a:extLst>
          </p:cNvPr>
          <p:cNvSpPr/>
          <p:nvPr/>
        </p:nvSpPr>
        <p:spPr>
          <a:xfrm>
            <a:off x="2966876" y="5325125"/>
            <a:ext cx="595622" cy="5956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9F242110-5B77-FA4A-BFEC-CEB673E1F258}"/>
              </a:ext>
            </a:extLst>
          </p:cNvPr>
          <p:cNvCxnSpPr>
            <a:cxnSpLocks/>
            <a:stCxn id="15" idx="6"/>
            <a:endCxn id="5" idx="3"/>
          </p:cNvCxnSpPr>
          <p:nvPr/>
        </p:nvCxnSpPr>
        <p:spPr>
          <a:xfrm>
            <a:off x="3562498" y="1880190"/>
            <a:ext cx="715178" cy="1871373"/>
          </a:xfrm>
          <a:prstGeom prst="bentConnector3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269A623F-1E01-6E42-8921-F4505AE5C09E}"/>
              </a:ext>
            </a:extLst>
          </p:cNvPr>
          <p:cNvCxnSpPr>
            <a:cxnSpLocks/>
            <a:stCxn id="5" idx="3"/>
            <a:endCxn id="18" idx="6"/>
          </p:cNvCxnSpPr>
          <p:nvPr/>
        </p:nvCxnSpPr>
        <p:spPr>
          <a:xfrm rot="10800000" flipV="1">
            <a:off x="3562498" y="3751562"/>
            <a:ext cx="715178" cy="93568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8DB25DF8-FB27-674C-95AE-E16A1727144B}"/>
              </a:ext>
            </a:extLst>
          </p:cNvPr>
          <p:cNvCxnSpPr>
            <a:cxnSpLocks/>
            <a:stCxn id="5" idx="3"/>
            <a:endCxn id="19" idx="6"/>
          </p:cNvCxnSpPr>
          <p:nvPr/>
        </p:nvCxnSpPr>
        <p:spPr>
          <a:xfrm rot="10800000" flipV="1">
            <a:off x="3562498" y="3751562"/>
            <a:ext cx="715178" cy="187137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A13A7C6C-6376-2F4F-AD6F-314AE235CDB9}"/>
              </a:ext>
            </a:extLst>
          </p:cNvPr>
          <p:cNvCxnSpPr>
            <a:cxnSpLocks/>
            <a:stCxn id="5" idx="3"/>
            <a:endCxn id="16" idx="6"/>
          </p:cNvCxnSpPr>
          <p:nvPr/>
        </p:nvCxnSpPr>
        <p:spPr>
          <a:xfrm rot="10800000">
            <a:off x="3562498" y="2815876"/>
            <a:ext cx="715178" cy="93568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D994CDDB-5E89-E346-92B8-56C6A3A788BD}"/>
              </a:ext>
            </a:extLst>
          </p:cNvPr>
          <p:cNvCxnSpPr>
            <a:cxnSpLocks/>
            <a:stCxn id="5" idx="3"/>
            <a:endCxn id="17" idx="6"/>
          </p:cNvCxnSpPr>
          <p:nvPr/>
        </p:nvCxnSpPr>
        <p:spPr>
          <a:xfrm rot="10800000" flipV="1">
            <a:off x="3562498" y="3751562"/>
            <a:ext cx="715178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BC67DDDE-F245-F342-80E6-43C0B49E30CC}"/>
              </a:ext>
            </a:extLst>
          </p:cNvPr>
          <p:cNvCxnSpPr>
            <a:cxnSpLocks/>
            <a:stCxn id="10" idx="2"/>
            <a:endCxn id="20" idx="0"/>
          </p:cNvCxnSpPr>
          <p:nvPr/>
        </p:nvCxnSpPr>
        <p:spPr>
          <a:xfrm rot="10800000" flipV="1">
            <a:off x="7918774" y="1880189"/>
            <a:ext cx="727351" cy="1871373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D6A679DB-AE3F-7D45-8579-0004930B646D}"/>
              </a:ext>
            </a:extLst>
          </p:cNvPr>
          <p:cNvCxnSpPr>
            <a:cxnSpLocks/>
            <a:stCxn id="20" idx="0"/>
            <a:endCxn id="13" idx="2"/>
          </p:cNvCxnSpPr>
          <p:nvPr/>
        </p:nvCxnSpPr>
        <p:spPr>
          <a:xfrm>
            <a:off x="7918774" y="3751562"/>
            <a:ext cx="727351" cy="93568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4345DDDD-5C93-2A45-B385-66A3FDD98FA5}"/>
              </a:ext>
            </a:extLst>
          </p:cNvPr>
          <p:cNvCxnSpPr>
            <a:cxnSpLocks/>
            <a:stCxn id="20" idx="0"/>
            <a:endCxn id="14" idx="2"/>
          </p:cNvCxnSpPr>
          <p:nvPr/>
        </p:nvCxnSpPr>
        <p:spPr>
          <a:xfrm>
            <a:off x="7918774" y="3751562"/>
            <a:ext cx="727351" cy="187137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8FD72B32-E697-F245-A60C-F25B6491583C}"/>
              </a:ext>
            </a:extLst>
          </p:cNvPr>
          <p:cNvCxnSpPr>
            <a:cxnSpLocks/>
            <a:stCxn id="20" idx="0"/>
            <a:endCxn id="11" idx="2"/>
          </p:cNvCxnSpPr>
          <p:nvPr/>
        </p:nvCxnSpPr>
        <p:spPr>
          <a:xfrm flipV="1">
            <a:off x="7918774" y="2815876"/>
            <a:ext cx="727351" cy="93568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09B17FBF-36C3-2F43-9320-956C52958051}"/>
              </a:ext>
            </a:extLst>
          </p:cNvPr>
          <p:cNvCxnSpPr>
            <a:cxnSpLocks/>
            <a:stCxn id="12" idx="2"/>
            <a:endCxn id="20" idx="0"/>
          </p:cNvCxnSpPr>
          <p:nvPr/>
        </p:nvCxnSpPr>
        <p:spPr>
          <a:xfrm rot="10800000">
            <a:off x="7918774" y="3751563"/>
            <a:ext cx="727351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ubtitle 2">
            <a:extLst>
              <a:ext uri="{FF2B5EF4-FFF2-40B4-BE49-F238E27FC236}">
                <a16:creationId xmlns:a16="http://schemas.microsoft.com/office/drawing/2014/main" id="{3B6125D6-170B-794F-9997-6465B53C2B99}"/>
              </a:ext>
            </a:extLst>
          </p:cNvPr>
          <p:cNvSpPr txBox="1">
            <a:spLocks/>
          </p:cNvSpPr>
          <p:nvPr/>
        </p:nvSpPr>
        <p:spPr>
          <a:xfrm>
            <a:off x="775234" y="1620277"/>
            <a:ext cx="2037519" cy="519822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750"/>
              </a:lnSpc>
            </a:pPr>
            <a:r>
              <a:rPr lang="en-US" sz="12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Population</a:t>
            </a:r>
          </a:p>
          <a:p>
            <a:pPr algn="r"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10.423.000</a:t>
            </a:r>
          </a:p>
        </p:txBody>
      </p:sp>
      <p:sp>
        <p:nvSpPr>
          <p:cNvPr id="62" name="Subtitle 2">
            <a:extLst>
              <a:ext uri="{FF2B5EF4-FFF2-40B4-BE49-F238E27FC236}">
                <a16:creationId xmlns:a16="http://schemas.microsoft.com/office/drawing/2014/main" id="{94A8BB5C-24B7-9646-B597-941B4E65E9D6}"/>
              </a:ext>
            </a:extLst>
          </p:cNvPr>
          <p:cNvSpPr txBox="1">
            <a:spLocks/>
          </p:cNvSpPr>
          <p:nvPr/>
        </p:nvSpPr>
        <p:spPr>
          <a:xfrm>
            <a:off x="775234" y="2552855"/>
            <a:ext cx="2037519" cy="526041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750"/>
              </a:lnSpc>
            </a:pPr>
            <a:r>
              <a:rPr lang="en-US" sz="12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Coast/Area Ratio</a:t>
            </a:r>
          </a:p>
          <a:p>
            <a:pPr algn="r"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117,5 m/km2</a:t>
            </a:r>
          </a:p>
        </p:txBody>
      </p:sp>
      <p:sp>
        <p:nvSpPr>
          <p:cNvPr id="63" name="Subtitle 2">
            <a:extLst>
              <a:ext uri="{FF2B5EF4-FFF2-40B4-BE49-F238E27FC236}">
                <a16:creationId xmlns:a16="http://schemas.microsoft.com/office/drawing/2014/main" id="{FB7C213A-B345-6147-95F0-75E4B1952901}"/>
              </a:ext>
            </a:extLst>
          </p:cNvPr>
          <p:cNvSpPr txBox="1">
            <a:spLocks/>
          </p:cNvSpPr>
          <p:nvPr/>
        </p:nvSpPr>
        <p:spPr>
          <a:xfrm>
            <a:off x="775234" y="3238415"/>
            <a:ext cx="2037519" cy="1055354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750"/>
              </a:lnSpc>
            </a:pPr>
            <a:r>
              <a:rPr lang="en-US" sz="11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Fleet – Ownership (Dwt)</a:t>
            </a:r>
          </a:p>
          <a:p>
            <a:pPr algn="r">
              <a:lnSpc>
                <a:spcPts val="1750"/>
              </a:lnSpc>
            </a:pPr>
            <a:r>
              <a:rPr lang="en-US" sz="11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363.811.000 DWT</a:t>
            </a:r>
          </a:p>
          <a:p>
            <a:pPr algn="r">
              <a:lnSpc>
                <a:spcPts val="1750"/>
              </a:lnSpc>
            </a:pPr>
            <a:r>
              <a:rPr lang="en-US" sz="11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Fleet – National Flag (Dwt)</a:t>
            </a:r>
          </a:p>
          <a:p>
            <a:pPr algn="r">
              <a:lnSpc>
                <a:spcPts val="1750"/>
              </a:lnSpc>
            </a:pPr>
            <a:r>
              <a:rPr lang="en-US" sz="11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69.019.000 DWT</a:t>
            </a:r>
          </a:p>
        </p:txBody>
      </p:sp>
      <p:sp>
        <p:nvSpPr>
          <p:cNvPr id="64" name="Subtitle 2">
            <a:extLst>
              <a:ext uri="{FF2B5EF4-FFF2-40B4-BE49-F238E27FC236}">
                <a16:creationId xmlns:a16="http://schemas.microsoft.com/office/drawing/2014/main" id="{EB4EBEE7-F7A2-0A42-BF89-7428F761A808}"/>
              </a:ext>
            </a:extLst>
          </p:cNvPr>
          <p:cNvSpPr txBox="1">
            <a:spLocks/>
          </p:cNvSpPr>
          <p:nvPr/>
        </p:nvSpPr>
        <p:spPr>
          <a:xfrm>
            <a:off x="775234" y="4427337"/>
            <a:ext cx="2037519" cy="519822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750"/>
              </a:lnSpc>
            </a:pPr>
            <a:r>
              <a:rPr lang="en-US" sz="12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No. Of Seafarers</a:t>
            </a:r>
          </a:p>
          <a:p>
            <a:pPr algn="r"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30.507</a:t>
            </a:r>
          </a:p>
        </p:txBody>
      </p:sp>
      <p:sp>
        <p:nvSpPr>
          <p:cNvPr id="65" name="Subtitle 2">
            <a:extLst>
              <a:ext uri="{FF2B5EF4-FFF2-40B4-BE49-F238E27FC236}">
                <a16:creationId xmlns:a16="http://schemas.microsoft.com/office/drawing/2014/main" id="{F1FEDD10-FEC3-D748-8FCD-7CCFACE90ABF}"/>
              </a:ext>
            </a:extLst>
          </p:cNvPr>
          <p:cNvSpPr txBox="1">
            <a:spLocks/>
          </p:cNvSpPr>
          <p:nvPr/>
        </p:nvSpPr>
        <p:spPr>
          <a:xfrm>
            <a:off x="775234" y="5247608"/>
            <a:ext cx="2037519" cy="75065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750"/>
              </a:lnSpc>
            </a:pPr>
            <a:r>
              <a:rPr lang="en-US" sz="12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Gross Domestic Product (GDP)</a:t>
            </a:r>
          </a:p>
          <a:p>
            <a:pPr algn="r"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189.467.000 USD</a:t>
            </a:r>
          </a:p>
        </p:txBody>
      </p:sp>
      <p:sp>
        <p:nvSpPr>
          <p:cNvPr id="66" name="Subtitle 2">
            <a:extLst>
              <a:ext uri="{FF2B5EF4-FFF2-40B4-BE49-F238E27FC236}">
                <a16:creationId xmlns:a16="http://schemas.microsoft.com/office/drawing/2014/main" id="{96C8E8FD-553C-3A43-91B4-57AD5892E394}"/>
              </a:ext>
            </a:extLst>
          </p:cNvPr>
          <p:cNvSpPr txBox="1">
            <a:spLocks/>
          </p:cNvSpPr>
          <p:nvPr/>
        </p:nvSpPr>
        <p:spPr>
          <a:xfrm>
            <a:off x="9395322" y="1617169"/>
            <a:ext cx="2037519" cy="526041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2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Population</a:t>
            </a:r>
          </a:p>
          <a:p>
            <a:pPr algn="l"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4.315.000</a:t>
            </a:r>
          </a:p>
        </p:txBody>
      </p:sp>
      <p:sp>
        <p:nvSpPr>
          <p:cNvPr id="67" name="Subtitle 2">
            <a:extLst>
              <a:ext uri="{FF2B5EF4-FFF2-40B4-BE49-F238E27FC236}">
                <a16:creationId xmlns:a16="http://schemas.microsoft.com/office/drawing/2014/main" id="{E0E1EE52-D8E2-D541-AECE-BE1B884776B1}"/>
              </a:ext>
            </a:extLst>
          </p:cNvPr>
          <p:cNvSpPr txBox="1">
            <a:spLocks/>
          </p:cNvSpPr>
          <p:nvPr/>
        </p:nvSpPr>
        <p:spPr>
          <a:xfrm>
            <a:off x="9395322" y="2555964"/>
            <a:ext cx="2037519" cy="519822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2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Coast/Area Ratio</a:t>
            </a:r>
          </a:p>
          <a:p>
            <a:pPr algn="l"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75,8 m/km2</a:t>
            </a:r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18C2D4D2-83C7-4B40-960C-6B9D035E8A1F}"/>
              </a:ext>
            </a:extLst>
          </p:cNvPr>
          <p:cNvSpPr txBox="1">
            <a:spLocks/>
          </p:cNvSpPr>
          <p:nvPr/>
        </p:nvSpPr>
        <p:spPr>
          <a:xfrm>
            <a:off x="9395322" y="3238415"/>
            <a:ext cx="2037519" cy="1055354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1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Fleet – Ownership (Dwt)</a:t>
            </a:r>
          </a:p>
          <a:p>
            <a:pPr algn="l">
              <a:lnSpc>
                <a:spcPts val="1750"/>
              </a:lnSpc>
            </a:pPr>
            <a:r>
              <a:rPr lang="en-US" sz="11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1.227.000 DWT</a:t>
            </a:r>
          </a:p>
          <a:p>
            <a:pPr algn="l">
              <a:lnSpc>
                <a:spcPts val="1750"/>
              </a:lnSpc>
            </a:pPr>
            <a:r>
              <a:rPr lang="en-US" sz="11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Fleet – National Flag (Dwt)</a:t>
            </a:r>
          </a:p>
          <a:p>
            <a:pPr algn="l">
              <a:lnSpc>
                <a:spcPts val="1750"/>
              </a:lnSpc>
            </a:pPr>
            <a:r>
              <a:rPr lang="en-US" sz="11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329.033.000 DWT</a:t>
            </a:r>
          </a:p>
        </p:txBody>
      </p:sp>
      <p:sp>
        <p:nvSpPr>
          <p:cNvPr id="69" name="Subtitle 2">
            <a:extLst>
              <a:ext uri="{FF2B5EF4-FFF2-40B4-BE49-F238E27FC236}">
                <a16:creationId xmlns:a16="http://schemas.microsoft.com/office/drawing/2014/main" id="{F797F113-DC2F-4E40-A6B3-E69265039F11}"/>
              </a:ext>
            </a:extLst>
          </p:cNvPr>
          <p:cNvSpPr txBox="1">
            <a:spLocks/>
          </p:cNvSpPr>
          <p:nvPr/>
        </p:nvSpPr>
        <p:spPr>
          <a:xfrm>
            <a:off x="9395322" y="4427337"/>
            <a:ext cx="2037519" cy="519822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2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No. Of Seafarers</a:t>
            </a:r>
          </a:p>
          <a:p>
            <a:pPr algn="l"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25.141</a:t>
            </a:r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8E206635-E8AD-9B45-9496-D7B84EF5BC6C}"/>
              </a:ext>
            </a:extLst>
          </p:cNvPr>
          <p:cNvSpPr txBox="1">
            <a:spLocks/>
          </p:cNvSpPr>
          <p:nvPr/>
        </p:nvSpPr>
        <p:spPr>
          <a:xfrm>
            <a:off x="9395322" y="5247608"/>
            <a:ext cx="2037519" cy="75065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2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Gross Domestic Product (GDP)</a:t>
            </a:r>
          </a:p>
          <a:p>
            <a:pPr algn="l"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52.970.000 USD</a:t>
            </a:r>
          </a:p>
        </p:txBody>
      </p:sp>
      <p:pic>
        <p:nvPicPr>
          <p:cNvPr id="4100" name="Picture 4" descr="Circle Panama Flag Stock Illustration - Download Image Now - iStock">
            <a:extLst>
              <a:ext uri="{FF2B5EF4-FFF2-40B4-BE49-F238E27FC236}">
                <a16:creationId xmlns:a16="http://schemas.microsoft.com/office/drawing/2014/main" id="{E45AD3CB-3F5A-6D18-44BD-C2FB11C14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535" y="1582378"/>
            <a:ext cx="845283" cy="63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2,487 Greek Flag Illustrations &amp; Clip Art - iStock">
            <a:extLst>
              <a:ext uri="{FF2B5EF4-FFF2-40B4-BE49-F238E27FC236}">
                <a16:creationId xmlns:a16="http://schemas.microsoft.com/office/drawing/2014/main" id="{C3E52150-7902-D0B7-65B3-E63524EC5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122" y="1532101"/>
            <a:ext cx="773772" cy="77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6" descr="2,487 Greek Flag Illustrations &amp; Clip Art - iStock">
            <a:extLst>
              <a:ext uri="{FF2B5EF4-FFF2-40B4-BE49-F238E27FC236}">
                <a16:creationId xmlns:a16="http://schemas.microsoft.com/office/drawing/2014/main" id="{54B0EBFA-3A3F-C8AD-AF9E-10C3DDD48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676" y="2393761"/>
            <a:ext cx="773772" cy="77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 descr="2,487 Greek Flag Illustrations &amp; Clip Art - iStock">
            <a:extLst>
              <a:ext uri="{FF2B5EF4-FFF2-40B4-BE49-F238E27FC236}">
                <a16:creationId xmlns:a16="http://schemas.microsoft.com/office/drawing/2014/main" id="{93B10AE0-2ED3-0BEB-CF29-78442AB78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028" y="3325880"/>
            <a:ext cx="773772" cy="77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 descr="2,487 Greek Flag Illustrations &amp; Clip Art - iStock">
            <a:extLst>
              <a:ext uri="{FF2B5EF4-FFF2-40B4-BE49-F238E27FC236}">
                <a16:creationId xmlns:a16="http://schemas.microsoft.com/office/drawing/2014/main" id="{7E2C33DE-927C-DB53-FD93-854BD2E27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289" y="4243460"/>
            <a:ext cx="773772" cy="77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2,487 Greek Flag Illustrations &amp; Clip Art - iStock">
            <a:extLst>
              <a:ext uri="{FF2B5EF4-FFF2-40B4-BE49-F238E27FC236}">
                <a16:creationId xmlns:a16="http://schemas.microsoft.com/office/drawing/2014/main" id="{E989B3EC-5738-79E0-5AFB-B71D09F14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289" y="5220104"/>
            <a:ext cx="773772" cy="77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Circle Panama Flag Stock Illustration - Download Image Now - iStock">
            <a:extLst>
              <a:ext uri="{FF2B5EF4-FFF2-40B4-BE49-F238E27FC236}">
                <a16:creationId xmlns:a16="http://schemas.microsoft.com/office/drawing/2014/main" id="{4F84B2BC-527C-4C84-F93C-409A26966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039" y="2513710"/>
            <a:ext cx="845283" cy="63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Circle Panama Flag Stock Illustration - Download Image Now - iStock">
            <a:extLst>
              <a:ext uri="{FF2B5EF4-FFF2-40B4-BE49-F238E27FC236}">
                <a16:creationId xmlns:a16="http://schemas.microsoft.com/office/drawing/2014/main" id="{2E17A144-C101-016C-3947-C8672DC90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535" y="3455297"/>
            <a:ext cx="845283" cy="63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Circle Panama Flag Stock Illustration - Download Image Now - iStock">
            <a:extLst>
              <a:ext uri="{FF2B5EF4-FFF2-40B4-BE49-F238E27FC236}">
                <a16:creationId xmlns:a16="http://schemas.microsoft.com/office/drawing/2014/main" id="{93F7C5F5-97C8-C804-5FF8-4F9A63D8D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039" y="4397804"/>
            <a:ext cx="845283" cy="63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Circle Panama Flag Stock Illustration - Download Image Now - iStock">
            <a:extLst>
              <a:ext uri="{FF2B5EF4-FFF2-40B4-BE49-F238E27FC236}">
                <a16:creationId xmlns:a16="http://schemas.microsoft.com/office/drawing/2014/main" id="{F14FFC42-260E-1349-9F95-124336467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552" y="5325125"/>
            <a:ext cx="845283" cy="63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887050DD-8EFE-BD39-06F4-ACA0AB7930A1}"/>
              </a:ext>
            </a:extLst>
          </p:cNvPr>
          <p:cNvSpPr/>
          <p:nvPr/>
        </p:nvSpPr>
        <p:spPr>
          <a:xfrm>
            <a:off x="8840265" y="6249746"/>
            <a:ext cx="21034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Calibri" panose="020F0502020204030204" pitchFamily="34" charset="0"/>
                <a:ea typeface="Times New Roman" panose="02020603050405020304" pitchFamily="18" charset="0"/>
              </a:rPr>
              <a:t>Source: Authors, based on UNCTAD data </a:t>
            </a:r>
            <a:endParaRPr lang="en-GR" sz="9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ACD01-68AF-73B8-8B55-EE54F3D0E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2" name="Footer Placeholder 2">
            <a:extLst>
              <a:ext uri="{FF2B5EF4-FFF2-40B4-BE49-F238E27FC236}">
                <a16:creationId xmlns:a16="http://schemas.microsoft.com/office/drawing/2014/main" id="{C5996554-38D5-DB3F-C60C-2B9F26EAF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483" y="6364865"/>
            <a:ext cx="5911517" cy="365125"/>
          </a:xfrm>
        </p:spPr>
        <p:txBody>
          <a:bodyPr/>
          <a:lstStyle/>
          <a:p>
            <a:r>
              <a:rPr lang="en-US"/>
              <a:t>Economic and Maritime links between Greece &amp; Panama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355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35CBD63-8F8F-47DC-9CE7-159E6161D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0E3486-FD49-4921-B4F4-E5BB5C88A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758953"/>
            <a:ext cx="3577575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FE64B-65CC-5F29-7935-26CC348CC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4344" y="373708"/>
            <a:ext cx="4323430" cy="385244"/>
          </a:xfrm>
        </p:spPr>
        <p:txBody>
          <a:bodyPr anchor="t">
            <a:noAutofit/>
          </a:bodyPr>
          <a:lstStyle/>
          <a:p>
            <a:pPr marL="0" indent="0" defTabSz="457200">
              <a:buNone/>
            </a:pPr>
            <a:r>
              <a:rPr lang="el-GR" sz="1800" dirty="0"/>
              <a:t>Greece</a:t>
            </a:r>
            <a:r>
              <a:rPr lang="en-US" sz="1800" dirty="0"/>
              <a:t> </a:t>
            </a:r>
            <a:r>
              <a:rPr lang="el-GR" sz="1800" dirty="0"/>
              <a:t>-</a:t>
            </a:r>
            <a:r>
              <a:rPr lang="en-US" sz="1800" dirty="0"/>
              <a:t> </a:t>
            </a:r>
            <a:r>
              <a:rPr lang="el-GR" sz="1800" dirty="0"/>
              <a:t>Panama bilateral trade</a:t>
            </a:r>
            <a:r>
              <a:rPr lang="en-US" sz="1800" dirty="0"/>
              <a:t>,</a:t>
            </a:r>
            <a:r>
              <a:rPr lang="el-GR" sz="1800" dirty="0"/>
              <a:t> 2010-2020</a:t>
            </a:r>
            <a:r>
              <a:rPr lang="en-GR" sz="1800" dirty="0"/>
              <a:t> </a:t>
            </a:r>
          </a:p>
          <a:p>
            <a:pPr algn="ctr"/>
            <a:endParaRPr lang="en-GR" sz="18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3B4A72C-2924-4CE2-8674-7E02E182E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FF5A2AB-A494-9154-2857-B5ECAE7B5E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4759770"/>
              </p:ext>
            </p:extLst>
          </p:nvPr>
        </p:nvGraphicFramePr>
        <p:xfrm>
          <a:off x="4059935" y="748145"/>
          <a:ext cx="7491363" cy="5344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C5DE97B8-E3BB-E88F-1AC4-886DA3B89963}"/>
              </a:ext>
            </a:extLst>
          </p:cNvPr>
          <p:cNvSpPr/>
          <p:nvPr/>
        </p:nvSpPr>
        <p:spPr>
          <a:xfrm>
            <a:off x="4004344" y="6161874"/>
            <a:ext cx="207620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Calibri" panose="020F0502020204030204" pitchFamily="34" charset="0"/>
                <a:ea typeface="Times New Roman" panose="02020603050405020304" pitchFamily="18" charset="0"/>
              </a:rPr>
              <a:t>Source: Authors, based World Bank data</a:t>
            </a:r>
            <a:endParaRPr lang="en-GR" sz="900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182E326-A101-9FE6-CE32-DDF2ED90E9F2}"/>
              </a:ext>
            </a:extLst>
          </p:cNvPr>
          <p:cNvSpPr txBox="1">
            <a:spLocks/>
          </p:cNvSpPr>
          <p:nvPr/>
        </p:nvSpPr>
        <p:spPr>
          <a:xfrm>
            <a:off x="405319" y="12762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Bilateral Economic Relations: </a:t>
            </a:r>
            <a:r>
              <a:rPr lang="en-GB" sz="3200" b="1" dirty="0"/>
              <a:t>Bilateral trade</a:t>
            </a:r>
            <a:endParaRPr lang="en-GR" sz="32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9163C-C0CF-5EF5-064A-74ECDE579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E8D4857D-127E-82CC-5245-1807C8536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483" y="6364865"/>
            <a:ext cx="5911517" cy="365125"/>
          </a:xfrm>
        </p:spPr>
        <p:txBody>
          <a:bodyPr/>
          <a:lstStyle/>
          <a:p>
            <a:r>
              <a:rPr lang="en-US"/>
              <a:t>Economic and Maritime links between Greece &amp; Panama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037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B06AC9-59BE-EB2C-5ADB-096486E878EE}"/>
              </a:ext>
            </a:extLst>
          </p:cNvPr>
          <p:cNvGrpSpPr/>
          <p:nvPr/>
        </p:nvGrpSpPr>
        <p:grpSpPr>
          <a:xfrm>
            <a:off x="4068105" y="1155339"/>
            <a:ext cx="5239181" cy="4418147"/>
            <a:chOff x="4055728" y="465909"/>
            <a:chExt cx="6962888" cy="5786609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017396B3-522A-D24F-9D8D-08FEE61E92EA}"/>
                </a:ext>
              </a:extLst>
            </p:cNvPr>
            <p:cNvSpPr/>
            <p:nvPr/>
          </p:nvSpPr>
          <p:spPr>
            <a:xfrm>
              <a:off x="4055728" y="465909"/>
              <a:ext cx="2743200" cy="82296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11D8D546-E5E8-1940-AA10-5FDC3AFE78AE}"/>
                </a:ext>
              </a:extLst>
            </p:cNvPr>
            <p:cNvSpPr/>
            <p:nvPr/>
          </p:nvSpPr>
          <p:spPr>
            <a:xfrm>
              <a:off x="6903367" y="465909"/>
              <a:ext cx="2020645" cy="822960"/>
            </a:xfrm>
            <a:prstGeom prst="roundRect">
              <a:avLst>
                <a:gd name="adj" fmla="val 931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8660CCB2-52FA-A74C-9292-8339F0FCE02F}"/>
                </a:ext>
              </a:extLst>
            </p:cNvPr>
            <p:cNvSpPr/>
            <p:nvPr/>
          </p:nvSpPr>
          <p:spPr>
            <a:xfrm>
              <a:off x="8997971" y="465909"/>
              <a:ext cx="2020645" cy="82296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F13C77BB-F4B9-8F46-A755-D91BABA1AD4C}"/>
                </a:ext>
              </a:extLst>
            </p:cNvPr>
            <p:cNvSpPr/>
            <p:nvPr/>
          </p:nvSpPr>
          <p:spPr>
            <a:xfrm>
              <a:off x="4055728" y="1403192"/>
              <a:ext cx="2743200" cy="630646"/>
            </a:xfrm>
            <a:prstGeom prst="roundRect">
              <a:avLst>
                <a:gd name="adj" fmla="val 931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B7D7062E-2295-3D42-8017-D441269F2D4D}"/>
                </a:ext>
              </a:extLst>
            </p:cNvPr>
            <p:cNvSpPr/>
            <p:nvPr/>
          </p:nvSpPr>
          <p:spPr>
            <a:xfrm>
              <a:off x="4055728" y="2105532"/>
              <a:ext cx="2743200" cy="630646"/>
            </a:xfrm>
            <a:prstGeom prst="roundRect">
              <a:avLst>
                <a:gd name="adj" fmla="val 931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912D131E-A7CA-AC4E-ADBD-EA80CC7A2BA0}"/>
                </a:ext>
              </a:extLst>
            </p:cNvPr>
            <p:cNvSpPr/>
            <p:nvPr/>
          </p:nvSpPr>
          <p:spPr>
            <a:xfrm>
              <a:off x="4055728" y="2807872"/>
              <a:ext cx="2743200" cy="630646"/>
            </a:xfrm>
            <a:prstGeom prst="roundRect">
              <a:avLst>
                <a:gd name="adj" fmla="val 931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6E602302-1EA4-CB43-8760-E11BF3641098}"/>
                </a:ext>
              </a:extLst>
            </p:cNvPr>
            <p:cNvSpPr/>
            <p:nvPr/>
          </p:nvSpPr>
          <p:spPr>
            <a:xfrm>
              <a:off x="4055728" y="3510212"/>
              <a:ext cx="2743200" cy="630646"/>
            </a:xfrm>
            <a:prstGeom prst="roundRect">
              <a:avLst>
                <a:gd name="adj" fmla="val 931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30894CB0-FA7B-9146-B2C1-7209FFB55F6A}"/>
                </a:ext>
              </a:extLst>
            </p:cNvPr>
            <p:cNvSpPr/>
            <p:nvPr/>
          </p:nvSpPr>
          <p:spPr>
            <a:xfrm>
              <a:off x="4055728" y="4212552"/>
              <a:ext cx="2743200" cy="630646"/>
            </a:xfrm>
            <a:prstGeom prst="roundRect">
              <a:avLst>
                <a:gd name="adj" fmla="val 931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F990AD62-78ED-734A-9911-489258BC2F39}"/>
                </a:ext>
              </a:extLst>
            </p:cNvPr>
            <p:cNvSpPr/>
            <p:nvPr/>
          </p:nvSpPr>
          <p:spPr>
            <a:xfrm>
              <a:off x="4055728" y="4917212"/>
              <a:ext cx="2743200" cy="630646"/>
            </a:xfrm>
            <a:prstGeom prst="roundRect">
              <a:avLst>
                <a:gd name="adj" fmla="val 931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D21232D6-DE4B-3947-AFD3-2B08F49BEAFF}"/>
                </a:ext>
              </a:extLst>
            </p:cNvPr>
            <p:cNvSpPr/>
            <p:nvPr/>
          </p:nvSpPr>
          <p:spPr>
            <a:xfrm>
              <a:off x="6903367" y="1403192"/>
              <a:ext cx="2020645" cy="630646"/>
            </a:xfrm>
            <a:prstGeom prst="roundRect">
              <a:avLst>
                <a:gd name="adj" fmla="val 931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3D00B010-90B9-DD44-A48C-B3F12D6B928A}"/>
                </a:ext>
              </a:extLst>
            </p:cNvPr>
            <p:cNvSpPr/>
            <p:nvPr/>
          </p:nvSpPr>
          <p:spPr>
            <a:xfrm>
              <a:off x="6903367" y="2105532"/>
              <a:ext cx="2020645" cy="630646"/>
            </a:xfrm>
            <a:prstGeom prst="roundRect">
              <a:avLst>
                <a:gd name="adj" fmla="val 931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971D057F-85D4-B844-9020-81AEC888C7D2}"/>
                </a:ext>
              </a:extLst>
            </p:cNvPr>
            <p:cNvSpPr/>
            <p:nvPr/>
          </p:nvSpPr>
          <p:spPr>
            <a:xfrm>
              <a:off x="6903367" y="2807872"/>
              <a:ext cx="2020645" cy="630646"/>
            </a:xfrm>
            <a:prstGeom prst="roundRect">
              <a:avLst>
                <a:gd name="adj" fmla="val 931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DA00FD0-A3BD-B444-A9B2-AA38D54C33D9}"/>
                </a:ext>
              </a:extLst>
            </p:cNvPr>
            <p:cNvSpPr/>
            <p:nvPr/>
          </p:nvSpPr>
          <p:spPr>
            <a:xfrm>
              <a:off x="6903367" y="3510212"/>
              <a:ext cx="2020645" cy="630646"/>
            </a:xfrm>
            <a:prstGeom prst="roundRect">
              <a:avLst>
                <a:gd name="adj" fmla="val 931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7419E6FE-117E-604C-9682-40C9BACD0543}"/>
                </a:ext>
              </a:extLst>
            </p:cNvPr>
            <p:cNvSpPr/>
            <p:nvPr/>
          </p:nvSpPr>
          <p:spPr>
            <a:xfrm>
              <a:off x="6903367" y="4212552"/>
              <a:ext cx="2020645" cy="630646"/>
            </a:xfrm>
            <a:prstGeom prst="roundRect">
              <a:avLst>
                <a:gd name="adj" fmla="val 931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6AC802F6-F693-DA43-BF5C-72579D919C93}"/>
                </a:ext>
              </a:extLst>
            </p:cNvPr>
            <p:cNvSpPr/>
            <p:nvPr/>
          </p:nvSpPr>
          <p:spPr>
            <a:xfrm>
              <a:off x="6903367" y="4917212"/>
              <a:ext cx="2020645" cy="630646"/>
            </a:xfrm>
            <a:prstGeom prst="roundRect">
              <a:avLst>
                <a:gd name="adj" fmla="val 931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272D56CC-8A43-D948-A347-20E02A9E0B0B}"/>
                </a:ext>
              </a:extLst>
            </p:cNvPr>
            <p:cNvSpPr/>
            <p:nvPr/>
          </p:nvSpPr>
          <p:spPr>
            <a:xfrm>
              <a:off x="8997971" y="1403192"/>
              <a:ext cx="2020645" cy="630646"/>
            </a:xfrm>
            <a:prstGeom prst="roundRect">
              <a:avLst>
                <a:gd name="adj" fmla="val 931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0814596B-8E35-464B-B86E-99B684FE6E96}"/>
                </a:ext>
              </a:extLst>
            </p:cNvPr>
            <p:cNvSpPr/>
            <p:nvPr/>
          </p:nvSpPr>
          <p:spPr>
            <a:xfrm>
              <a:off x="8997971" y="2105532"/>
              <a:ext cx="2020645" cy="630646"/>
            </a:xfrm>
            <a:prstGeom prst="roundRect">
              <a:avLst>
                <a:gd name="adj" fmla="val 931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07FACC4E-6926-0B4B-A9A1-9EEF668C80CE}"/>
                </a:ext>
              </a:extLst>
            </p:cNvPr>
            <p:cNvSpPr/>
            <p:nvPr/>
          </p:nvSpPr>
          <p:spPr>
            <a:xfrm>
              <a:off x="8997971" y="2807872"/>
              <a:ext cx="2020645" cy="630646"/>
            </a:xfrm>
            <a:prstGeom prst="roundRect">
              <a:avLst>
                <a:gd name="adj" fmla="val 931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000CBE38-1409-384E-9E12-CB94CC3E3637}"/>
                </a:ext>
              </a:extLst>
            </p:cNvPr>
            <p:cNvSpPr/>
            <p:nvPr/>
          </p:nvSpPr>
          <p:spPr>
            <a:xfrm>
              <a:off x="8997971" y="3510212"/>
              <a:ext cx="2020645" cy="630646"/>
            </a:xfrm>
            <a:prstGeom prst="roundRect">
              <a:avLst>
                <a:gd name="adj" fmla="val 931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04E1A905-467D-3448-8BCB-88E26AEFFECD}"/>
                </a:ext>
              </a:extLst>
            </p:cNvPr>
            <p:cNvSpPr/>
            <p:nvPr/>
          </p:nvSpPr>
          <p:spPr>
            <a:xfrm>
              <a:off x="8997971" y="4212552"/>
              <a:ext cx="2020645" cy="630646"/>
            </a:xfrm>
            <a:prstGeom prst="roundRect">
              <a:avLst>
                <a:gd name="adj" fmla="val 931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66730554-5EFE-9941-ABFE-9F760E69571E}"/>
                </a:ext>
              </a:extLst>
            </p:cNvPr>
            <p:cNvSpPr/>
            <p:nvPr/>
          </p:nvSpPr>
          <p:spPr>
            <a:xfrm>
              <a:off x="8997971" y="4917212"/>
              <a:ext cx="2020645" cy="630646"/>
            </a:xfrm>
            <a:prstGeom prst="roundRect">
              <a:avLst>
                <a:gd name="adj" fmla="val 931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2D36B84-0463-2E43-8226-7B1EA3E60E20}"/>
                </a:ext>
              </a:extLst>
            </p:cNvPr>
            <p:cNvSpPr txBox="1"/>
            <p:nvPr/>
          </p:nvSpPr>
          <p:spPr>
            <a:xfrm>
              <a:off x="4837265" y="708112"/>
              <a:ext cx="1180130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PRODUCT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24A3F85-12DA-A747-96A9-B60003C22F57}"/>
                </a:ext>
              </a:extLst>
            </p:cNvPr>
            <p:cNvSpPr txBox="1"/>
            <p:nvPr/>
          </p:nvSpPr>
          <p:spPr>
            <a:xfrm>
              <a:off x="7051013" y="564721"/>
              <a:ext cx="1673375" cy="64633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EXPORTS: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GREECE TO PANAMA</a:t>
              </a:r>
            </a:p>
          </p:txBody>
        </p:sp>
        <p:sp>
          <p:nvSpPr>
            <p:cNvPr id="37" name="Subtitle 2">
              <a:extLst>
                <a:ext uri="{FF2B5EF4-FFF2-40B4-BE49-F238E27FC236}">
                  <a16:creationId xmlns:a16="http://schemas.microsoft.com/office/drawing/2014/main" id="{4D73E10D-B3B0-A544-909A-3EFE573E8150}"/>
                </a:ext>
              </a:extLst>
            </p:cNvPr>
            <p:cNvSpPr txBox="1">
              <a:spLocks/>
            </p:cNvSpPr>
            <p:nvPr/>
          </p:nvSpPr>
          <p:spPr>
            <a:xfrm>
              <a:off x="4117559" y="1591834"/>
              <a:ext cx="2619539" cy="257506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750"/>
                </a:lnSpc>
              </a:pP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VESSELS</a:t>
              </a:r>
            </a:p>
          </p:txBody>
        </p:sp>
        <p:sp>
          <p:nvSpPr>
            <p:cNvPr id="38" name="Subtitle 2">
              <a:extLst>
                <a:ext uri="{FF2B5EF4-FFF2-40B4-BE49-F238E27FC236}">
                  <a16:creationId xmlns:a16="http://schemas.microsoft.com/office/drawing/2014/main" id="{E430BB84-DB6E-B04D-A96C-82CF9C7ED89E}"/>
                </a:ext>
              </a:extLst>
            </p:cNvPr>
            <p:cNvSpPr txBox="1">
              <a:spLocks/>
            </p:cNvSpPr>
            <p:nvPr/>
          </p:nvSpPr>
          <p:spPr>
            <a:xfrm>
              <a:off x="4117559" y="2294174"/>
              <a:ext cx="2619539" cy="257506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750"/>
                </a:lnSpc>
              </a:pP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CRUDE PETROLEUM</a:t>
              </a:r>
            </a:p>
          </p:txBody>
        </p:sp>
        <p:sp>
          <p:nvSpPr>
            <p:cNvPr id="39" name="Subtitle 2">
              <a:extLst>
                <a:ext uri="{FF2B5EF4-FFF2-40B4-BE49-F238E27FC236}">
                  <a16:creationId xmlns:a16="http://schemas.microsoft.com/office/drawing/2014/main" id="{0FA51979-7436-9440-83BC-4205EF1E7E5D}"/>
                </a:ext>
              </a:extLst>
            </p:cNvPr>
            <p:cNvSpPr txBox="1">
              <a:spLocks/>
            </p:cNvSpPr>
            <p:nvPr/>
          </p:nvSpPr>
          <p:spPr>
            <a:xfrm>
              <a:off x="4117559" y="2996515"/>
              <a:ext cx="2619539" cy="257506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750"/>
                </a:lnSpc>
              </a:pP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REFINED PETROLEUM</a:t>
              </a:r>
            </a:p>
          </p:txBody>
        </p:sp>
        <p:sp>
          <p:nvSpPr>
            <p:cNvPr id="40" name="Subtitle 2">
              <a:extLst>
                <a:ext uri="{FF2B5EF4-FFF2-40B4-BE49-F238E27FC236}">
                  <a16:creationId xmlns:a16="http://schemas.microsoft.com/office/drawing/2014/main" id="{BA01B91A-0670-EB4B-93CC-AD185FEB97C8}"/>
                </a:ext>
              </a:extLst>
            </p:cNvPr>
            <p:cNvSpPr txBox="1">
              <a:spLocks/>
            </p:cNvSpPr>
            <p:nvPr/>
          </p:nvSpPr>
          <p:spPr>
            <a:xfrm>
              <a:off x="4117559" y="3698855"/>
              <a:ext cx="2619539" cy="257506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750"/>
                </a:lnSpc>
              </a:pP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PACKAGED MEDICAMENTS</a:t>
              </a:r>
            </a:p>
          </p:txBody>
        </p:sp>
        <p:sp>
          <p:nvSpPr>
            <p:cNvPr id="41" name="Subtitle 2">
              <a:extLst>
                <a:ext uri="{FF2B5EF4-FFF2-40B4-BE49-F238E27FC236}">
                  <a16:creationId xmlns:a16="http://schemas.microsoft.com/office/drawing/2014/main" id="{4088832B-9053-3C44-A61F-68D4E61A8470}"/>
                </a:ext>
              </a:extLst>
            </p:cNvPr>
            <p:cNvSpPr txBox="1">
              <a:spLocks/>
            </p:cNvSpPr>
            <p:nvPr/>
          </p:nvSpPr>
          <p:spPr>
            <a:xfrm>
              <a:off x="4117559" y="4403919"/>
              <a:ext cx="2619539" cy="252057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750"/>
                </a:lnSpc>
              </a:pP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VESSEL EQUIPMENT</a:t>
              </a:r>
            </a:p>
          </p:txBody>
        </p:sp>
        <p:sp>
          <p:nvSpPr>
            <p:cNvPr id="42" name="Subtitle 2">
              <a:extLst>
                <a:ext uri="{FF2B5EF4-FFF2-40B4-BE49-F238E27FC236}">
                  <a16:creationId xmlns:a16="http://schemas.microsoft.com/office/drawing/2014/main" id="{9F59ABA9-9289-B44E-8FFB-6DC72BB9E24F}"/>
                </a:ext>
              </a:extLst>
            </p:cNvPr>
            <p:cNvSpPr txBox="1">
              <a:spLocks/>
            </p:cNvSpPr>
            <p:nvPr/>
          </p:nvSpPr>
          <p:spPr>
            <a:xfrm>
              <a:off x="4117559" y="5105855"/>
              <a:ext cx="2619539" cy="257506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750"/>
                </a:lnSpc>
              </a:pPr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BANANAS</a:t>
              </a:r>
            </a:p>
          </p:txBody>
        </p:sp>
        <p:sp>
          <p:nvSpPr>
            <p:cNvPr id="43" name="Freeform 1">
              <a:extLst>
                <a:ext uri="{FF2B5EF4-FFF2-40B4-BE49-F238E27FC236}">
                  <a16:creationId xmlns:a16="http://schemas.microsoft.com/office/drawing/2014/main" id="{8DDB3BAA-84FA-1340-A193-3FBA6FF79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2094" y="1603762"/>
              <a:ext cx="399727" cy="294802"/>
            </a:xfrm>
            <a:custGeom>
              <a:avLst/>
              <a:gdLst>
                <a:gd name="T0" fmla="*/ 1845 w 5250"/>
                <a:gd name="T1" fmla="*/ 4112 h 4113"/>
                <a:gd name="T2" fmla="*/ 205 w 5250"/>
                <a:gd name="T3" fmla="*/ 2473 h 4113"/>
                <a:gd name="T4" fmla="*/ 205 w 5250"/>
                <a:gd name="T5" fmla="*/ 2473 h 4113"/>
                <a:gd name="T6" fmla="*/ 205 w 5250"/>
                <a:gd name="T7" fmla="*/ 1730 h 4113"/>
                <a:gd name="T8" fmla="*/ 205 w 5250"/>
                <a:gd name="T9" fmla="*/ 1730 h 4113"/>
                <a:gd name="T10" fmla="*/ 948 w 5250"/>
                <a:gd name="T11" fmla="*/ 1730 h 4113"/>
                <a:gd name="T12" fmla="*/ 1849 w 5250"/>
                <a:gd name="T13" fmla="*/ 2630 h 4113"/>
                <a:gd name="T14" fmla="*/ 4302 w 5250"/>
                <a:gd name="T15" fmla="*/ 205 h 4113"/>
                <a:gd name="T16" fmla="*/ 4302 w 5250"/>
                <a:gd name="T17" fmla="*/ 205 h 4113"/>
                <a:gd name="T18" fmla="*/ 5045 w 5250"/>
                <a:gd name="T19" fmla="*/ 209 h 4113"/>
                <a:gd name="T20" fmla="*/ 5045 w 5250"/>
                <a:gd name="T21" fmla="*/ 209 h 4113"/>
                <a:gd name="T22" fmla="*/ 5041 w 5250"/>
                <a:gd name="T23" fmla="*/ 952 h 4113"/>
                <a:gd name="T24" fmla="*/ 1845 w 5250"/>
                <a:gd name="T25" fmla="*/ 4112 h 4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50" h="4113">
                  <a:moveTo>
                    <a:pt x="1845" y="4112"/>
                  </a:moveTo>
                  <a:lnTo>
                    <a:pt x="205" y="2473"/>
                  </a:lnTo>
                  <a:lnTo>
                    <a:pt x="205" y="2473"/>
                  </a:lnTo>
                  <a:cubicBezTo>
                    <a:pt x="0" y="2267"/>
                    <a:pt x="0" y="1935"/>
                    <a:pt x="205" y="1730"/>
                  </a:cubicBezTo>
                  <a:lnTo>
                    <a:pt x="205" y="1730"/>
                  </a:lnTo>
                  <a:cubicBezTo>
                    <a:pt x="410" y="1524"/>
                    <a:pt x="743" y="1524"/>
                    <a:pt x="948" y="1730"/>
                  </a:cubicBezTo>
                  <a:lnTo>
                    <a:pt x="1849" y="2630"/>
                  </a:lnTo>
                  <a:lnTo>
                    <a:pt x="4302" y="205"/>
                  </a:lnTo>
                  <a:lnTo>
                    <a:pt x="4302" y="205"/>
                  </a:lnTo>
                  <a:cubicBezTo>
                    <a:pt x="4508" y="0"/>
                    <a:pt x="4841" y="2"/>
                    <a:pt x="5045" y="209"/>
                  </a:cubicBezTo>
                  <a:lnTo>
                    <a:pt x="5045" y="209"/>
                  </a:lnTo>
                  <a:cubicBezTo>
                    <a:pt x="5249" y="415"/>
                    <a:pt x="5247" y="748"/>
                    <a:pt x="5041" y="952"/>
                  </a:cubicBezTo>
                  <a:lnTo>
                    <a:pt x="1845" y="4112"/>
                  </a:lnTo>
                </a:path>
              </a:pathLst>
            </a:custGeom>
            <a:solidFill>
              <a:srgbClr val="92D05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9B44A839-D9FA-8A4D-B5CC-2CF6F55C3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3377" y="2383971"/>
              <a:ext cx="223805" cy="226514"/>
            </a:xfrm>
            <a:custGeom>
              <a:avLst/>
              <a:gdLst>
                <a:gd name="connsiteX0" fmla="*/ 92404 w 672526"/>
                <a:gd name="connsiteY0" fmla="*/ 0 h 671763"/>
                <a:gd name="connsiteX1" fmla="*/ 157940 w 672526"/>
                <a:gd name="connsiteY1" fmla="*/ 26977 h 671763"/>
                <a:gd name="connsiteX2" fmla="*/ 336263 w 672526"/>
                <a:gd name="connsiteY2" fmla="*/ 205079 h 671763"/>
                <a:gd name="connsiteX3" fmla="*/ 514585 w 672526"/>
                <a:gd name="connsiteY3" fmla="*/ 26977 h 671763"/>
                <a:gd name="connsiteX4" fmla="*/ 645526 w 672526"/>
                <a:gd name="connsiteY4" fmla="*/ 26977 h 671763"/>
                <a:gd name="connsiteX5" fmla="*/ 645526 w 672526"/>
                <a:gd name="connsiteY5" fmla="*/ 157803 h 671763"/>
                <a:gd name="connsiteX6" fmla="*/ 467227 w 672526"/>
                <a:gd name="connsiteY6" fmla="*/ 335882 h 671763"/>
                <a:gd name="connsiteX7" fmla="*/ 645526 w 672526"/>
                <a:gd name="connsiteY7" fmla="*/ 513961 h 671763"/>
                <a:gd name="connsiteX8" fmla="*/ 645526 w 672526"/>
                <a:gd name="connsiteY8" fmla="*/ 644787 h 671763"/>
                <a:gd name="connsiteX9" fmla="*/ 514585 w 672526"/>
                <a:gd name="connsiteY9" fmla="*/ 644787 h 671763"/>
                <a:gd name="connsiteX10" fmla="*/ 336263 w 672526"/>
                <a:gd name="connsiteY10" fmla="*/ 466685 h 671763"/>
                <a:gd name="connsiteX11" fmla="*/ 157940 w 672526"/>
                <a:gd name="connsiteY11" fmla="*/ 644787 h 671763"/>
                <a:gd name="connsiteX12" fmla="*/ 27000 w 672526"/>
                <a:gd name="connsiteY12" fmla="*/ 644787 h 671763"/>
                <a:gd name="connsiteX13" fmla="*/ 27000 w 672526"/>
                <a:gd name="connsiteY13" fmla="*/ 513961 h 671763"/>
                <a:gd name="connsiteX14" fmla="*/ 205299 w 672526"/>
                <a:gd name="connsiteY14" fmla="*/ 335882 h 671763"/>
                <a:gd name="connsiteX15" fmla="*/ 27000 w 672526"/>
                <a:gd name="connsiteY15" fmla="*/ 157803 h 671763"/>
                <a:gd name="connsiteX16" fmla="*/ 27000 w 672526"/>
                <a:gd name="connsiteY16" fmla="*/ 26977 h 671763"/>
                <a:gd name="connsiteX17" fmla="*/ 92404 w 672526"/>
                <a:gd name="connsiteY17" fmla="*/ 0 h 67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72526" h="671763">
                  <a:moveTo>
                    <a:pt x="92404" y="0"/>
                  </a:moveTo>
                  <a:cubicBezTo>
                    <a:pt x="116117" y="0"/>
                    <a:pt x="139852" y="8993"/>
                    <a:pt x="157940" y="26977"/>
                  </a:cubicBezTo>
                  <a:lnTo>
                    <a:pt x="336263" y="205079"/>
                  </a:lnTo>
                  <a:lnTo>
                    <a:pt x="514585" y="26977"/>
                  </a:lnTo>
                  <a:cubicBezTo>
                    <a:pt x="550585" y="-8992"/>
                    <a:pt x="609526" y="-8992"/>
                    <a:pt x="645526" y="26977"/>
                  </a:cubicBezTo>
                  <a:cubicBezTo>
                    <a:pt x="681526" y="62945"/>
                    <a:pt x="681526" y="121658"/>
                    <a:pt x="645526" y="157803"/>
                  </a:cubicBezTo>
                  <a:lnTo>
                    <a:pt x="467227" y="335882"/>
                  </a:lnTo>
                  <a:lnTo>
                    <a:pt x="645526" y="513961"/>
                  </a:lnTo>
                  <a:cubicBezTo>
                    <a:pt x="681526" y="549930"/>
                    <a:pt x="681526" y="608819"/>
                    <a:pt x="645526" y="644787"/>
                  </a:cubicBezTo>
                  <a:cubicBezTo>
                    <a:pt x="609526" y="680756"/>
                    <a:pt x="550585" y="680756"/>
                    <a:pt x="514585" y="644787"/>
                  </a:cubicBezTo>
                  <a:lnTo>
                    <a:pt x="336263" y="466685"/>
                  </a:lnTo>
                  <a:lnTo>
                    <a:pt x="157940" y="644787"/>
                  </a:lnTo>
                  <a:cubicBezTo>
                    <a:pt x="121764" y="680756"/>
                    <a:pt x="63000" y="680756"/>
                    <a:pt x="27000" y="644787"/>
                  </a:cubicBezTo>
                  <a:cubicBezTo>
                    <a:pt x="-9000" y="608819"/>
                    <a:pt x="-9000" y="549930"/>
                    <a:pt x="27000" y="513961"/>
                  </a:cubicBezTo>
                  <a:lnTo>
                    <a:pt x="205299" y="335882"/>
                  </a:lnTo>
                  <a:lnTo>
                    <a:pt x="27000" y="157803"/>
                  </a:lnTo>
                  <a:cubicBezTo>
                    <a:pt x="-9000" y="121658"/>
                    <a:pt x="-9000" y="62945"/>
                    <a:pt x="27000" y="26977"/>
                  </a:cubicBezTo>
                  <a:cubicBezTo>
                    <a:pt x="45000" y="8993"/>
                    <a:pt x="68691" y="0"/>
                    <a:pt x="92404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96D0179D-A0DF-9C9F-72F2-2A0D8603E08D}"/>
                </a:ext>
              </a:extLst>
            </p:cNvPr>
            <p:cNvSpPr/>
            <p:nvPr/>
          </p:nvSpPr>
          <p:spPr>
            <a:xfrm>
              <a:off x="4055728" y="5621872"/>
              <a:ext cx="2743200" cy="630646"/>
            </a:xfrm>
            <a:prstGeom prst="roundRect">
              <a:avLst>
                <a:gd name="adj" fmla="val 931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FD181798-2F7C-AE56-5D2F-34BA1657CEC0}"/>
                </a:ext>
              </a:extLst>
            </p:cNvPr>
            <p:cNvSpPr/>
            <p:nvPr/>
          </p:nvSpPr>
          <p:spPr>
            <a:xfrm>
              <a:off x="6903367" y="5621872"/>
              <a:ext cx="2020645" cy="630646"/>
            </a:xfrm>
            <a:prstGeom prst="roundRect">
              <a:avLst>
                <a:gd name="adj" fmla="val 931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3FC35219-02F7-9D92-459D-BA2DF81C5292}"/>
                </a:ext>
              </a:extLst>
            </p:cNvPr>
            <p:cNvSpPr/>
            <p:nvPr/>
          </p:nvSpPr>
          <p:spPr>
            <a:xfrm>
              <a:off x="8997971" y="5621872"/>
              <a:ext cx="2020645" cy="630646"/>
            </a:xfrm>
            <a:prstGeom prst="roundRect">
              <a:avLst>
                <a:gd name="adj" fmla="val 931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69" name="Subtitle 2">
              <a:extLst>
                <a:ext uri="{FF2B5EF4-FFF2-40B4-BE49-F238E27FC236}">
                  <a16:creationId xmlns:a16="http://schemas.microsoft.com/office/drawing/2014/main" id="{A5C734FD-9707-72C3-0AA9-0889E3043123}"/>
                </a:ext>
              </a:extLst>
            </p:cNvPr>
            <p:cNvSpPr txBox="1">
              <a:spLocks/>
            </p:cNvSpPr>
            <p:nvPr/>
          </p:nvSpPr>
          <p:spPr>
            <a:xfrm>
              <a:off x="4179389" y="5808442"/>
              <a:ext cx="2619539" cy="257506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750"/>
                </a:lnSpc>
              </a:pPr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COPER ORE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9EE984D-A7B9-F51D-27DF-AC5AF2F74C0C}"/>
                </a:ext>
              </a:extLst>
            </p:cNvPr>
            <p:cNvSpPr txBox="1"/>
            <p:nvPr/>
          </p:nvSpPr>
          <p:spPr>
            <a:xfrm>
              <a:off x="9068722" y="554223"/>
              <a:ext cx="1673375" cy="64633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IMPORTS: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GREECE FROM PANAMA</a:t>
              </a:r>
            </a:p>
          </p:txBody>
        </p:sp>
        <p:sp>
          <p:nvSpPr>
            <p:cNvPr id="71" name="Freeform 1">
              <a:extLst>
                <a:ext uri="{FF2B5EF4-FFF2-40B4-BE49-F238E27FC236}">
                  <a16:creationId xmlns:a16="http://schemas.microsoft.com/office/drawing/2014/main" id="{B9A420C5-F47C-427A-83B8-21E2FEC0D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8429" y="1591834"/>
              <a:ext cx="399727" cy="294802"/>
            </a:xfrm>
            <a:custGeom>
              <a:avLst/>
              <a:gdLst>
                <a:gd name="T0" fmla="*/ 1845 w 5250"/>
                <a:gd name="T1" fmla="*/ 4112 h 4113"/>
                <a:gd name="T2" fmla="*/ 205 w 5250"/>
                <a:gd name="T3" fmla="*/ 2473 h 4113"/>
                <a:gd name="T4" fmla="*/ 205 w 5250"/>
                <a:gd name="T5" fmla="*/ 2473 h 4113"/>
                <a:gd name="T6" fmla="*/ 205 w 5250"/>
                <a:gd name="T7" fmla="*/ 1730 h 4113"/>
                <a:gd name="T8" fmla="*/ 205 w 5250"/>
                <a:gd name="T9" fmla="*/ 1730 h 4113"/>
                <a:gd name="T10" fmla="*/ 948 w 5250"/>
                <a:gd name="T11" fmla="*/ 1730 h 4113"/>
                <a:gd name="T12" fmla="*/ 1849 w 5250"/>
                <a:gd name="T13" fmla="*/ 2630 h 4113"/>
                <a:gd name="T14" fmla="*/ 4302 w 5250"/>
                <a:gd name="T15" fmla="*/ 205 h 4113"/>
                <a:gd name="T16" fmla="*/ 4302 w 5250"/>
                <a:gd name="T17" fmla="*/ 205 h 4113"/>
                <a:gd name="T18" fmla="*/ 5045 w 5250"/>
                <a:gd name="T19" fmla="*/ 209 h 4113"/>
                <a:gd name="T20" fmla="*/ 5045 w 5250"/>
                <a:gd name="T21" fmla="*/ 209 h 4113"/>
                <a:gd name="T22" fmla="*/ 5041 w 5250"/>
                <a:gd name="T23" fmla="*/ 952 h 4113"/>
                <a:gd name="T24" fmla="*/ 1845 w 5250"/>
                <a:gd name="T25" fmla="*/ 4112 h 4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50" h="4113">
                  <a:moveTo>
                    <a:pt x="1845" y="4112"/>
                  </a:moveTo>
                  <a:lnTo>
                    <a:pt x="205" y="2473"/>
                  </a:lnTo>
                  <a:lnTo>
                    <a:pt x="205" y="2473"/>
                  </a:lnTo>
                  <a:cubicBezTo>
                    <a:pt x="0" y="2267"/>
                    <a:pt x="0" y="1935"/>
                    <a:pt x="205" y="1730"/>
                  </a:cubicBezTo>
                  <a:lnTo>
                    <a:pt x="205" y="1730"/>
                  </a:lnTo>
                  <a:cubicBezTo>
                    <a:pt x="410" y="1524"/>
                    <a:pt x="743" y="1524"/>
                    <a:pt x="948" y="1730"/>
                  </a:cubicBezTo>
                  <a:lnTo>
                    <a:pt x="1849" y="2630"/>
                  </a:lnTo>
                  <a:lnTo>
                    <a:pt x="4302" y="205"/>
                  </a:lnTo>
                  <a:lnTo>
                    <a:pt x="4302" y="205"/>
                  </a:lnTo>
                  <a:cubicBezTo>
                    <a:pt x="4508" y="0"/>
                    <a:pt x="4841" y="2"/>
                    <a:pt x="5045" y="209"/>
                  </a:cubicBezTo>
                  <a:lnTo>
                    <a:pt x="5045" y="209"/>
                  </a:lnTo>
                  <a:cubicBezTo>
                    <a:pt x="5249" y="415"/>
                    <a:pt x="5247" y="748"/>
                    <a:pt x="5041" y="952"/>
                  </a:cubicBezTo>
                  <a:lnTo>
                    <a:pt x="1845" y="4112"/>
                  </a:lnTo>
                </a:path>
              </a:pathLst>
            </a:custGeom>
            <a:solidFill>
              <a:srgbClr val="92D05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72" name="Freeform 1">
              <a:extLst>
                <a:ext uri="{FF2B5EF4-FFF2-40B4-BE49-F238E27FC236}">
                  <a16:creationId xmlns:a16="http://schemas.microsoft.com/office/drawing/2014/main" id="{0D457390-52BE-E181-0382-816931487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4334" y="2265659"/>
              <a:ext cx="399727" cy="294802"/>
            </a:xfrm>
            <a:custGeom>
              <a:avLst/>
              <a:gdLst>
                <a:gd name="T0" fmla="*/ 1845 w 5250"/>
                <a:gd name="T1" fmla="*/ 4112 h 4113"/>
                <a:gd name="T2" fmla="*/ 205 w 5250"/>
                <a:gd name="T3" fmla="*/ 2473 h 4113"/>
                <a:gd name="T4" fmla="*/ 205 w 5250"/>
                <a:gd name="T5" fmla="*/ 2473 h 4113"/>
                <a:gd name="T6" fmla="*/ 205 w 5250"/>
                <a:gd name="T7" fmla="*/ 1730 h 4113"/>
                <a:gd name="T8" fmla="*/ 205 w 5250"/>
                <a:gd name="T9" fmla="*/ 1730 h 4113"/>
                <a:gd name="T10" fmla="*/ 948 w 5250"/>
                <a:gd name="T11" fmla="*/ 1730 h 4113"/>
                <a:gd name="T12" fmla="*/ 1849 w 5250"/>
                <a:gd name="T13" fmla="*/ 2630 h 4113"/>
                <a:gd name="T14" fmla="*/ 4302 w 5250"/>
                <a:gd name="T15" fmla="*/ 205 h 4113"/>
                <a:gd name="T16" fmla="*/ 4302 w 5250"/>
                <a:gd name="T17" fmla="*/ 205 h 4113"/>
                <a:gd name="T18" fmla="*/ 5045 w 5250"/>
                <a:gd name="T19" fmla="*/ 209 h 4113"/>
                <a:gd name="T20" fmla="*/ 5045 w 5250"/>
                <a:gd name="T21" fmla="*/ 209 h 4113"/>
                <a:gd name="T22" fmla="*/ 5041 w 5250"/>
                <a:gd name="T23" fmla="*/ 952 h 4113"/>
                <a:gd name="T24" fmla="*/ 1845 w 5250"/>
                <a:gd name="T25" fmla="*/ 4112 h 4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50" h="4113">
                  <a:moveTo>
                    <a:pt x="1845" y="4112"/>
                  </a:moveTo>
                  <a:lnTo>
                    <a:pt x="205" y="2473"/>
                  </a:lnTo>
                  <a:lnTo>
                    <a:pt x="205" y="2473"/>
                  </a:lnTo>
                  <a:cubicBezTo>
                    <a:pt x="0" y="2267"/>
                    <a:pt x="0" y="1935"/>
                    <a:pt x="205" y="1730"/>
                  </a:cubicBezTo>
                  <a:lnTo>
                    <a:pt x="205" y="1730"/>
                  </a:lnTo>
                  <a:cubicBezTo>
                    <a:pt x="410" y="1524"/>
                    <a:pt x="743" y="1524"/>
                    <a:pt x="948" y="1730"/>
                  </a:cubicBezTo>
                  <a:lnTo>
                    <a:pt x="1849" y="2630"/>
                  </a:lnTo>
                  <a:lnTo>
                    <a:pt x="4302" y="205"/>
                  </a:lnTo>
                  <a:lnTo>
                    <a:pt x="4302" y="205"/>
                  </a:lnTo>
                  <a:cubicBezTo>
                    <a:pt x="4508" y="0"/>
                    <a:pt x="4841" y="2"/>
                    <a:pt x="5045" y="209"/>
                  </a:cubicBezTo>
                  <a:lnTo>
                    <a:pt x="5045" y="209"/>
                  </a:lnTo>
                  <a:cubicBezTo>
                    <a:pt x="5249" y="415"/>
                    <a:pt x="5247" y="748"/>
                    <a:pt x="5041" y="952"/>
                  </a:cubicBezTo>
                  <a:lnTo>
                    <a:pt x="1845" y="4112"/>
                  </a:lnTo>
                </a:path>
              </a:pathLst>
            </a:custGeom>
            <a:solidFill>
              <a:srgbClr val="92D05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73" name="Freeform 1">
              <a:extLst>
                <a:ext uri="{FF2B5EF4-FFF2-40B4-BE49-F238E27FC236}">
                  <a16:creationId xmlns:a16="http://schemas.microsoft.com/office/drawing/2014/main" id="{8E2BC8E1-92EB-626E-15D2-3BB403BDF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4333" y="2959219"/>
              <a:ext cx="399727" cy="294802"/>
            </a:xfrm>
            <a:custGeom>
              <a:avLst/>
              <a:gdLst>
                <a:gd name="T0" fmla="*/ 1845 w 5250"/>
                <a:gd name="T1" fmla="*/ 4112 h 4113"/>
                <a:gd name="T2" fmla="*/ 205 w 5250"/>
                <a:gd name="T3" fmla="*/ 2473 h 4113"/>
                <a:gd name="T4" fmla="*/ 205 w 5250"/>
                <a:gd name="T5" fmla="*/ 2473 h 4113"/>
                <a:gd name="T6" fmla="*/ 205 w 5250"/>
                <a:gd name="T7" fmla="*/ 1730 h 4113"/>
                <a:gd name="T8" fmla="*/ 205 w 5250"/>
                <a:gd name="T9" fmla="*/ 1730 h 4113"/>
                <a:gd name="T10" fmla="*/ 948 w 5250"/>
                <a:gd name="T11" fmla="*/ 1730 h 4113"/>
                <a:gd name="T12" fmla="*/ 1849 w 5250"/>
                <a:gd name="T13" fmla="*/ 2630 h 4113"/>
                <a:gd name="T14" fmla="*/ 4302 w 5250"/>
                <a:gd name="T15" fmla="*/ 205 h 4113"/>
                <a:gd name="T16" fmla="*/ 4302 w 5250"/>
                <a:gd name="T17" fmla="*/ 205 h 4113"/>
                <a:gd name="T18" fmla="*/ 5045 w 5250"/>
                <a:gd name="T19" fmla="*/ 209 h 4113"/>
                <a:gd name="T20" fmla="*/ 5045 w 5250"/>
                <a:gd name="T21" fmla="*/ 209 h 4113"/>
                <a:gd name="T22" fmla="*/ 5041 w 5250"/>
                <a:gd name="T23" fmla="*/ 952 h 4113"/>
                <a:gd name="T24" fmla="*/ 1845 w 5250"/>
                <a:gd name="T25" fmla="*/ 4112 h 4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50" h="4113">
                  <a:moveTo>
                    <a:pt x="1845" y="4112"/>
                  </a:moveTo>
                  <a:lnTo>
                    <a:pt x="205" y="2473"/>
                  </a:lnTo>
                  <a:lnTo>
                    <a:pt x="205" y="2473"/>
                  </a:lnTo>
                  <a:cubicBezTo>
                    <a:pt x="0" y="2267"/>
                    <a:pt x="0" y="1935"/>
                    <a:pt x="205" y="1730"/>
                  </a:cubicBezTo>
                  <a:lnTo>
                    <a:pt x="205" y="1730"/>
                  </a:lnTo>
                  <a:cubicBezTo>
                    <a:pt x="410" y="1524"/>
                    <a:pt x="743" y="1524"/>
                    <a:pt x="948" y="1730"/>
                  </a:cubicBezTo>
                  <a:lnTo>
                    <a:pt x="1849" y="2630"/>
                  </a:lnTo>
                  <a:lnTo>
                    <a:pt x="4302" y="205"/>
                  </a:lnTo>
                  <a:lnTo>
                    <a:pt x="4302" y="205"/>
                  </a:lnTo>
                  <a:cubicBezTo>
                    <a:pt x="4508" y="0"/>
                    <a:pt x="4841" y="2"/>
                    <a:pt x="5045" y="209"/>
                  </a:cubicBezTo>
                  <a:lnTo>
                    <a:pt x="5045" y="209"/>
                  </a:lnTo>
                  <a:cubicBezTo>
                    <a:pt x="5249" y="415"/>
                    <a:pt x="5247" y="748"/>
                    <a:pt x="5041" y="952"/>
                  </a:cubicBezTo>
                  <a:lnTo>
                    <a:pt x="1845" y="4112"/>
                  </a:lnTo>
                </a:path>
              </a:pathLst>
            </a:custGeom>
            <a:solidFill>
              <a:srgbClr val="92D05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74" name="Freeform 1">
              <a:extLst>
                <a:ext uri="{FF2B5EF4-FFF2-40B4-BE49-F238E27FC236}">
                  <a16:creationId xmlns:a16="http://schemas.microsoft.com/office/drawing/2014/main" id="{C725DEAC-691D-E562-C747-2EEC5EA39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4333" y="3661559"/>
              <a:ext cx="399727" cy="294802"/>
            </a:xfrm>
            <a:custGeom>
              <a:avLst/>
              <a:gdLst>
                <a:gd name="T0" fmla="*/ 1845 w 5250"/>
                <a:gd name="T1" fmla="*/ 4112 h 4113"/>
                <a:gd name="T2" fmla="*/ 205 w 5250"/>
                <a:gd name="T3" fmla="*/ 2473 h 4113"/>
                <a:gd name="T4" fmla="*/ 205 w 5250"/>
                <a:gd name="T5" fmla="*/ 2473 h 4113"/>
                <a:gd name="T6" fmla="*/ 205 w 5250"/>
                <a:gd name="T7" fmla="*/ 1730 h 4113"/>
                <a:gd name="T8" fmla="*/ 205 w 5250"/>
                <a:gd name="T9" fmla="*/ 1730 h 4113"/>
                <a:gd name="T10" fmla="*/ 948 w 5250"/>
                <a:gd name="T11" fmla="*/ 1730 h 4113"/>
                <a:gd name="T12" fmla="*/ 1849 w 5250"/>
                <a:gd name="T13" fmla="*/ 2630 h 4113"/>
                <a:gd name="T14" fmla="*/ 4302 w 5250"/>
                <a:gd name="T15" fmla="*/ 205 h 4113"/>
                <a:gd name="T16" fmla="*/ 4302 w 5250"/>
                <a:gd name="T17" fmla="*/ 205 h 4113"/>
                <a:gd name="T18" fmla="*/ 5045 w 5250"/>
                <a:gd name="T19" fmla="*/ 209 h 4113"/>
                <a:gd name="T20" fmla="*/ 5045 w 5250"/>
                <a:gd name="T21" fmla="*/ 209 h 4113"/>
                <a:gd name="T22" fmla="*/ 5041 w 5250"/>
                <a:gd name="T23" fmla="*/ 952 h 4113"/>
                <a:gd name="T24" fmla="*/ 1845 w 5250"/>
                <a:gd name="T25" fmla="*/ 4112 h 4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50" h="4113">
                  <a:moveTo>
                    <a:pt x="1845" y="4112"/>
                  </a:moveTo>
                  <a:lnTo>
                    <a:pt x="205" y="2473"/>
                  </a:lnTo>
                  <a:lnTo>
                    <a:pt x="205" y="2473"/>
                  </a:lnTo>
                  <a:cubicBezTo>
                    <a:pt x="0" y="2267"/>
                    <a:pt x="0" y="1935"/>
                    <a:pt x="205" y="1730"/>
                  </a:cubicBezTo>
                  <a:lnTo>
                    <a:pt x="205" y="1730"/>
                  </a:lnTo>
                  <a:cubicBezTo>
                    <a:pt x="410" y="1524"/>
                    <a:pt x="743" y="1524"/>
                    <a:pt x="948" y="1730"/>
                  </a:cubicBezTo>
                  <a:lnTo>
                    <a:pt x="1849" y="2630"/>
                  </a:lnTo>
                  <a:lnTo>
                    <a:pt x="4302" y="205"/>
                  </a:lnTo>
                  <a:lnTo>
                    <a:pt x="4302" y="205"/>
                  </a:lnTo>
                  <a:cubicBezTo>
                    <a:pt x="4508" y="0"/>
                    <a:pt x="4841" y="2"/>
                    <a:pt x="5045" y="209"/>
                  </a:cubicBezTo>
                  <a:lnTo>
                    <a:pt x="5045" y="209"/>
                  </a:lnTo>
                  <a:cubicBezTo>
                    <a:pt x="5249" y="415"/>
                    <a:pt x="5247" y="748"/>
                    <a:pt x="5041" y="952"/>
                  </a:cubicBezTo>
                  <a:lnTo>
                    <a:pt x="1845" y="4112"/>
                  </a:lnTo>
                </a:path>
              </a:pathLst>
            </a:custGeom>
            <a:solidFill>
              <a:srgbClr val="92D05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75" name="Freeform 1">
              <a:extLst>
                <a:ext uri="{FF2B5EF4-FFF2-40B4-BE49-F238E27FC236}">
                  <a16:creationId xmlns:a16="http://schemas.microsoft.com/office/drawing/2014/main" id="{A0DB3CD9-BBB1-6FF1-D6F8-4A8AB5A98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4333" y="4447027"/>
              <a:ext cx="399727" cy="294802"/>
            </a:xfrm>
            <a:custGeom>
              <a:avLst/>
              <a:gdLst>
                <a:gd name="T0" fmla="*/ 1845 w 5250"/>
                <a:gd name="T1" fmla="*/ 4112 h 4113"/>
                <a:gd name="T2" fmla="*/ 205 w 5250"/>
                <a:gd name="T3" fmla="*/ 2473 h 4113"/>
                <a:gd name="T4" fmla="*/ 205 w 5250"/>
                <a:gd name="T5" fmla="*/ 2473 h 4113"/>
                <a:gd name="T6" fmla="*/ 205 w 5250"/>
                <a:gd name="T7" fmla="*/ 1730 h 4113"/>
                <a:gd name="T8" fmla="*/ 205 w 5250"/>
                <a:gd name="T9" fmla="*/ 1730 h 4113"/>
                <a:gd name="T10" fmla="*/ 948 w 5250"/>
                <a:gd name="T11" fmla="*/ 1730 h 4113"/>
                <a:gd name="T12" fmla="*/ 1849 w 5250"/>
                <a:gd name="T13" fmla="*/ 2630 h 4113"/>
                <a:gd name="T14" fmla="*/ 4302 w 5250"/>
                <a:gd name="T15" fmla="*/ 205 h 4113"/>
                <a:gd name="T16" fmla="*/ 4302 w 5250"/>
                <a:gd name="T17" fmla="*/ 205 h 4113"/>
                <a:gd name="T18" fmla="*/ 5045 w 5250"/>
                <a:gd name="T19" fmla="*/ 209 h 4113"/>
                <a:gd name="T20" fmla="*/ 5045 w 5250"/>
                <a:gd name="T21" fmla="*/ 209 h 4113"/>
                <a:gd name="T22" fmla="*/ 5041 w 5250"/>
                <a:gd name="T23" fmla="*/ 952 h 4113"/>
                <a:gd name="T24" fmla="*/ 1845 w 5250"/>
                <a:gd name="T25" fmla="*/ 4112 h 4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50" h="4113">
                  <a:moveTo>
                    <a:pt x="1845" y="4112"/>
                  </a:moveTo>
                  <a:lnTo>
                    <a:pt x="205" y="2473"/>
                  </a:lnTo>
                  <a:lnTo>
                    <a:pt x="205" y="2473"/>
                  </a:lnTo>
                  <a:cubicBezTo>
                    <a:pt x="0" y="2267"/>
                    <a:pt x="0" y="1935"/>
                    <a:pt x="205" y="1730"/>
                  </a:cubicBezTo>
                  <a:lnTo>
                    <a:pt x="205" y="1730"/>
                  </a:lnTo>
                  <a:cubicBezTo>
                    <a:pt x="410" y="1524"/>
                    <a:pt x="743" y="1524"/>
                    <a:pt x="948" y="1730"/>
                  </a:cubicBezTo>
                  <a:lnTo>
                    <a:pt x="1849" y="2630"/>
                  </a:lnTo>
                  <a:lnTo>
                    <a:pt x="4302" y="205"/>
                  </a:lnTo>
                  <a:lnTo>
                    <a:pt x="4302" y="205"/>
                  </a:lnTo>
                  <a:cubicBezTo>
                    <a:pt x="4508" y="0"/>
                    <a:pt x="4841" y="2"/>
                    <a:pt x="5045" y="209"/>
                  </a:cubicBezTo>
                  <a:lnTo>
                    <a:pt x="5045" y="209"/>
                  </a:lnTo>
                  <a:cubicBezTo>
                    <a:pt x="5249" y="415"/>
                    <a:pt x="5247" y="748"/>
                    <a:pt x="5041" y="952"/>
                  </a:cubicBezTo>
                  <a:lnTo>
                    <a:pt x="1845" y="4112"/>
                  </a:lnTo>
                </a:path>
              </a:pathLst>
            </a:custGeom>
            <a:solidFill>
              <a:srgbClr val="92D05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99B1AD20-F863-5AF3-7E68-4AE2A27D0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2293" y="5136847"/>
              <a:ext cx="223805" cy="226514"/>
            </a:xfrm>
            <a:custGeom>
              <a:avLst/>
              <a:gdLst>
                <a:gd name="connsiteX0" fmla="*/ 92404 w 672526"/>
                <a:gd name="connsiteY0" fmla="*/ 0 h 671763"/>
                <a:gd name="connsiteX1" fmla="*/ 157940 w 672526"/>
                <a:gd name="connsiteY1" fmla="*/ 26977 h 671763"/>
                <a:gd name="connsiteX2" fmla="*/ 336263 w 672526"/>
                <a:gd name="connsiteY2" fmla="*/ 205079 h 671763"/>
                <a:gd name="connsiteX3" fmla="*/ 514585 w 672526"/>
                <a:gd name="connsiteY3" fmla="*/ 26977 h 671763"/>
                <a:gd name="connsiteX4" fmla="*/ 645526 w 672526"/>
                <a:gd name="connsiteY4" fmla="*/ 26977 h 671763"/>
                <a:gd name="connsiteX5" fmla="*/ 645526 w 672526"/>
                <a:gd name="connsiteY5" fmla="*/ 157803 h 671763"/>
                <a:gd name="connsiteX6" fmla="*/ 467227 w 672526"/>
                <a:gd name="connsiteY6" fmla="*/ 335882 h 671763"/>
                <a:gd name="connsiteX7" fmla="*/ 645526 w 672526"/>
                <a:gd name="connsiteY7" fmla="*/ 513961 h 671763"/>
                <a:gd name="connsiteX8" fmla="*/ 645526 w 672526"/>
                <a:gd name="connsiteY8" fmla="*/ 644787 h 671763"/>
                <a:gd name="connsiteX9" fmla="*/ 514585 w 672526"/>
                <a:gd name="connsiteY9" fmla="*/ 644787 h 671763"/>
                <a:gd name="connsiteX10" fmla="*/ 336263 w 672526"/>
                <a:gd name="connsiteY10" fmla="*/ 466685 h 671763"/>
                <a:gd name="connsiteX11" fmla="*/ 157940 w 672526"/>
                <a:gd name="connsiteY11" fmla="*/ 644787 h 671763"/>
                <a:gd name="connsiteX12" fmla="*/ 27000 w 672526"/>
                <a:gd name="connsiteY12" fmla="*/ 644787 h 671763"/>
                <a:gd name="connsiteX13" fmla="*/ 27000 w 672526"/>
                <a:gd name="connsiteY13" fmla="*/ 513961 h 671763"/>
                <a:gd name="connsiteX14" fmla="*/ 205299 w 672526"/>
                <a:gd name="connsiteY14" fmla="*/ 335882 h 671763"/>
                <a:gd name="connsiteX15" fmla="*/ 27000 w 672526"/>
                <a:gd name="connsiteY15" fmla="*/ 157803 h 671763"/>
                <a:gd name="connsiteX16" fmla="*/ 27000 w 672526"/>
                <a:gd name="connsiteY16" fmla="*/ 26977 h 671763"/>
                <a:gd name="connsiteX17" fmla="*/ 92404 w 672526"/>
                <a:gd name="connsiteY17" fmla="*/ 0 h 67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72526" h="671763">
                  <a:moveTo>
                    <a:pt x="92404" y="0"/>
                  </a:moveTo>
                  <a:cubicBezTo>
                    <a:pt x="116117" y="0"/>
                    <a:pt x="139852" y="8993"/>
                    <a:pt x="157940" y="26977"/>
                  </a:cubicBezTo>
                  <a:lnTo>
                    <a:pt x="336263" y="205079"/>
                  </a:lnTo>
                  <a:lnTo>
                    <a:pt x="514585" y="26977"/>
                  </a:lnTo>
                  <a:cubicBezTo>
                    <a:pt x="550585" y="-8992"/>
                    <a:pt x="609526" y="-8992"/>
                    <a:pt x="645526" y="26977"/>
                  </a:cubicBezTo>
                  <a:cubicBezTo>
                    <a:pt x="681526" y="62945"/>
                    <a:pt x="681526" y="121658"/>
                    <a:pt x="645526" y="157803"/>
                  </a:cubicBezTo>
                  <a:lnTo>
                    <a:pt x="467227" y="335882"/>
                  </a:lnTo>
                  <a:lnTo>
                    <a:pt x="645526" y="513961"/>
                  </a:lnTo>
                  <a:cubicBezTo>
                    <a:pt x="681526" y="549930"/>
                    <a:pt x="681526" y="608819"/>
                    <a:pt x="645526" y="644787"/>
                  </a:cubicBezTo>
                  <a:cubicBezTo>
                    <a:pt x="609526" y="680756"/>
                    <a:pt x="550585" y="680756"/>
                    <a:pt x="514585" y="644787"/>
                  </a:cubicBezTo>
                  <a:lnTo>
                    <a:pt x="336263" y="466685"/>
                  </a:lnTo>
                  <a:lnTo>
                    <a:pt x="157940" y="644787"/>
                  </a:lnTo>
                  <a:cubicBezTo>
                    <a:pt x="121764" y="680756"/>
                    <a:pt x="63000" y="680756"/>
                    <a:pt x="27000" y="644787"/>
                  </a:cubicBezTo>
                  <a:cubicBezTo>
                    <a:pt x="-9000" y="608819"/>
                    <a:pt x="-9000" y="549930"/>
                    <a:pt x="27000" y="513961"/>
                  </a:cubicBezTo>
                  <a:lnTo>
                    <a:pt x="205299" y="335882"/>
                  </a:lnTo>
                  <a:lnTo>
                    <a:pt x="27000" y="157803"/>
                  </a:lnTo>
                  <a:cubicBezTo>
                    <a:pt x="-9000" y="121658"/>
                    <a:pt x="-9000" y="62945"/>
                    <a:pt x="27000" y="26977"/>
                  </a:cubicBezTo>
                  <a:cubicBezTo>
                    <a:pt x="45000" y="8993"/>
                    <a:pt x="68691" y="0"/>
                    <a:pt x="92404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99551A30-B77D-C840-3FCC-1BDBBE629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016" y="5839434"/>
              <a:ext cx="223805" cy="226514"/>
            </a:xfrm>
            <a:custGeom>
              <a:avLst/>
              <a:gdLst>
                <a:gd name="connsiteX0" fmla="*/ 92404 w 672526"/>
                <a:gd name="connsiteY0" fmla="*/ 0 h 671763"/>
                <a:gd name="connsiteX1" fmla="*/ 157940 w 672526"/>
                <a:gd name="connsiteY1" fmla="*/ 26977 h 671763"/>
                <a:gd name="connsiteX2" fmla="*/ 336263 w 672526"/>
                <a:gd name="connsiteY2" fmla="*/ 205079 h 671763"/>
                <a:gd name="connsiteX3" fmla="*/ 514585 w 672526"/>
                <a:gd name="connsiteY3" fmla="*/ 26977 h 671763"/>
                <a:gd name="connsiteX4" fmla="*/ 645526 w 672526"/>
                <a:gd name="connsiteY4" fmla="*/ 26977 h 671763"/>
                <a:gd name="connsiteX5" fmla="*/ 645526 w 672526"/>
                <a:gd name="connsiteY5" fmla="*/ 157803 h 671763"/>
                <a:gd name="connsiteX6" fmla="*/ 467227 w 672526"/>
                <a:gd name="connsiteY6" fmla="*/ 335882 h 671763"/>
                <a:gd name="connsiteX7" fmla="*/ 645526 w 672526"/>
                <a:gd name="connsiteY7" fmla="*/ 513961 h 671763"/>
                <a:gd name="connsiteX8" fmla="*/ 645526 w 672526"/>
                <a:gd name="connsiteY8" fmla="*/ 644787 h 671763"/>
                <a:gd name="connsiteX9" fmla="*/ 514585 w 672526"/>
                <a:gd name="connsiteY9" fmla="*/ 644787 h 671763"/>
                <a:gd name="connsiteX10" fmla="*/ 336263 w 672526"/>
                <a:gd name="connsiteY10" fmla="*/ 466685 h 671763"/>
                <a:gd name="connsiteX11" fmla="*/ 157940 w 672526"/>
                <a:gd name="connsiteY11" fmla="*/ 644787 h 671763"/>
                <a:gd name="connsiteX12" fmla="*/ 27000 w 672526"/>
                <a:gd name="connsiteY12" fmla="*/ 644787 h 671763"/>
                <a:gd name="connsiteX13" fmla="*/ 27000 w 672526"/>
                <a:gd name="connsiteY13" fmla="*/ 513961 h 671763"/>
                <a:gd name="connsiteX14" fmla="*/ 205299 w 672526"/>
                <a:gd name="connsiteY14" fmla="*/ 335882 h 671763"/>
                <a:gd name="connsiteX15" fmla="*/ 27000 w 672526"/>
                <a:gd name="connsiteY15" fmla="*/ 157803 h 671763"/>
                <a:gd name="connsiteX16" fmla="*/ 27000 w 672526"/>
                <a:gd name="connsiteY16" fmla="*/ 26977 h 671763"/>
                <a:gd name="connsiteX17" fmla="*/ 92404 w 672526"/>
                <a:gd name="connsiteY17" fmla="*/ 0 h 67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72526" h="671763">
                  <a:moveTo>
                    <a:pt x="92404" y="0"/>
                  </a:moveTo>
                  <a:cubicBezTo>
                    <a:pt x="116117" y="0"/>
                    <a:pt x="139852" y="8993"/>
                    <a:pt x="157940" y="26977"/>
                  </a:cubicBezTo>
                  <a:lnTo>
                    <a:pt x="336263" y="205079"/>
                  </a:lnTo>
                  <a:lnTo>
                    <a:pt x="514585" y="26977"/>
                  </a:lnTo>
                  <a:cubicBezTo>
                    <a:pt x="550585" y="-8992"/>
                    <a:pt x="609526" y="-8992"/>
                    <a:pt x="645526" y="26977"/>
                  </a:cubicBezTo>
                  <a:cubicBezTo>
                    <a:pt x="681526" y="62945"/>
                    <a:pt x="681526" y="121658"/>
                    <a:pt x="645526" y="157803"/>
                  </a:cubicBezTo>
                  <a:lnTo>
                    <a:pt x="467227" y="335882"/>
                  </a:lnTo>
                  <a:lnTo>
                    <a:pt x="645526" y="513961"/>
                  </a:lnTo>
                  <a:cubicBezTo>
                    <a:pt x="681526" y="549930"/>
                    <a:pt x="681526" y="608819"/>
                    <a:pt x="645526" y="644787"/>
                  </a:cubicBezTo>
                  <a:cubicBezTo>
                    <a:pt x="609526" y="680756"/>
                    <a:pt x="550585" y="680756"/>
                    <a:pt x="514585" y="644787"/>
                  </a:cubicBezTo>
                  <a:lnTo>
                    <a:pt x="336263" y="466685"/>
                  </a:lnTo>
                  <a:lnTo>
                    <a:pt x="157940" y="644787"/>
                  </a:lnTo>
                  <a:cubicBezTo>
                    <a:pt x="121764" y="680756"/>
                    <a:pt x="63000" y="680756"/>
                    <a:pt x="27000" y="644787"/>
                  </a:cubicBezTo>
                  <a:cubicBezTo>
                    <a:pt x="-9000" y="608819"/>
                    <a:pt x="-9000" y="549930"/>
                    <a:pt x="27000" y="513961"/>
                  </a:cubicBezTo>
                  <a:lnTo>
                    <a:pt x="205299" y="335882"/>
                  </a:lnTo>
                  <a:lnTo>
                    <a:pt x="27000" y="157803"/>
                  </a:lnTo>
                  <a:cubicBezTo>
                    <a:pt x="-9000" y="121658"/>
                    <a:pt x="-9000" y="62945"/>
                    <a:pt x="27000" y="26977"/>
                  </a:cubicBezTo>
                  <a:cubicBezTo>
                    <a:pt x="45000" y="8993"/>
                    <a:pt x="68691" y="0"/>
                    <a:pt x="92404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78" name="Freeform 1">
              <a:extLst>
                <a:ext uri="{FF2B5EF4-FFF2-40B4-BE49-F238E27FC236}">
                  <a16:creationId xmlns:a16="http://schemas.microsoft.com/office/drawing/2014/main" id="{115DEE0B-7A81-706C-B5B1-57CDB88C0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8429" y="5085134"/>
              <a:ext cx="399727" cy="294802"/>
            </a:xfrm>
            <a:custGeom>
              <a:avLst/>
              <a:gdLst>
                <a:gd name="T0" fmla="*/ 1845 w 5250"/>
                <a:gd name="T1" fmla="*/ 4112 h 4113"/>
                <a:gd name="T2" fmla="*/ 205 w 5250"/>
                <a:gd name="T3" fmla="*/ 2473 h 4113"/>
                <a:gd name="T4" fmla="*/ 205 w 5250"/>
                <a:gd name="T5" fmla="*/ 2473 h 4113"/>
                <a:gd name="T6" fmla="*/ 205 w 5250"/>
                <a:gd name="T7" fmla="*/ 1730 h 4113"/>
                <a:gd name="T8" fmla="*/ 205 w 5250"/>
                <a:gd name="T9" fmla="*/ 1730 h 4113"/>
                <a:gd name="T10" fmla="*/ 948 w 5250"/>
                <a:gd name="T11" fmla="*/ 1730 h 4113"/>
                <a:gd name="T12" fmla="*/ 1849 w 5250"/>
                <a:gd name="T13" fmla="*/ 2630 h 4113"/>
                <a:gd name="T14" fmla="*/ 4302 w 5250"/>
                <a:gd name="T15" fmla="*/ 205 h 4113"/>
                <a:gd name="T16" fmla="*/ 4302 w 5250"/>
                <a:gd name="T17" fmla="*/ 205 h 4113"/>
                <a:gd name="T18" fmla="*/ 5045 w 5250"/>
                <a:gd name="T19" fmla="*/ 209 h 4113"/>
                <a:gd name="T20" fmla="*/ 5045 w 5250"/>
                <a:gd name="T21" fmla="*/ 209 h 4113"/>
                <a:gd name="T22" fmla="*/ 5041 w 5250"/>
                <a:gd name="T23" fmla="*/ 952 h 4113"/>
                <a:gd name="T24" fmla="*/ 1845 w 5250"/>
                <a:gd name="T25" fmla="*/ 4112 h 4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50" h="4113">
                  <a:moveTo>
                    <a:pt x="1845" y="4112"/>
                  </a:moveTo>
                  <a:lnTo>
                    <a:pt x="205" y="2473"/>
                  </a:lnTo>
                  <a:lnTo>
                    <a:pt x="205" y="2473"/>
                  </a:lnTo>
                  <a:cubicBezTo>
                    <a:pt x="0" y="2267"/>
                    <a:pt x="0" y="1935"/>
                    <a:pt x="205" y="1730"/>
                  </a:cubicBezTo>
                  <a:lnTo>
                    <a:pt x="205" y="1730"/>
                  </a:lnTo>
                  <a:cubicBezTo>
                    <a:pt x="410" y="1524"/>
                    <a:pt x="743" y="1524"/>
                    <a:pt x="948" y="1730"/>
                  </a:cubicBezTo>
                  <a:lnTo>
                    <a:pt x="1849" y="2630"/>
                  </a:lnTo>
                  <a:lnTo>
                    <a:pt x="4302" y="205"/>
                  </a:lnTo>
                  <a:lnTo>
                    <a:pt x="4302" y="205"/>
                  </a:lnTo>
                  <a:cubicBezTo>
                    <a:pt x="4508" y="0"/>
                    <a:pt x="4841" y="2"/>
                    <a:pt x="5045" y="209"/>
                  </a:cubicBezTo>
                  <a:lnTo>
                    <a:pt x="5045" y="209"/>
                  </a:lnTo>
                  <a:cubicBezTo>
                    <a:pt x="5249" y="415"/>
                    <a:pt x="5247" y="748"/>
                    <a:pt x="5041" y="952"/>
                  </a:cubicBezTo>
                  <a:lnTo>
                    <a:pt x="1845" y="4112"/>
                  </a:lnTo>
                </a:path>
              </a:pathLst>
            </a:custGeom>
            <a:solidFill>
              <a:srgbClr val="92D05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79" name="Freeform 1">
              <a:extLst>
                <a:ext uri="{FF2B5EF4-FFF2-40B4-BE49-F238E27FC236}">
                  <a16:creationId xmlns:a16="http://schemas.microsoft.com/office/drawing/2014/main" id="{42745BC1-3B1F-2414-C523-3FAB8F2D2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4422" y="5771146"/>
              <a:ext cx="399727" cy="294802"/>
            </a:xfrm>
            <a:custGeom>
              <a:avLst/>
              <a:gdLst>
                <a:gd name="T0" fmla="*/ 1845 w 5250"/>
                <a:gd name="T1" fmla="*/ 4112 h 4113"/>
                <a:gd name="T2" fmla="*/ 205 w 5250"/>
                <a:gd name="T3" fmla="*/ 2473 h 4113"/>
                <a:gd name="T4" fmla="*/ 205 w 5250"/>
                <a:gd name="T5" fmla="*/ 2473 h 4113"/>
                <a:gd name="T6" fmla="*/ 205 w 5250"/>
                <a:gd name="T7" fmla="*/ 1730 h 4113"/>
                <a:gd name="T8" fmla="*/ 205 w 5250"/>
                <a:gd name="T9" fmla="*/ 1730 h 4113"/>
                <a:gd name="T10" fmla="*/ 948 w 5250"/>
                <a:gd name="T11" fmla="*/ 1730 h 4113"/>
                <a:gd name="T12" fmla="*/ 1849 w 5250"/>
                <a:gd name="T13" fmla="*/ 2630 h 4113"/>
                <a:gd name="T14" fmla="*/ 4302 w 5250"/>
                <a:gd name="T15" fmla="*/ 205 h 4113"/>
                <a:gd name="T16" fmla="*/ 4302 w 5250"/>
                <a:gd name="T17" fmla="*/ 205 h 4113"/>
                <a:gd name="T18" fmla="*/ 5045 w 5250"/>
                <a:gd name="T19" fmla="*/ 209 h 4113"/>
                <a:gd name="T20" fmla="*/ 5045 w 5250"/>
                <a:gd name="T21" fmla="*/ 209 h 4113"/>
                <a:gd name="T22" fmla="*/ 5041 w 5250"/>
                <a:gd name="T23" fmla="*/ 952 h 4113"/>
                <a:gd name="T24" fmla="*/ 1845 w 5250"/>
                <a:gd name="T25" fmla="*/ 4112 h 4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50" h="4113">
                  <a:moveTo>
                    <a:pt x="1845" y="4112"/>
                  </a:moveTo>
                  <a:lnTo>
                    <a:pt x="205" y="2473"/>
                  </a:lnTo>
                  <a:lnTo>
                    <a:pt x="205" y="2473"/>
                  </a:lnTo>
                  <a:cubicBezTo>
                    <a:pt x="0" y="2267"/>
                    <a:pt x="0" y="1935"/>
                    <a:pt x="205" y="1730"/>
                  </a:cubicBezTo>
                  <a:lnTo>
                    <a:pt x="205" y="1730"/>
                  </a:lnTo>
                  <a:cubicBezTo>
                    <a:pt x="410" y="1524"/>
                    <a:pt x="743" y="1524"/>
                    <a:pt x="948" y="1730"/>
                  </a:cubicBezTo>
                  <a:lnTo>
                    <a:pt x="1849" y="2630"/>
                  </a:lnTo>
                  <a:lnTo>
                    <a:pt x="4302" y="205"/>
                  </a:lnTo>
                  <a:lnTo>
                    <a:pt x="4302" y="205"/>
                  </a:lnTo>
                  <a:cubicBezTo>
                    <a:pt x="4508" y="0"/>
                    <a:pt x="4841" y="2"/>
                    <a:pt x="5045" y="209"/>
                  </a:cubicBezTo>
                  <a:lnTo>
                    <a:pt x="5045" y="209"/>
                  </a:lnTo>
                  <a:cubicBezTo>
                    <a:pt x="5249" y="415"/>
                    <a:pt x="5247" y="748"/>
                    <a:pt x="5041" y="952"/>
                  </a:cubicBezTo>
                  <a:lnTo>
                    <a:pt x="1845" y="4112"/>
                  </a:lnTo>
                </a:path>
              </a:pathLst>
            </a:custGeom>
            <a:solidFill>
              <a:srgbClr val="92D05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80" name="Freeform 1">
              <a:extLst>
                <a:ext uri="{FF2B5EF4-FFF2-40B4-BE49-F238E27FC236}">
                  <a16:creationId xmlns:a16="http://schemas.microsoft.com/office/drawing/2014/main" id="{E21848DF-34D8-3718-58D0-6002C92C4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5415" y="2996515"/>
              <a:ext cx="399727" cy="294802"/>
            </a:xfrm>
            <a:custGeom>
              <a:avLst/>
              <a:gdLst>
                <a:gd name="T0" fmla="*/ 1845 w 5250"/>
                <a:gd name="T1" fmla="*/ 4112 h 4113"/>
                <a:gd name="T2" fmla="*/ 205 w 5250"/>
                <a:gd name="T3" fmla="*/ 2473 h 4113"/>
                <a:gd name="T4" fmla="*/ 205 w 5250"/>
                <a:gd name="T5" fmla="*/ 2473 h 4113"/>
                <a:gd name="T6" fmla="*/ 205 w 5250"/>
                <a:gd name="T7" fmla="*/ 1730 h 4113"/>
                <a:gd name="T8" fmla="*/ 205 w 5250"/>
                <a:gd name="T9" fmla="*/ 1730 h 4113"/>
                <a:gd name="T10" fmla="*/ 948 w 5250"/>
                <a:gd name="T11" fmla="*/ 1730 h 4113"/>
                <a:gd name="T12" fmla="*/ 1849 w 5250"/>
                <a:gd name="T13" fmla="*/ 2630 h 4113"/>
                <a:gd name="T14" fmla="*/ 4302 w 5250"/>
                <a:gd name="T15" fmla="*/ 205 h 4113"/>
                <a:gd name="T16" fmla="*/ 4302 w 5250"/>
                <a:gd name="T17" fmla="*/ 205 h 4113"/>
                <a:gd name="T18" fmla="*/ 5045 w 5250"/>
                <a:gd name="T19" fmla="*/ 209 h 4113"/>
                <a:gd name="T20" fmla="*/ 5045 w 5250"/>
                <a:gd name="T21" fmla="*/ 209 h 4113"/>
                <a:gd name="T22" fmla="*/ 5041 w 5250"/>
                <a:gd name="T23" fmla="*/ 952 h 4113"/>
                <a:gd name="T24" fmla="*/ 1845 w 5250"/>
                <a:gd name="T25" fmla="*/ 4112 h 4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50" h="4113">
                  <a:moveTo>
                    <a:pt x="1845" y="4112"/>
                  </a:moveTo>
                  <a:lnTo>
                    <a:pt x="205" y="2473"/>
                  </a:lnTo>
                  <a:lnTo>
                    <a:pt x="205" y="2473"/>
                  </a:lnTo>
                  <a:cubicBezTo>
                    <a:pt x="0" y="2267"/>
                    <a:pt x="0" y="1935"/>
                    <a:pt x="205" y="1730"/>
                  </a:cubicBezTo>
                  <a:lnTo>
                    <a:pt x="205" y="1730"/>
                  </a:lnTo>
                  <a:cubicBezTo>
                    <a:pt x="410" y="1524"/>
                    <a:pt x="743" y="1524"/>
                    <a:pt x="948" y="1730"/>
                  </a:cubicBezTo>
                  <a:lnTo>
                    <a:pt x="1849" y="2630"/>
                  </a:lnTo>
                  <a:lnTo>
                    <a:pt x="4302" y="205"/>
                  </a:lnTo>
                  <a:lnTo>
                    <a:pt x="4302" y="205"/>
                  </a:lnTo>
                  <a:cubicBezTo>
                    <a:pt x="4508" y="0"/>
                    <a:pt x="4841" y="2"/>
                    <a:pt x="5045" y="209"/>
                  </a:cubicBezTo>
                  <a:lnTo>
                    <a:pt x="5045" y="209"/>
                  </a:lnTo>
                  <a:cubicBezTo>
                    <a:pt x="5249" y="415"/>
                    <a:pt x="5247" y="748"/>
                    <a:pt x="5041" y="952"/>
                  </a:cubicBezTo>
                  <a:lnTo>
                    <a:pt x="1845" y="4112"/>
                  </a:lnTo>
                </a:path>
              </a:pathLst>
            </a:custGeom>
            <a:solidFill>
              <a:srgbClr val="92D05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81" name="Freeform 1">
              <a:extLst>
                <a:ext uri="{FF2B5EF4-FFF2-40B4-BE49-F238E27FC236}">
                  <a16:creationId xmlns:a16="http://schemas.microsoft.com/office/drawing/2014/main" id="{5DDBA85D-2CAD-0701-E08A-FF7F05263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1510" y="3707950"/>
              <a:ext cx="399727" cy="294802"/>
            </a:xfrm>
            <a:custGeom>
              <a:avLst/>
              <a:gdLst>
                <a:gd name="T0" fmla="*/ 1845 w 5250"/>
                <a:gd name="T1" fmla="*/ 4112 h 4113"/>
                <a:gd name="T2" fmla="*/ 205 w 5250"/>
                <a:gd name="T3" fmla="*/ 2473 h 4113"/>
                <a:gd name="T4" fmla="*/ 205 w 5250"/>
                <a:gd name="T5" fmla="*/ 2473 h 4113"/>
                <a:gd name="T6" fmla="*/ 205 w 5250"/>
                <a:gd name="T7" fmla="*/ 1730 h 4113"/>
                <a:gd name="T8" fmla="*/ 205 w 5250"/>
                <a:gd name="T9" fmla="*/ 1730 h 4113"/>
                <a:gd name="T10" fmla="*/ 948 w 5250"/>
                <a:gd name="T11" fmla="*/ 1730 h 4113"/>
                <a:gd name="T12" fmla="*/ 1849 w 5250"/>
                <a:gd name="T13" fmla="*/ 2630 h 4113"/>
                <a:gd name="T14" fmla="*/ 4302 w 5250"/>
                <a:gd name="T15" fmla="*/ 205 h 4113"/>
                <a:gd name="T16" fmla="*/ 4302 w 5250"/>
                <a:gd name="T17" fmla="*/ 205 h 4113"/>
                <a:gd name="T18" fmla="*/ 5045 w 5250"/>
                <a:gd name="T19" fmla="*/ 209 h 4113"/>
                <a:gd name="T20" fmla="*/ 5045 w 5250"/>
                <a:gd name="T21" fmla="*/ 209 h 4113"/>
                <a:gd name="T22" fmla="*/ 5041 w 5250"/>
                <a:gd name="T23" fmla="*/ 952 h 4113"/>
                <a:gd name="T24" fmla="*/ 1845 w 5250"/>
                <a:gd name="T25" fmla="*/ 4112 h 4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50" h="4113">
                  <a:moveTo>
                    <a:pt x="1845" y="4112"/>
                  </a:moveTo>
                  <a:lnTo>
                    <a:pt x="205" y="2473"/>
                  </a:lnTo>
                  <a:lnTo>
                    <a:pt x="205" y="2473"/>
                  </a:lnTo>
                  <a:cubicBezTo>
                    <a:pt x="0" y="2267"/>
                    <a:pt x="0" y="1935"/>
                    <a:pt x="205" y="1730"/>
                  </a:cubicBezTo>
                  <a:lnTo>
                    <a:pt x="205" y="1730"/>
                  </a:lnTo>
                  <a:cubicBezTo>
                    <a:pt x="410" y="1524"/>
                    <a:pt x="743" y="1524"/>
                    <a:pt x="948" y="1730"/>
                  </a:cubicBezTo>
                  <a:lnTo>
                    <a:pt x="1849" y="2630"/>
                  </a:lnTo>
                  <a:lnTo>
                    <a:pt x="4302" y="205"/>
                  </a:lnTo>
                  <a:lnTo>
                    <a:pt x="4302" y="205"/>
                  </a:lnTo>
                  <a:cubicBezTo>
                    <a:pt x="4508" y="0"/>
                    <a:pt x="4841" y="2"/>
                    <a:pt x="5045" y="209"/>
                  </a:cubicBezTo>
                  <a:lnTo>
                    <a:pt x="5045" y="209"/>
                  </a:lnTo>
                  <a:cubicBezTo>
                    <a:pt x="5249" y="415"/>
                    <a:pt x="5247" y="748"/>
                    <a:pt x="5041" y="952"/>
                  </a:cubicBezTo>
                  <a:lnTo>
                    <a:pt x="1845" y="4112"/>
                  </a:lnTo>
                </a:path>
              </a:pathLst>
            </a:custGeom>
            <a:solidFill>
              <a:srgbClr val="92D05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A6BD8716-44D5-C4BC-6B26-87533D678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4454" y="4508829"/>
              <a:ext cx="223805" cy="226514"/>
            </a:xfrm>
            <a:custGeom>
              <a:avLst/>
              <a:gdLst>
                <a:gd name="connsiteX0" fmla="*/ 92404 w 672526"/>
                <a:gd name="connsiteY0" fmla="*/ 0 h 671763"/>
                <a:gd name="connsiteX1" fmla="*/ 157940 w 672526"/>
                <a:gd name="connsiteY1" fmla="*/ 26977 h 671763"/>
                <a:gd name="connsiteX2" fmla="*/ 336263 w 672526"/>
                <a:gd name="connsiteY2" fmla="*/ 205079 h 671763"/>
                <a:gd name="connsiteX3" fmla="*/ 514585 w 672526"/>
                <a:gd name="connsiteY3" fmla="*/ 26977 h 671763"/>
                <a:gd name="connsiteX4" fmla="*/ 645526 w 672526"/>
                <a:gd name="connsiteY4" fmla="*/ 26977 h 671763"/>
                <a:gd name="connsiteX5" fmla="*/ 645526 w 672526"/>
                <a:gd name="connsiteY5" fmla="*/ 157803 h 671763"/>
                <a:gd name="connsiteX6" fmla="*/ 467227 w 672526"/>
                <a:gd name="connsiteY6" fmla="*/ 335882 h 671763"/>
                <a:gd name="connsiteX7" fmla="*/ 645526 w 672526"/>
                <a:gd name="connsiteY7" fmla="*/ 513961 h 671763"/>
                <a:gd name="connsiteX8" fmla="*/ 645526 w 672526"/>
                <a:gd name="connsiteY8" fmla="*/ 644787 h 671763"/>
                <a:gd name="connsiteX9" fmla="*/ 514585 w 672526"/>
                <a:gd name="connsiteY9" fmla="*/ 644787 h 671763"/>
                <a:gd name="connsiteX10" fmla="*/ 336263 w 672526"/>
                <a:gd name="connsiteY10" fmla="*/ 466685 h 671763"/>
                <a:gd name="connsiteX11" fmla="*/ 157940 w 672526"/>
                <a:gd name="connsiteY11" fmla="*/ 644787 h 671763"/>
                <a:gd name="connsiteX12" fmla="*/ 27000 w 672526"/>
                <a:gd name="connsiteY12" fmla="*/ 644787 h 671763"/>
                <a:gd name="connsiteX13" fmla="*/ 27000 w 672526"/>
                <a:gd name="connsiteY13" fmla="*/ 513961 h 671763"/>
                <a:gd name="connsiteX14" fmla="*/ 205299 w 672526"/>
                <a:gd name="connsiteY14" fmla="*/ 335882 h 671763"/>
                <a:gd name="connsiteX15" fmla="*/ 27000 w 672526"/>
                <a:gd name="connsiteY15" fmla="*/ 157803 h 671763"/>
                <a:gd name="connsiteX16" fmla="*/ 27000 w 672526"/>
                <a:gd name="connsiteY16" fmla="*/ 26977 h 671763"/>
                <a:gd name="connsiteX17" fmla="*/ 92404 w 672526"/>
                <a:gd name="connsiteY17" fmla="*/ 0 h 67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72526" h="671763">
                  <a:moveTo>
                    <a:pt x="92404" y="0"/>
                  </a:moveTo>
                  <a:cubicBezTo>
                    <a:pt x="116117" y="0"/>
                    <a:pt x="139852" y="8993"/>
                    <a:pt x="157940" y="26977"/>
                  </a:cubicBezTo>
                  <a:lnTo>
                    <a:pt x="336263" y="205079"/>
                  </a:lnTo>
                  <a:lnTo>
                    <a:pt x="514585" y="26977"/>
                  </a:lnTo>
                  <a:cubicBezTo>
                    <a:pt x="550585" y="-8992"/>
                    <a:pt x="609526" y="-8992"/>
                    <a:pt x="645526" y="26977"/>
                  </a:cubicBezTo>
                  <a:cubicBezTo>
                    <a:pt x="681526" y="62945"/>
                    <a:pt x="681526" y="121658"/>
                    <a:pt x="645526" y="157803"/>
                  </a:cubicBezTo>
                  <a:lnTo>
                    <a:pt x="467227" y="335882"/>
                  </a:lnTo>
                  <a:lnTo>
                    <a:pt x="645526" y="513961"/>
                  </a:lnTo>
                  <a:cubicBezTo>
                    <a:pt x="681526" y="549930"/>
                    <a:pt x="681526" y="608819"/>
                    <a:pt x="645526" y="644787"/>
                  </a:cubicBezTo>
                  <a:cubicBezTo>
                    <a:pt x="609526" y="680756"/>
                    <a:pt x="550585" y="680756"/>
                    <a:pt x="514585" y="644787"/>
                  </a:cubicBezTo>
                  <a:lnTo>
                    <a:pt x="336263" y="466685"/>
                  </a:lnTo>
                  <a:lnTo>
                    <a:pt x="157940" y="644787"/>
                  </a:lnTo>
                  <a:cubicBezTo>
                    <a:pt x="121764" y="680756"/>
                    <a:pt x="63000" y="680756"/>
                    <a:pt x="27000" y="644787"/>
                  </a:cubicBezTo>
                  <a:cubicBezTo>
                    <a:pt x="-9000" y="608819"/>
                    <a:pt x="-9000" y="549930"/>
                    <a:pt x="27000" y="513961"/>
                  </a:cubicBezTo>
                  <a:lnTo>
                    <a:pt x="205299" y="335882"/>
                  </a:lnTo>
                  <a:lnTo>
                    <a:pt x="27000" y="157803"/>
                  </a:lnTo>
                  <a:cubicBezTo>
                    <a:pt x="-9000" y="121658"/>
                    <a:pt x="-9000" y="62945"/>
                    <a:pt x="27000" y="26977"/>
                  </a:cubicBezTo>
                  <a:cubicBezTo>
                    <a:pt x="45000" y="8993"/>
                    <a:pt x="68691" y="0"/>
                    <a:pt x="92404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900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EB330AB0-B812-454E-C886-0E76A62306E5}"/>
              </a:ext>
            </a:extLst>
          </p:cNvPr>
          <p:cNvSpPr/>
          <p:nvPr/>
        </p:nvSpPr>
        <p:spPr>
          <a:xfrm>
            <a:off x="3991512" y="5702661"/>
            <a:ext cx="224933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Calibri" panose="020F0502020204030204" pitchFamily="34" charset="0"/>
                <a:ea typeface="Times New Roman" panose="02020603050405020304" pitchFamily="18" charset="0"/>
              </a:rPr>
              <a:t>Source: Authors, based on World Bank data </a:t>
            </a:r>
            <a:endParaRPr lang="en-GR" sz="9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5AEE89-9A9E-1B80-6893-EBC2B08814A5}"/>
              </a:ext>
            </a:extLst>
          </p:cNvPr>
          <p:cNvSpPr/>
          <p:nvPr/>
        </p:nvSpPr>
        <p:spPr>
          <a:xfrm>
            <a:off x="4015342" y="730066"/>
            <a:ext cx="47446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Major importing and exporting goods from Panama to Greece</a:t>
            </a:r>
            <a:endParaRPr lang="en-GR" sz="1400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38125769-A0DC-6699-4D46-F1E85AF05186}"/>
              </a:ext>
            </a:extLst>
          </p:cNvPr>
          <p:cNvSpPr txBox="1">
            <a:spLocks/>
          </p:cNvSpPr>
          <p:nvPr/>
        </p:nvSpPr>
        <p:spPr>
          <a:xfrm>
            <a:off x="405319" y="12762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Bilateral Economic Relations: </a:t>
            </a:r>
            <a:r>
              <a:rPr lang="en-GB" sz="3200" b="1" dirty="0"/>
              <a:t>Bilateral trade</a:t>
            </a:r>
            <a:endParaRPr lang="en-GR" sz="3200" b="1" dirty="0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01C19E4A-E3A1-5C05-5B73-EE7A59421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1" name="Footer Placeholder 2">
            <a:extLst>
              <a:ext uri="{FF2B5EF4-FFF2-40B4-BE49-F238E27FC236}">
                <a16:creationId xmlns:a16="http://schemas.microsoft.com/office/drawing/2014/main" id="{03CD186F-B5ED-5CE6-7432-9AA25F84D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483" y="6364865"/>
            <a:ext cx="5911517" cy="365125"/>
          </a:xfrm>
        </p:spPr>
        <p:txBody>
          <a:bodyPr/>
          <a:lstStyle/>
          <a:p>
            <a:r>
              <a:rPr lang="en-US" dirty="0"/>
              <a:t>Economic and Maritime links between Greece &amp; Panama</a:t>
            </a:r>
          </a:p>
        </p:txBody>
      </p:sp>
    </p:spTree>
    <p:extLst>
      <p:ext uri="{BB962C8B-B14F-4D97-AF65-F5344CB8AC3E}">
        <p14:creationId xmlns:p14="http://schemas.microsoft.com/office/powerpoint/2010/main" val="169114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DDB8D2-6130-FBAE-4831-62A2FC7E3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49" y="1512937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i="1" spc="-100" dirty="0"/>
              <a:t>FDIs:</a:t>
            </a:r>
            <a:br>
              <a:rPr lang="en-US" sz="4100" b="1" spc="-100" dirty="0"/>
            </a:br>
            <a:r>
              <a:rPr lang="en-US" b="1" spc="-100" dirty="0"/>
              <a:t>A volatile environment demanding support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02C30-6949-4422-63DE-E75B36EA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444E9F9-97BB-FB74-3BFA-5A94FCB993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4552324"/>
              </p:ext>
            </p:extLst>
          </p:nvPr>
        </p:nvGraphicFramePr>
        <p:xfrm>
          <a:off x="5120640" y="759599"/>
          <a:ext cx="6367271" cy="533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3FE78AFC-7416-A9EC-688A-7099061F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483" y="6364865"/>
            <a:ext cx="5911517" cy="365125"/>
          </a:xfrm>
        </p:spPr>
        <p:txBody>
          <a:bodyPr/>
          <a:lstStyle/>
          <a:p>
            <a:r>
              <a:rPr lang="en-US" dirty="0"/>
              <a:t>Economic and Maritime links between Greece &amp; Panama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C28C42-27C6-712E-C6CB-475A9DF8DB04}"/>
              </a:ext>
            </a:extLst>
          </p:cNvPr>
          <p:cNvSpPr/>
          <p:nvPr/>
        </p:nvSpPr>
        <p:spPr>
          <a:xfrm>
            <a:off x="5095511" y="6134033"/>
            <a:ext cx="196560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Calibri" panose="020F0502020204030204" pitchFamily="34" charset="0"/>
                <a:ea typeface="Times New Roman" panose="02020603050405020304" pitchFamily="18" charset="0"/>
              </a:rPr>
              <a:t>Source: Authors, based on OECD data </a:t>
            </a:r>
            <a:endParaRPr lang="en-GR" sz="9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AE0AF0-1273-ED9D-8B51-C479FBE0F85B}"/>
              </a:ext>
            </a:extLst>
          </p:cNvPr>
          <p:cNvSpPr/>
          <p:nvPr/>
        </p:nvSpPr>
        <p:spPr>
          <a:xfrm>
            <a:off x="5095511" y="351587"/>
            <a:ext cx="68456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Inflows of FDI’s in Panama and the Greek FDI’s in Panama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(million US$) </a:t>
            </a:r>
            <a:endParaRPr lang="en-G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17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5CBD63-8F8F-47DC-9CE7-159E6161D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0E3486-FD49-4921-B4F4-E5BB5C88A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758953"/>
            <a:ext cx="3577575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67E890-D230-509C-2054-229B280FA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045" y="2014491"/>
            <a:ext cx="2947482" cy="3041763"/>
          </a:xfrm>
        </p:spPr>
        <p:txBody>
          <a:bodyPr anchor="b">
            <a:normAutofit fontScale="90000"/>
          </a:bodyPr>
          <a:lstStyle/>
          <a:p>
            <a:r>
              <a:rPr lang="en-US" sz="3200" dirty="0"/>
              <a:t>Shipping &amp; Maritime Business Relations:</a:t>
            </a:r>
            <a:br>
              <a:rPr lang="en-US" sz="3200" dirty="0"/>
            </a:br>
            <a:br>
              <a:rPr lang="en-US" sz="3200" dirty="0"/>
            </a:br>
            <a:r>
              <a:rPr lang="en-US" sz="2700" b="1" dirty="0">
                <a:solidFill>
                  <a:schemeClr val="bg1"/>
                </a:solidFill>
              </a:rPr>
              <a:t>Panama and Greece, among the leading registries worldwide</a:t>
            </a:r>
            <a:br>
              <a:rPr lang="en-US" sz="1300" b="1" dirty="0">
                <a:solidFill>
                  <a:schemeClr val="bg1"/>
                </a:solidFill>
              </a:rPr>
            </a:br>
            <a:endParaRPr lang="en-GR" sz="13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F60F8-D301-9152-E742-BEE92F70B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9935" y="324912"/>
            <a:ext cx="4953435" cy="384584"/>
          </a:xfrm>
        </p:spPr>
        <p:txBody>
          <a:bodyPr anchor="t">
            <a:noAutofit/>
          </a:bodyPr>
          <a:lstStyle/>
          <a:p>
            <a:pPr marL="0" indent="0" defTabSz="457200">
              <a:buNone/>
            </a:pPr>
            <a:r>
              <a:rPr lang="el-GR" sz="1800" dirty="0"/>
              <a:t>Top </a:t>
            </a:r>
            <a:r>
              <a:rPr lang="el-GR" sz="1800" dirty="0" err="1"/>
              <a:t>Registries</a:t>
            </a:r>
            <a:r>
              <a:rPr lang="el-GR" sz="1800" dirty="0"/>
              <a:t> (</a:t>
            </a:r>
            <a:r>
              <a:rPr lang="el-GR" sz="1800" dirty="0" err="1"/>
              <a:t>Flags</a:t>
            </a:r>
            <a:r>
              <a:rPr lang="el-GR" sz="1800" dirty="0"/>
              <a:t>) </a:t>
            </a:r>
            <a:r>
              <a:rPr lang="el-GR" sz="1800" dirty="0" err="1"/>
              <a:t>by</a:t>
            </a:r>
            <a:r>
              <a:rPr lang="el-GR" sz="1800" dirty="0"/>
              <a:t> </a:t>
            </a:r>
            <a:r>
              <a:rPr lang="el-GR" sz="1800" dirty="0" err="1"/>
              <a:t>Vessel</a:t>
            </a:r>
            <a:r>
              <a:rPr lang="el-GR" sz="1800" dirty="0"/>
              <a:t> </a:t>
            </a:r>
            <a:r>
              <a:rPr lang="el-GR" sz="1800" dirty="0" err="1"/>
              <a:t>Type</a:t>
            </a:r>
            <a:r>
              <a:rPr lang="el-GR" sz="1800" dirty="0"/>
              <a:t> (</a:t>
            </a:r>
            <a:r>
              <a:rPr lang="el-GR" sz="1800" dirty="0" err="1"/>
              <a:t>million</a:t>
            </a:r>
            <a:r>
              <a:rPr lang="el-GR" sz="1800" dirty="0"/>
              <a:t> GT)</a:t>
            </a:r>
            <a:endParaRPr lang="en-GR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B4A72C-2924-4CE2-8674-7E02E182E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5A59449-A49D-E566-52C5-2A2E03D42A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1018690"/>
              </p:ext>
            </p:extLst>
          </p:nvPr>
        </p:nvGraphicFramePr>
        <p:xfrm>
          <a:off x="4059935" y="748145"/>
          <a:ext cx="7491363" cy="5344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45A47ED-03DA-8CD8-5285-C52C6C9BFCD5}"/>
              </a:ext>
            </a:extLst>
          </p:cNvPr>
          <p:cNvSpPr/>
          <p:nvPr/>
        </p:nvSpPr>
        <p:spPr>
          <a:xfrm>
            <a:off x="3984131" y="6106113"/>
            <a:ext cx="242726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Calibri" panose="020F0502020204030204" pitchFamily="34" charset="0"/>
                <a:ea typeface="Times New Roman" panose="02020603050405020304" pitchFamily="18" charset="0"/>
              </a:rPr>
              <a:t>Source: Authors, based Clarksons Research data</a:t>
            </a:r>
            <a:endParaRPr lang="en-GR" sz="900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27F6FF2C-9E47-10C3-FA48-103E8C321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7" name="Footer Placeholder 2">
            <a:extLst>
              <a:ext uri="{FF2B5EF4-FFF2-40B4-BE49-F238E27FC236}">
                <a16:creationId xmlns:a16="http://schemas.microsoft.com/office/drawing/2014/main" id="{FDBA86C9-39A5-A464-560B-A1A28BC9B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483" y="6364865"/>
            <a:ext cx="5911517" cy="365125"/>
          </a:xfrm>
        </p:spPr>
        <p:txBody>
          <a:bodyPr/>
          <a:lstStyle/>
          <a:p>
            <a:r>
              <a:rPr lang="en-US" dirty="0"/>
              <a:t>Economic and Maritime links between Greece &amp; Panama</a:t>
            </a:r>
          </a:p>
        </p:txBody>
      </p:sp>
    </p:spTree>
    <p:extLst>
      <p:ext uri="{BB962C8B-B14F-4D97-AF65-F5344CB8AC3E}">
        <p14:creationId xmlns:p14="http://schemas.microsoft.com/office/powerpoint/2010/main" val="821237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18C1B94E-A296-AE45-AAEF-57BA92BD8E2F}"/>
              </a:ext>
            </a:extLst>
          </p:cNvPr>
          <p:cNvGrpSpPr/>
          <p:nvPr/>
        </p:nvGrpSpPr>
        <p:grpSpPr>
          <a:xfrm>
            <a:off x="5133437" y="2939700"/>
            <a:ext cx="1977494" cy="1977495"/>
            <a:chOff x="10263698" y="5879400"/>
            <a:chExt cx="3954987" cy="3954990"/>
          </a:xfrm>
        </p:grpSpPr>
        <p:sp>
          <p:nvSpPr>
            <p:cNvPr id="51" name="Shape 55293">
              <a:extLst>
                <a:ext uri="{FF2B5EF4-FFF2-40B4-BE49-F238E27FC236}">
                  <a16:creationId xmlns:a16="http://schemas.microsoft.com/office/drawing/2014/main" id="{C06D72E8-2840-3443-843E-2E11BBA1DD12}"/>
                </a:ext>
              </a:extLst>
            </p:cNvPr>
            <p:cNvSpPr/>
            <p:nvPr/>
          </p:nvSpPr>
          <p:spPr>
            <a:xfrm>
              <a:off x="10263698" y="7856895"/>
              <a:ext cx="1977493" cy="1977495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52" name="Shape 55294">
              <a:extLst>
                <a:ext uri="{FF2B5EF4-FFF2-40B4-BE49-F238E27FC236}">
                  <a16:creationId xmlns:a16="http://schemas.microsoft.com/office/drawing/2014/main" id="{E50371A3-06CB-2444-B135-51A4591F59CB}"/>
                </a:ext>
              </a:extLst>
            </p:cNvPr>
            <p:cNvSpPr/>
            <p:nvPr/>
          </p:nvSpPr>
          <p:spPr>
            <a:xfrm>
              <a:off x="12241190" y="7856895"/>
              <a:ext cx="1977495" cy="1977495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53" name="Shape 55295">
              <a:extLst>
                <a:ext uri="{FF2B5EF4-FFF2-40B4-BE49-F238E27FC236}">
                  <a16:creationId xmlns:a16="http://schemas.microsoft.com/office/drawing/2014/main" id="{39845321-3741-DA4A-BB67-ED7147D377F0}"/>
                </a:ext>
              </a:extLst>
            </p:cNvPr>
            <p:cNvSpPr/>
            <p:nvPr/>
          </p:nvSpPr>
          <p:spPr>
            <a:xfrm>
              <a:off x="10263698" y="5879400"/>
              <a:ext cx="1977493" cy="197749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54" name="Shape 55296">
              <a:extLst>
                <a:ext uri="{FF2B5EF4-FFF2-40B4-BE49-F238E27FC236}">
                  <a16:creationId xmlns:a16="http://schemas.microsoft.com/office/drawing/2014/main" id="{19A66DC1-9971-C84F-98A3-C283B5F55367}"/>
                </a:ext>
              </a:extLst>
            </p:cNvPr>
            <p:cNvSpPr/>
            <p:nvPr/>
          </p:nvSpPr>
          <p:spPr>
            <a:xfrm>
              <a:off x="12241190" y="5879400"/>
              <a:ext cx="1977495" cy="197749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74B2A36-2057-5B4E-99D7-6761BD1745A5}"/>
              </a:ext>
            </a:extLst>
          </p:cNvPr>
          <p:cNvGrpSpPr/>
          <p:nvPr/>
        </p:nvGrpSpPr>
        <p:grpSpPr>
          <a:xfrm>
            <a:off x="6428604" y="2479831"/>
            <a:ext cx="1197669" cy="1097087"/>
            <a:chOff x="12854033" y="4959661"/>
            <a:chExt cx="2395337" cy="2194174"/>
          </a:xfrm>
        </p:grpSpPr>
        <p:sp>
          <p:nvSpPr>
            <p:cNvPr id="48" name="Shape 55298">
              <a:extLst>
                <a:ext uri="{FF2B5EF4-FFF2-40B4-BE49-F238E27FC236}">
                  <a16:creationId xmlns:a16="http://schemas.microsoft.com/office/drawing/2014/main" id="{8D0373D3-045A-CB49-BC94-B2C64B751959}"/>
                </a:ext>
              </a:extLst>
            </p:cNvPr>
            <p:cNvSpPr/>
            <p:nvPr/>
          </p:nvSpPr>
          <p:spPr>
            <a:xfrm>
              <a:off x="13792811" y="4959687"/>
              <a:ext cx="1456409" cy="1456412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49" name="Shape 55299">
              <a:extLst>
                <a:ext uri="{FF2B5EF4-FFF2-40B4-BE49-F238E27FC236}">
                  <a16:creationId xmlns:a16="http://schemas.microsoft.com/office/drawing/2014/main" id="{2E951E86-6619-464C-B538-55320497609A}"/>
                </a:ext>
              </a:extLst>
            </p:cNvPr>
            <p:cNvSpPr/>
            <p:nvPr/>
          </p:nvSpPr>
          <p:spPr>
            <a:xfrm>
              <a:off x="12857671" y="4959661"/>
              <a:ext cx="935289" cy="2194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8132"/>
                  </a:lnTo>
                  <a:lnTo>
                    <a:pt x="0" y="21600"/>
                  </a:lnTo>
                  <a:lnTo>
                    <a:pt x="21600" y="1433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50" name="Shape 55300">
              <a:extLst>
                <a:ext uri="{FF2B5EF4-FFF2-40B4-BE49-F238E27FC236}">
                  <a16:creationId xmlns:a16="http://schemas.microsoft.com/office/drawing/2014/main" id="{04FAD3FC-B199-7B41-B491-6FCB2A1C5883}"/>
                </a:ext>
              </a:extLst>
            </p:cNvPr>
            <p:cNvSpPr/>
            <p:nvPr/>
          </p:nvSpPr>
          <p:spPr>
            <a:xfrm>
              <a:off x="12854033" y="6416069"/>
              <a:ext cx="2395337" cy="736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34" y="0"/>
                  </a:moveTo>
                  <a:lnTo>
                    <a:pt x="0" y="21600"/>
                  </a:lnTo>
                  <a:lnTo>
                    <a:pt x="3058" y="21573"/>
                  </a:lnTo>
                  <a:lnTo>
                    <a:pt x="21600" y="0"/>
                  </a:lnTo>
                  <a:lnTo>
                    <a:pt x="8434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C525211-4952-E04F-8E72-252BD8C53623}"/>
              </a:ext>
            </a:extLst>
          </p:cNvPr>
          <p:cNvGrpSpPr/>
          <p:nvPr/>
        </p:nvGrpSpPr>
        <p:grpSpPr>
          <a:xfrm>
            <a:off x="3971012" y="4282831"/>
            <a:ext cx="1792385" cy="1641857"/>
            <a:chOff x="7938848" y="8565662"/>
            <a:chExt cx="3584769" cy="3283713"/>
          </a:xfrm>
        </p:grpSpPr>
        <p:sp>
          <p:nvSpPr>
            <p:cNvPr id="38" name="Shape 55310">
              <a:extLst>
                <a:ext uri="{FF2B5EF4-FFF2-40B4-BE49-F238E27FC236}">
                  <a16:creationId xmlns:a16="http://schemas.microsoft.com/office/drawing/2014/main" id="{432B4685-E00A-BB4D-9739-F4D650B25C0F}"/>
                </a:ext>
              </a:extLst>
            </p:cNvPr>
            <p:cNvSpPr/>
            <p:nvPr/>
          </p:nvSpPr>
          <p:spPr>
            <a:xfrm>
              <a:off x="7981584" y="9669768"/>
              <a:ext cx="2179605" cy="217960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/>
              <a:endParaRPr dirty="0">
                <a:latin typeface="Lato Light" panose="020F0502020204030203" pitchFamily="34" charset="0"/>
              </a:endParaRPr>
            </a:p>
          </p:txBody>
        </p:sp>
        <p:sp>
          <p:nvSpPr>
            <p:cNvPr id="39" name="Shape 55311">
              <a:extLst>
                <a:ext uri="{FF2B5EF4-FFF2-40B4-BE49-F238E27FC236}">
                  <a16:creationId xmlns:a16="http://schemas.microsoft.com/office/drawing/2014/main" id="{5C9BA019-6D1F-C149-A39A-1F12F8E5D33B}"/>
                </a:ext>
              </a:extLst>
            </p:cNvPr>
            <p:cNvSpPr/>
            <p:nvPr/>
          </p:nvSpPr>
          <p:spPr>
            <a:xfrm>
              <a:off x="10118450" y="8565662"/>
              <a:ext cx="1399717" cy="3283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3468"/>
                  </a:lnTo>
                  <a:lnTo>
                    <a:pt x="21600" y="0"/>
                  </a:lnTo>
                  <a:lnTo>
                    <a:pt x="0" y="7263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40" name="Shape 55312">
              <a:extLst>
                <a:ext uri="{FF2B5EF4-FFF2-40B4-BE49-F238E27FC236}">
                  <a16:creationId xmlns:a16="http://schemas.microsoft.com/office/drawing/2014/main" id="{7B686D81-BD29-6444-8542-32F117B5AD62}"/>
                </a:ext>
              </a:extLst>
            </p:cNvPr>
            <p:cNvSpPr/>
            <p:nvPr/>
          </p:nvSpPr>
          <p:spPr>
            <a:xfrm>
              <a:off x="7938848" y="8567023"/>
              <a:ext cx="3584769" cy="1102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66" y="21600"/>
                  </a:moveTo>
                  <a:lnTo>
                    <a:pt x="21600" y="0"/>
                  </a:lnTo>
                  <a:lnTo>
                    <a:pt x="18542" y="27"/>
                  </a:lnTo>
                  <a:lnTo>
                    <a:pt x="0" y="21600"/>
                  </a:lnTo>
                  <a:lnTo>
                    <a:pt x="13166" y="2160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838E95B-8E8F-BC44-A686-1F499FF84FC6}"/>
              </a:ext>
            </a:extLst>
          </p:cNvPr>
          <p:cNvGrpSpPr/>
          <p:nvPr/>
        </p:nvGrpSpPr>
        <p:grpSpPr>
          <a:xfrm>
            <a:off x="6428604" y="4282831"/>
            <a:ext cx="2395336" cy="2194170"/>
            <a:chOff x="12854033" y="8565662"/>
            <a:chExt cx="4790671" cy="4388340"/>
          </a:xfrm>
        </p:grpSpPr>
        <p:sp>
          <p:nvSpPr>
            <p:cNvPr id="33" name="Shape 55316">
              <a:extLst>
                <a:ext uri="{FF2B5EF4-FFF2-40B4-BE49-F238E27FC236}">
                  <a16:creationId xmlns:a16="http://schemas.microsoft.com/office/drawing/2014/main" id="{34D55915-641D-6949-8CDD-BBE1AA9A4333}"/>
                </a:ext>
              </a:extLst>
            </p:cNvPr>
            <p:cNvSpPr/>
            <p:nvPr/>
          </p:nvSpPr>
          <p:spPr>
            <a:xfrm>
              <a:off x="14731590" y="10041129"/>
              <a:ext cx="2912817" cy="291281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34" name="Shape 55317">
              <a:extLst>
                <a:ext uri="{FF2B5EF4-FFF2-40B4-BE49-F238E27FC236}">
                  <a16:creationId xmlns:a16="http://schemas.microsoft.com/office/drawing/2014/main" id="{DBAF75EF-7793-8645-A902-C63C8EFD1F1C}"/>
                </a:ext>
              </a:extLst>
            </p:cNvPr>
            <p:cNvSpPr/>
            <p:nvPr/>
          </p:nvSpPr>
          <p:spPr>
            <a:xfrm>
              <a:off x="12861314" y="8565662"/>
              <a:ext cx="1870575" cy="438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3468"/>
                  </a:lnTo>
                  <a:lnTo>
                    <a:pt x="0" y="0"/>
                  </a:lnTo>
                  <a:lnTo>
                    <a:pt x="21600" y="720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35" name="Shape 55318">
              <a:extLst>
                <a:ext uri="{FF2B5EF4-FFF2-40B4-BE49-F238E27FC236}">
                  <a16:creationId xmlns:a16="http://schemas.microsoft.com/office/drawing/2014/main" id="{B378CC9D-DCB5-5D49-9064-B2E2EC36CECD}"/>
                </a:ext>
              </a:extLst>
            </p:cNvPr>
            <p:cNvSpPr/>
            <p:nvPr/>
          </p:nvSpPr>
          <p:spPr>
            <a:xfrm>
              <a:off x="12854033" y="8567482"/>
              <a:ext cx="4790671" cy="1473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34" y="21600"/>
                  </a:moveTo>
                  <a:lnTo>
                    <a:pt x="0" y="0"/>
                  </a:lnTo>
                  <a:lnTo>
                    <a:pt x="3058" y="27"/>
                  </a:lnTo>
                  <a:lnTo>
                    <a:pt x="21600" y="21600"/>
                  </a:lnTo>
                  <a:lnTo>
                    <a:pt x="8434" y="2160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987C3FF-D275-9F41-8BAD-E10864486A7A}"/>
              </a:ext>
            </a:extLst>
          </p:cNvPr>
          <p:cNvGrpSpPr/>
          <p:nvPr/>
        </p:nvGrpSpPr>
        <p:grpSpPr>
          <a:xfrm>
            <a:off x="3368062" y="1382746"/>
            <a:ext cx="2395335" cy="2194172"/>
            <a:chOff x="6732948" y="2765492"/>
            <a:chExt cx="4790669" cy="4388343"/>
          </a:xfrm>
        </p:grpSpPr>
        <p:sp>
          <p:nvSpPr>
            <p:cNvPr id="43" name="Shape 55304">
              <a:extLst>
                <a:ext uri="{FF2B5EF4-FFF2-40B4-BE49-F238E27FC236}">
                  <a16:creationId xmlns:a16="http://schemas.microsoft.com/office/drawing/2014/main" id="{A9E30C45-3B40-B54A-8BAE-7761E2F0BD72}"/>
                </a:ext>
              </a:extLst>
            </p:cNvPr>
            <p:cNvSpPr/>
            <p:nvPr/>
          </p:nvSpPr>
          <p:spPr>
            <a:xfrm>
              <a:off x="6733242" y="2765545"/>
              <a:ext cx="2912815" cy="291282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44" name="Shape 55305">
              <a:extLst>
                <a:ext uri="{FF2B5EF4-FFF2-40B4-BE49-F238E27FC236}">
                  <a16:creationId xmlns:a16="http://schemas.microsoft.com/office/drawing/2014/main" id="{124DBECE-6415-9B47-BBD9-976CEEE5CA34}"/>
                </a:ext>
              </a:extLst>
            </p:cNvPr>
            <p:cNvSpPr/>
            <p:nvPr/>
          </p:nvSpPr>
          <p:spPr>
            <a:xfrm>
              <a:off x="9645758" y="2765492"/>
              <a:ext cx="1870574" cy="4388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8132"/>
                  </a:lnTo>
                  <a:lnTo>
                    <a:pt x="21600" y="21600"/>
                  </a:lnTo>
                  <a:lnTo>
                    <a:pt x="0" y="143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45" name="Shape 55306">
              <a:extLst>
                <a:ext uri="{FF2B5EF4-FFF2-40B4-BE49-F238E27FC236}">
                  <a16:creationId xmlns:a16="http://schemas.microsoft.com/office/drawing/2014/main" id="{38B4CECF-F19E-F041-A56D-DADF0A50475A}"/>
                </a:ext>
              </a:extLst>
            </p:cNvPr>
            <p:cNvSpPr/>
            <p:nvPr/>
          </p:nvSpPr>
          <p:spPr>
            <a:xfrm>
              <a:off x="6732948" y="5678309"/>
              <a:ext cx="4790669" cy="1473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66" y="0"/>
                  </a:moveTo>
                  <a:lnTo>
                    <a:pt x="21600" y="21600"/>
                  </a:lnTo>
                  <a:lnTo>
                    <a:pt x="18542" y="21573"/>
                  </a:lnTo>
                  <a:lnTo>
                    <a:pt x="0" y="0"/>
                  </a:lnTo>
                  <a:lnTo>
                    <a:pt x="13166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41A024A4-48B9-1047-9714-0D199AF58B92}"/>
              </a:ext>
            </a:extLst>
          </p:cNvPr>
          <p:cNvSpPr txBox="1"/>
          <p:nvPr/>
        </p:nvSpPr>
        <p:spPr>
          <a:xfrm>
            <a:off x="9081279" y="4653053"/>
            <a:ext cx="1712328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PANAMA FLAG </a:t>
            </a:r>
          </a:p>
          <a:p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SELECTION</a:t>
            </a:r>
          </a:p>
        </p:txBody>
      </p:sp>
      <p:sp>
        <p:nvSpPr>
          <p:cNvPr id="69" name="Subtitle 2">
            <a:extLst>
              <a:ext uri="{FF2B5EF4-FFF2-40B4-BE49-F238E27FC236}">
                <a16:creationId xmlns:a16="http://schemas.microsoft.com/office/drawing/2014/main" id="{4BF4562D-50FA-2741-ADC2-D8A6FB81C41F}"/>
              </a:ext>
            </a:extLst>
          </p:cNvPr>
          <p:cNvSpPr txBox="1">
            <a:spLocks/>
          </p:cNvSpPr>
          <p:nvPr/>
        </p:nvSpPr>
        <p:spPr>
          <a:xfrm>
            <a:off x="9092567" y="5235945"/>
            <a:ext cx="2828499" cy="926920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Greek shipowners that  select to register their ships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under the flag of Panama 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reach a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considerable percentage. 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46DC6BD-AB2C-9D4F-90CF-A3E99CACF06E}"/>
              </a:ext>
            </a:extLst>
          </p:cNvPr>
          <p:cNvSpPr txBox="1"/>
          <p:nvPr/>
        </p:nvSpPr>
        <p:spPr>
          <a:xfrm>
            <a:off x="7746753" y="2110368"/>
            <a:ext cx="1712328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PANAMA FLAG </a:t>
            </a:r>
          </a:p>
          <a:p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SELECTION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28AA73BA-27FF-DA47-925C-0D479732C7B4}"/>
              </a:ext>
            </a:extLst>
          </p:cNvPr>
          <p:cNvSpPr txBox="1">
            <a:spLocks/>
          </p:cNvSpPr>
          <p:nvPr/>
        </p:nvSpPr>
        <p:spPr>
          <a:xfrm>
            <a:off x="7797247" y="2688867"/>
            <a:ext cx="3062663" cy="1071512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total of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163 Greek 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shipowners owns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one or more ships 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registered under the flag of Panama.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2DEC5FA-BDA3-6F48-8E5D-BB585013C856}"/>
              </a:ext>
            </a:extLst>
          </p:cNvPr>
          <p:cNvSpPr txBox="1"/>
          <p:nvPr/>
        </p:nvSpPr>
        <p:spPr>
          <a:xfrm>
            <a:off x="1427680" y="4282831"/>
            <a:ext cx="2364751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GREEKS IN PANAMA:</a:t>
            </a:r>
          </a:p>
          <a:p>
            <a:pPr algn="r"/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FLAG REGISTRATIONS</a:t>
            </a:r>
          </a:p>
        </p:txBody>
      </p:sp>
      <p:sp>
        <p:nvSpPr>
          <p:cNvPr id="76" name="Subtitle 2">
            <a:extLst>
              <a:ext uri="{FF2B5EF4-FFF2-40B4-BE49-F238E27FC236}">
                <a16:creationId xmlns:a16="http://schemas.microsoft.com/office/drawing/2014/main" id="{6D97C017-F124-1E49-9FFC-CCA7BDC9D9A0}"/>
              </a:ext>
            </a:extLst>
          </p:cNvPr>
          <p:cNvSpPr txBox="1">
            <a:spLocks/>
          </p:cNvSpPr>
          <p:nvPr/>
        </p:nvSpPr>
        <p:spPr>
          <a:xfrm>
            <a:off x="487867" y="4910068"/>
            <a:ext cx="3305915" cy="100713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Greek tonnage under the Panama 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flag compared to the total world tonnage registered, reaches a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considerable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percentage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591E237-A82C-4C45-B939-4FDBA1AAFBEA}"/>
              </a:ext>
            </a:extLst>
          </p:cNvPr>
          <p:cNvSpPr txBox="1"/>
          <p:nvPr/>
        </p:nvSpPr>
        <p:spPr>
          <a:xfrm>
            <a:off x="945119" y="1197600"/>
            <a:ext cx="236475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GREEKS IN PANAMA:</a:t>
            </a:r>
          </a:p>
          <a:p>
            <a:pPr algn="r"/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FLAG REGISTRATIONS</a:t>
            </a:r>
          </a:p>
        </p:txBody>
      </p:sp>
      <p:sp>
        <p:nvSpPr>
          <p:cNvPr id="79" name="Subtitle 2">
            <a:extLst>
              <a:ext uri="{FF2B5EF4-FFF2-40B4-BE49-F238E27FC236}">
                <a16:creationId xmlns:a16="http://schemas.microsoft.com/office/drawing/2014/main" id="{8AE2EA30-66EE-964C-B028-2068F22BF532}"/>
              </a:ext>
            </a:extLst>
          </p:cNvPr>
          <p:cNvSpPr txBox="1">
            <a:spLocks/>
          </p:cNvSpPr>
          <p:nvPr/>
        </p:nvSpPr>
        <p:spPr>
          <a:xfrm>
            <a:off x="205700" y="1861398"/>
            <a:ext cx="3042245" cy="133639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  <a:spcBef>
                <a:spcPts val="300"/>
              </a:spcBef>
            </a:pP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Out of the 8.033 vessels that are registered under the flag of Panama at the first quarter of 2022,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545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vessels are of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Greek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ownership.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Lato Light" panose="020F050202020403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1CC2B88-0E7F-42A2-3279-04C928656256}"/>
              </a:ext>
            </a:extLst>
          </p:cNvPr>
          <p:cNvSpPr txBox="1"/>
          <p:nvPr/>
        </p:nvSpPr>
        <p:spPr>
          <a:xfrm>
            <a:off x="3355243" y="1353708"/>
            <a:ext cx="1442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Greek</a:t>
            </a:r>
            <a:r>
              <a:rPr lang="en-GB" sz="1200" b="1" dirty="0">
                <a:solidFill>
                  <a:schemeClr val="bg1"/>
                </a:solidFill>
              </a:rPr>
              <a:t> tonnage under the </a:t>
            </a:r>
            <a:r>
              <a:rPr lang="en-GB" sz="1600" b="1" dirty="0">
                <a:solidFill>
                  <a:schemeClr val="bg1"/>
                </a:solidFill>
              </a:rPr>
              <a:t>Panama</a:t>
            </a:r>
            <a:r>
              <a:rPr lang="en-GB" sz="1200" b="1" dirty="0">
                <a:solidFill>
                  <a:schemeClr val="bg1"/>
                </a:solidFill>
              </a:rPr>
              <a:t> flag:</a:t>
            </a:r>
          </a:p>
          <a:p>
            <a:pPr algn="ctr"/>
            <a:endParaRPr lang="en-GB" sz="800" b="1" dirty="0">
              <a:solidFill>
                <a:schemeClr val="bg1"/>
              </a:solidFill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32.062.217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DWT</a:t>
            </a:r>
            <a:endParaRPr lang="en-GR" sz="16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5D2100E-C406-D1F9-B214-A8F0E9C08DD0}"/>
              </a:ext>
            </a:extLst>
          </p:cNvPr>
          <p:cNvSpPr txBox="1"/>
          <p:nvPr/>
        </p:nvSpPr>
        <p:spPr>
          <a:xfrm>
            <a:off x="2089144" y="306186"/>
            <a:ext cx="80137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Shipping &amp; Maritime Business Relations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7E9A66-D545-50DF-3CED-E79796BBB669}"/>
              </a:ext>
            </a:extLst>
          </p:cNvPr>
          <p:cNvSpPr txBox="1"/>
          <p:nvPr/>
        </p:nvSpPr>
        <p:spPr>
          <a:xfrm>
            <a:off x="4780579" y="787593"/>
            <a:ext cx="2630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spc="15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A STRONG GREEK PRESENCE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539719-AFF3-DE5D-03D1-869988F79646}"/>
              </a:ext>
            </a:extLst>
          </p:cNvPr>
          <p:cNvSpPr txBox="1"/>
          <p:nvPr/>
        </p:nvSpPr>
        <p:spPr>
          <a:xfrm>
            <a:off x="4017635" y="4994208"/>
            <a:ext cx="10747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9% </a:t>
            </a:r>
            <a:r>
              <a:rPr lang="en-GB" sz="1200" b="1" dirty="0">
                <a:solidFill>
                  <a:schemeClr val="bg1"/>
                </a:solidFill>
              </a:rPr>
              <a:t>of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400" b="1" dirty="0">
                <a:solidFill>
                  <a:schemeClr val="bg1"/>
                </a:solidFill>
              </a:rPr>
              <a:t>World Total</a:t>
            </a:r>
            <a:endParaRPr lang="en-GR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1C6DAB-7DA5-EAF8-CE26-4AF2117FFCCC}"/>
              </a:ext>
            </a:extLst>
          </p:cNvPr>
          <p:cNvSpPr txBox="1"/>
          <p:nvPr/>
        </p:nvSpPr>
        <p:spPr>
          <a:xfrm>
            <a:off x="6787724" y="2436678"/>
            <a:ext cx="9352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163</a:t>
            </a:r>
            <a:endParaRPr lang="en-GB" sz="2000" b="1" dirty="0">
              <a:solidFill>
                <a:schemeClr val="bg1"/>
              </a:solidFill>
            </a:endParaRPr>
          </a:p>
          <a:p>
            <a:pPr algn="ctr"/>
            <a:r>
              <a:rPr lang="en-GB" sz="1100" b="1" dirty="0">
                <a:solidFill>
                  <a:schemeClr val="bg1"/>
                </a:solidFill>
              </a:rPr>
              <a:t>Greek Shipowners</a:t>
            </a:r>
            <a:endParaRPr lang="en-GR" sz="1400" b="1" dirty="0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B8278E1-FA33-3DFC-314C-2538880D6B82}"/>
              </a:ext>
            </a:extLst>
          </p:cNvPr>
          <p:cNvSpPr txBox="1"/>
          <p:nvPr/>
        </p:nvSpPr>
        <p:spPr>
          <a:xfrm>
            <a:off x="7446555" y="5128204"/>
            <a:ext cx="12710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15%</a:t>
            </a:r>
          </a:p>
          <a:p>
            <a:pPr algn="ctr"/>
            <a:endParaRPr lang="en-GB" sz="800" b="1" dirty="0">
              <a:solidFill>
                <a:schemeClr val="bg1"/>
              </a:solidFill>
            </a:endParaRP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of total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Greek Shipowners</a:t>
            </a:r>
            <a:endParaRPr lang="en-GR" sz="1600" b="1" dirty="0">
              <a:solidFill>
                <a:schemeClr val="bg1"/>
              </a:solidFill>
            </a:endParaRPr>
          </a:p>
        </p:txBody>
      </p:sp>
      <p:sp>
        <p:nvSpPr>
          <p:cNvPr id="62" name="Footer Placeholder 2">
            <a:extLst>
              <a:ext uri="{FF2B5EF4-FFF2-40B4-BE49-F238E27FC236}">
                <a16:creationId xmlns:a16="http://schemas.microsoft.com/office/drawing/2014/main" id="{2320B7D1-9DE4-7ECD-E6C6-E8123CEDC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147" y="6434292"/>
            <a:ext cx="5911517" cy="365125"/>
          </a:xfrm>
        </p:spPr>
        <p:txBody>
          <a:bodyPr/>
          <a:lstStyle/>
          <a:p>
            <a:r>
              <a:rPr lang="en-US" dirty="0"/>
              <a:t>Economic and Maritime links between Greece &amp; Panama</a:t>
            </a:r>
          </a:p>
        </p:txBody>
      </p:sp>
      <p:sp>
        <p:nvSpPr>
          <p:cNvPr id="70" name="Slide Number Placeholder 25">
            <a:extLst>
              <a:ext uri="{FF2B5EF4-FFF2-40B4-BE49-F238E27FC236}">
                <a16:creationId xmlns:a16="http://schemas.microsoft.com/office/drawing/2014/main" id="{38585715-222C-60F8-FC16-6447BF28B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CE5A92B-36D3-8FFE-95D8-E6B36CD89E63}"/>
              </a:ext>
            </a:extLst>
          </p:cNvPr>
          <p:cNvSpPr/>
          <p:nvPr/>
        </p:nvSpPr>
        <p:spPr>
          <a:xfrm>
            <a:off x="3984131" y="6106113"/>
            <a:ext cx="242726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Calibri" panose="020F0502020204030204" pitchFamily="34" charset="0"/>
                <a:ea typeface="Times New Roman" panose="02020603050405020304" pitchFamily="18" charset="0"/>
              </a:rPr>
              <a:t>Source: Authors, based Clarksons Research data</a:t>
            </a:r>
            <a:endParaRPr lang="en-GR" sz="900" dirty="0"/>
          </a:p>
        </p:txBody>
      </p:sp>
    </p:spTree>
    <p:extLst>
      <p:ext uri="{BB962C8B-B14F-4D97-AF65-F5344CB8AC3E}">
        <p14:creationId xmlns:p14="http://schemas.microsoft.com/office/powerpoint/2010/main" val="958914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3E81F95-3E58-9285-A60E-9779C1B48109}"/>
              </a:ext>
            </a:extLst>
          </p:cNvPr>
          <p:cNvGrpSpPr/>
          <p:nvPr/>
        </p:nvGrpSpPr>
        <p:grpSpPr>
          <a:xfrm>
            <a:off x="3211287" y="827314"/>
            <a:ext cx="8632370" cy="4822372"/>
            <a:chOff x="3211287" y="827314"/>
            <a:chExt cx="8632370" cy="482237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70D4456-B0BA-DC8B-DFC8-78626DE285F9}"/>
                </a:ext>
              </a:extLst>
            </p:cNvPr>
            <p:cNvGrpSpPr/>
            <p:nvPr/>
          </p:nvGrpSpPr>
          <p:grpSpPr>
            <a:xfrm>
              <a:off x="3211287" y="827314"/>
              <a:ext cx="8632370" cy="4822372"/>
              <a:chOff x="3245637" y="3667043"/>
              <a:chExt cx="6955887" cy="2853098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6D121BB8-9ED2-A1E7-FFA3-08E9556244F6}"/>
                  </a:ext>
                </a:extLst>
              </p:cNvPr>
              <p:cNvCxnSpPr/>
              <p:nvPr/>
            </p:nvCxnSpPr>
            <p:spPr>
              <a:xfrm>
                <a:off x="4554958" y="3761299"/>
                <a:ext cx="0" cy="200564"/>
              </a:xfrm>
              <a:prstGeom prst="line">
                <a:avLst/>
              </a:prstGeom>
              <a:ln w="28575" cap="rnd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C037C83-4D11-C2FF-3D2F-1E76C6743F11}"/>
                  </a:ext>
                </a:extLst>
              </p:cNvPr>
              <p:cNvGrpSpPr/>
              <p:nvPr/>
            </p:nvGrpSpPr>
            <p:grpSpPr>
              <a:xfrm>
                <a:off x="3245637" y="3875315"/>
                <a:ext cx="6955887" cy="2644826"/>
                <a:chOff x="1520825" y="3077477"/>
                <a:chExt cx="21336005" cy="9531205"/>
              </a:xfrm>
            </p:grpSpPr>
            <p:graphicFrame>
              <p:nvGraphicFramePr>
                <p:cNvPr id="26" name="Chart 25">
                  <a:extLst>
                    <a:ext uri="{FF2B5EF4-FFF2-40B4-BE49-F238E27FC236}">
                      <a16:creationId xmlns:a16="http://schemas.microsoft.com/office/drawing/2014/main" id="{B8B67E9D-6DC0-F473-37E6-6FBA7BD0C0F1}"/>
                    </a:ext>
                  </a:extLst>
                </p:cNvPr>
                <p:cNvGraphicFramePr/>
                <p:nvPr/>
              </p:nvGraphicFramePr>
              <p:xfrm>
                <a:off x="7969250" y="4139474"/>
                <a:ext cx="8439150" cy="8469208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C019F0BB-0211-49BA-BC80-F6E0BFF91A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131561" y="9971806"/>
                  <a:ext cx="885223" cy="607590"/>
                </a:xfrm>
                <a:prstGeom prst="line">
                  <a:avLst/>
                </a:prstGeom>
                <a:ln w="3810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72D8D118-CB01-1252-B113-0D91365DA06E}"/>
                    </a:ext>
                  </a:extLst>
                </p:cNvPr>
                <p:cNvCxnSpPr>
                  <a:cxnSpLocks/>
                  <a:endCxn id="29" idx="1"/>
                </p:cNvCxnSpPr>
                <p:nvPr/>
              </p:nvCxnSpPr>
              <p:spPr>
                <a:xfrm>
                  <a:off x="17005465" y="10579395"/>
                  <a:ext cx="1561243" cy="0"/>
                </a:xfrm>
                <a:prstGeom prst="line">
                  <a:avLst/>
                </a:prstGeom>
                <a:ln w="3810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B89BB21A-22B5-7EB3-8515-CFA1CF930BA6}"/>
                    </a:ext>
                  </a:extLst>
                </p:cNvPr>
                <p:cNvSpPr/>
                <p:nvPr/>
              </p:nvSpPr>
              <p:spPr>
                <a:xfrm>
                  <a:off x="18566708" y="10170492"/>
                  <a:ext cx="1589447" cy="81780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>
                    <a:latin typeface="Lato Light" panose="020F0502020204030203" pitchFamily="34" charset="0"/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35B0AC7-836B-553A-4700-48754647EBB6}"/>
                    </a:ext>
                  </a:extLst>
                </p:cNvPr>
                <p:cNvSpPr txBox="1"/>
                <p:nvPr/>
              </p:nvSpPr>
              <p:spPr>
                <a:xfrm>
                  <a:off x="18305689" y="9971806"/>
                  <a:ext cx="2111490" cy="1215179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58%</a:t>
                  </a:r>
                </a:p>
              </p:txBody>
            </p:sp>
            <p:sp>
              <p:nvSpPr>
                <p:cNvPr id="31" name="Subtitle 2">
                  <a:extLst>
                    <a:ext uri="{FF2B5EF4-FFF2-40B4-BE49-F238E27FC236}">
                      <a16:creationId xmlns:a16="http://schemas.microsoft.com/office/drawing/2014/main" id="{D8C5C8AA-CE79-8B58-DAA0-11416986832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7005471" y="11156755"/>
                  <a:ext cx="5851359" cy="898637"/>
                </a:xfrm>
                <a:prstGeom prst="rect">
                  <a:avLst/>
                </a:prstGeom>
              </p:spPr>
              <p:txBody>
                <a:bodyPr vert="horz" wrap="square" lIns="45720" tIns="22860" rIns="45720" bIns="22860" rtlCol="0">
                  <a:spAutoFit/>
                </a:bodyPr>
                <a:lstStyle>
                  <a:lvl1pPr marL="0" indent="0" algn="ctr" defTabSz="1087636" rtl="0" eaLnBrk="1" latinLnBrk="0" hangingPunct="1">
                    <a:lnSpc>
                      <a:spcPct val="120000"/>
                    </a:lnSpc>
                    <a:spcBef>
                      <a:spcPct val="20000"/>
                    </a:spcBef>
                    <a:buFont typeface="Arial"/>
                    <a:buNone/>
                    <a:defRPr sz="2400" kern="1200">
                      <a:solidFill>
                        <a:schemeClr val="tx2"/>
                      </a:solidFill>
                      <a:latin typeface="Open Sans Light"/>
                      <a:ea typeface="+mn-ea"/>
                      <a:cs typeface="Open Sans Light"/>
                    </a:defRPr>
                  </a:lvl1pPr>
                  <a:lvl2pPr marL="1087636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2pPr>
                  <a:lvl3pPr marL="2175271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3pPr>
                  <a:lvl4pPr marL="3262912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4pPr>
                  <a:lvl5pPr marL="4350546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5pPr>
                  <a:lvl6pPr marL="5438184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25820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13455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1091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>
                    <a:lnSpc>
                      <a:spcPts val="1750"/>
                    </a:lnSpc>
                  </a:pPr>
                  <a:r>
                    <a:rPr lang="en-US" sz="1100" b="1" dirty="0">
                      <a:solidFill>
                        <a:schemeClr val="tx1"/>
                      </a:solidFill>
                      <a:latin typeface="Lato Light" panose="020F0502020204030203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rPr>
                    <a:t>REST OF THE WORLD</a:t>
                  </a: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99C2BA2A-C23D-E70F-63DD-D1300CE821A0}"/>
                    </a:ext>
                  </a:extLst>
                </p:cNvPr>
                <p:cNvSpPr/>
                <p:nvPr/>
              </p:nvSpPr>
              <p:spPr>
                <a:xfrm>
                  <a:off x="4221495" y="10170492"/>
                  <a:ext cx="1589447" cy="8178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>
                    <a:latin typeface="Lato Light" panose="020F0502020204030203" pitchFamily="34" charset="0"/>
                  </a:endParaRP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381B0122-E657-605A-1A1A-D2F2288E30D4}"/>
                    </a:ext>
                  </a:extLst>
                </p:cNvPr>
                <p:cNvSpPr txBox="1"/>
                <p:nvPr/>
              </p:nvSpPr>
              <p:spPr>
                <a:xfrm>
                  <a:off x="4126348" y="10152860"/>
                  <a:ext cx="1779743" cy="853073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25%</a:t>
                  </a:r>
                </a:p>
              </p:txBody>
            </p:sp>
            <p:sp>
              <p:nvSpPr>
                <p:cNvPr id="34" name="Subtitle 2">
                  <a:extLst>
                    <a:ext uri="{FF2B5EF4-FFF2-40B4-BE49-F238E27FC236}">
                      <a16:creationId xmlns:a16="http://schemas.microsoft.com/office/drawing/2014/main" id="{9498352A-1932-D772-54A9-F77AF634FCF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18116" y="11156755"/>
                  <a:ext cx="2392827" cy="549027"/>
                </a:xfrm>
                <a:prstGeom prst="rect">
                  <a:avLst/>
                </a:prstGeom>
                <a:solidFill>
                  <a:srgbClr val="002060"/>
                </a:solidFill>
              </p:spPr>
              <p:txBody>
                <a:bodyPr vert="horz" wrap="square" lIns="45720" tIns="22860" rIns="45720" bIns="22860" rtlCol="0">
                  <a:spAutoFit/>
                </a:bodyPr>
                <a:lstStyle>
                  <a:lvl1pPr marL="0" indent="0" algn="ctr" defTabSz="1087636" rtl="0" eaLnBrk="1" latinLnBrk="0" hangingPunct="1">
                    <a:lnSpc>
                      <a:spcPct val="120000"/>
                    </a:lnSpc>
                    <a:spcBef>
                      <a:spcPct val="20000"/>
                    </a:spcBef>
                    <a:buFont typeface="Arial"/>
                    <a:buNone/>
                    <a:defRPr sz="2400" kern="1200">
                      <a:solidFill>
                        <a:schemeClr val="tx2"/>
                      </a:solidFill>
                      <a:latin typeface="Open Sans Light"/>
                      <a:ea typeface="+mn-ea"/>
                      <a:cs typeface="Open Sans Light"/>
                    </a:defRPr>
                  </a:lvl1pPr>
                  <a:lvl2pPr marL="1087636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2pPr>
                  <a:lvl3pPr marL="2175271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3pPr>
                  <a:lvl4pPr marL="3262912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4pPr>
                  <a:lvl5pPr marL="4350546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5pPr>
                  <a:lvl6pPr marL="5438184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25820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13455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1091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lnSpc>
                      <a:spcPts val="1750"/>
                    </a:lnSpc>
                  </a:pPr>
                  <a:r>
                    <a:rPr lang="en-US" sz="1400" b="1" dirty="0">
                      <a:solidFill>
                        <a:schemeClr val="bg1"/>
                      </a:solidFill>
                      <a:latin typeface="Lato Light" panose="020F0502020204030203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rPr>
                    <a:t>GREECE</a:t>
                  </a:r>
                </a:p>
              </p:txBody>
            </p: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0ABCA635-2ABC-4FE0-D704-4E6539CBD7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45198" y="9861696"/>
                  <a:ext cx="858545" cy="717700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5C0C9578-7F97-B1B1-31A7-4A09770DB0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93013" y="10579395"/>
                  <a:ext cx="1561243" cy="0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3D8BAFA-CF1F-1961-60E3-4AC5954F03E9}"/>
                    </a:ext>
                  </a:extLst>
                </p:cNvPr>
                <p:cNvSpPr/>
                <p:nvPr/>
              </p:nvSpPr>
              <p:spPr>
                <a:xfrm>
                  <a:off x="4221495" y="3276161"/>
                  <a:ext cx="1589447" cy="81780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>
                    <a:latin typeface="Lato Light" panose="020F0502020204030203" pitchFamily="34" charset="0"/>
                  </a:endParaRP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55DA8FD-CCD3-D933-3517-E8BBBBF2131F}"/>
                    </a:ext>
                  </a:extLst>
                </p:cNvPr>
                <p:cNvSpPr txBox="1"/>
                <p:nvPr/>
              </p:nvSpPr>
              <p:spPr>
                <a:xfrm>
                  <a:off x="4090160" y="3077477"/>
                  <a:ext cx="1852123" cy="1215179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17%</a:t>
                  </a:r>
                </a:p>
              </p:txBody>
            </p:sp>
            <p:sp>
              <p:nvSpPr>
                <p:cNvPr id="39" name="Subtitle 2">
                  <a:extLst>
                    <a:ext uri="{FF2B5EF4-FFF2-40B4-BE49-F238E27FC236}">
                      <a16:creationId xmlns:a16="http://schemas.microsoft.com/office/drawing/2014/main" id="{E00E9CA5-2147-6ADC-AA10-70CBCD1D1DF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520825" y="4262422"/>
                  <a:ext cx="4290119" cy="898637"/>
                </a:xfrm>
                <a:prstGeom prst="rect">
                  <a:avLst/>
                </a:prstGeom>
              </p:spPr>
              <p:txBody>
                <a:bodyPr vert="horz" wrap="square" lIns="45720" tIns="22860" rIns="45720" bIns="22860" rtlCol="0">
                  <a:spAutoFit/>
                </a:bodyPr>
                <a:lstStyle>
                  <a:lvl1pPr marL="0" indent="0" algn="ctr" defTabSz="1087636" rtl="0" eaLnBrk="1" latinLnBrk="0" hangingPunct="1">
                    <a:lnSpc>
                      <a:spcPct val="120000"/>
                    </a:lnSpc>
                    <a:spcBef>
                      <a:spcPct val="20000"/>
                    </a:spcBef>
                    <a:buFont typeface="Arial"/>
                    <a:buNone/>
                    <a:defRPr sz="2400" kern="1200">
                      <a:solidFill>
                        <a:schemeClr val="tx2"/>
                      </a:solidFill>
                      <a:latin typeface="Open Sans Light"/>
                      <a:ea typeface="+mn-ea"/>
                      <a:cs typeface="Open Sans Light"/>
                    </a:defRPr>
                  </a:lvl1pPr>
                  <a:lvl2pPr marL="1087636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2pPr>
                  <a:lvl3pPr marL="2175271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3pPr>
                  <a:lvl4pPr marL="3262912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4pPr>
                  <a:lvl5pPr marL="4350546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5pPr>
                  <a:lvl6pPr marL="5438184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25820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13455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1091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lnSpc>
                      <a:spcPts val="1750"/>
                    </a:lnSpc>
                  </a:pPr>
                  <a:r>
                    <a:rPr lang="en-US" sz="1100" b="1" dirty="0">
                      <a:solidFill>
                        <a:schemeClr val="tx1"/>
                      </a:solidFill>
                      <a:latin typeface="Lato Light" panose="020F0502020204030203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rPr>
                    <a:t>BERMUDA</a:t>
                  </a:r>
                </a:p>
              </p:txBody>
            </p: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2FA4ADA5-9F38-A224-4189-C86D871981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354257" y="3693461"/>
                  <a:ext cx="3221235" cy="1302542"/>
                </a:xfrm>
                <a:prstGeom prst="line">
                  <a:avLst/>
                </a:prstGeom>
                <a:ln w="38100">
                  <a:solidFill>
                    <a:schemeClr val="accent3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E4F6C82B-70E6-CA54-91F5-204B40FBC7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93013" y="3693459"/>
                  <a:ext cx="1561243" cy="0"/>
                </a:xfrm>
                <a:prstGeom prst="line">
                  <a:avLst/>
                </a:prstGeom>
                <a:ln w="38100">
                  <a:solidFill>
                    <a:schemeClr val="accent3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77277118-5885-7E09-9F86-97279A195CF7}"/>
                  </a:ext>
                </a:extLst>
              </p:cNvPr>
              <p:cNvCxnSpPr/>
              <p:nvPr/>
            </p:nvCxnSpPr>
            <p:spPr>
              <a:xfrm>
                <a:off x="4540444" y="5619831"/>
                <a:ext cx="0" cy="200564"/>
              </a:xfrm>
              <a:prstGeom prst="line">
                <a:avLst/>
              </a:prstGeom>
              <a:ln w="28575" cap="rnd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045BA75F-25C1-C7A8-62BA-9947BB4B0C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4726" y="5550891"/>
                <a:ext cx="291234" cy="19415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28" name="Picture 4" descr="Bermuda Flag | Flag of Bermuda Image and Meaning Updated 2022">
                <a:extLst>
                  <a:ext uri="{FF2B5EF4-FFF2-40B4-BE49-F238E27FC236}">
                    <a16:creationId xmlns:a16="http://schemas.microsoft.com/office/drawing/2014/main" id="{42712DEC-C1E3-ADF2-C7FA-BE1BFA1EFD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0445" y="3667043"/>
                <a:ext cx="275514" cy="17030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074" name="Picture 2" descr="Free download of panama vector graphics and illustrations">
              <a:extLst>
                <a:ext uri="{FF2B5EF4-FFF2-40B4-BE49-F238E27FC236}">
                  <a16:creationId xmlns:a16="http://schemas.microsoft.com/office/drawing/2014/main" id="{E74441F2-028D-17B9-6871-54CBB939B2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6960" y="3090342"/>
              <a:ext cx="1679669" cy="1146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785F2F9-7FD4-CD41-F1E7-BB78F1992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805" y="1722552"/>
            <a:ext cx="2947482" cy="3567906"/>
          </a:xfrm>
        </p:spPr>
        <p:txBody>
          <a:bodyPr>
            <a:normAutofit/>
          </a:bodyPr>
          <a:lstStyle/>
          <a:p>
            <a:r>
              <a:rPr lang="en-US" dirty="0"/>
              <a:t>Shipping &amp; Maritime Business Relations:</a:t>
            </a:r>
            <a:br>
              <a:rPr lang="en-US" sz="4400" b="1" dirty="0"/>
            </a:br>
            <a:br>
              <a:rPr lang="en-US" sz="2000" b="1" dirty="0"/>
            </a:br>
            <a:r>
              <a:rPr lang="en-US" sz="2700" b="1" dirty="0">
                <a:solidFill>
                  <a:schemeClr val="bg1"/>
                </a:solidFill>
              </a:rPr>
              <a:t>A strong Greek presence</a:t>
            </a:r>
            <a:endParaRPr lang="en-GR" sz="2700" b="1" dirty="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E39CF4E-6664-F4BA-5AA1-1D88808F64F3}"/>
              </a:ext>
            </a:extLst>
          </p:cNvPr>
          <p:cNvSpPr/>
          <p:nvPr/>
        </p:nvSpPr>
        <p:spPr>
          <a:xfrm>
            <a:off x="8823525" y="388642"/>
            <a:ext cx="256876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Vessel Calls in Panama Ports per owner nationality, 2019-2022</a:t>
            </a:r>
          </a:p>
          <a:p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(Discharge calls, dry Bulk carriers and tankers) </a:t>
            </a:r>
            <a:endParaRPr lang="en-G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645D6A5-8BB2-48F2-D529-ABBFDC804424}"/>
              </a:ext>
            </a:extLst>
          </p:cNvPr>
          <p:cNvSpPr/>
          <p:nvPr/>
        </p:nvSpPr>
        <p:spPr>
          <a:xfrm>
            <a:off x="6136308" y="5418855"/>
            <a:ext cx="263405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/>
              <a:t>Source: Authors, based on  Clarksons Research data</a:t>
            </a:r>
            <a:endParaRPr lang="en-GR" sz="900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1C38A9C-A897-2851-1A01-5AC2ECAF5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3" name="Footer Placeholder 2">
            <a:extLst>
              <a:ext uri="{FF2B5EF4-FFF2-40B4-BE49-F238E27FC236}">
                <a16:creationId xmlns:a16="http://schemas.microsoft.com/office/drawing/2014/main" id="{30D3DF94-38D7-5EAD-0B9D-42DA81355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483" y="6364865"/>
            <a:ext cx="5911517" cy="365125"/>
          </a:xfrm>
        </p:spPr>
        <p:txBody>
          <a:bodyPr/>
          <a:lstStyle/>
          <a:p>
            <a:r>
              <a:rPr lang="en-US"/>
              <a:t>Economic and Maritime links between Greece &amp; Panama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0316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844</Words>
  <Application>Microsoft Macintosh PowerPoint</Application>
  <PresentationFormat>Widescreen</PresentationFormat>
  <Paragraphs>174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Corbel</vt:lpstr>
      <vt:lpstr>Lato Light</vt:lpstr>
      <vt:lpstr>Oswald</vt:lpstr>
      <vt:lpstr>Poppins</vt:lpstr>
      <vt:lpstr>Poppins Light</vt:lpstr>
      <vt:lpstr>Roboto Light</vt:lpstr>
      <vt:lpstr>Times New Roman</vt:lpstr>
      <vt:lpstr>Wingdings 2</vt:lpstr>
      <vt:lpstr>Frame</vt:lpstr>
      <vt:lpstr>GREECE AND PANAMA:  A SPECIAL RELATIONSHIP</vt:lpstr>
      <vt:lpstr>PowerPoint Presentation</vt:lpstr>
      <vt:lpstr>PowerPoint Presentation</vt:lpstr>
      <vt:lpstr>PowerPoint Presentation</vt:lpstr>
      <vt:lpstr>PowerPoint Presentation</vt:lpstr>
      <vt:lpstr>FDIs: A volatile environment demanding support</vt:lpstr>
      <vt:lpstr>Shipping &amp; Maritime Business Relations:  Panama and Greece, among the leading registries worldwide </vt:lpstr>
      <vt:lpstr>PowerPoint Presentation</vt:lpstr>
      <vt:lpstr>Shipping &amp; Maritime Business Relations:  A strong Greek presence</vt:lpstr>
      <vt:lpstr>Value Proposition of the Panama Canal: Serving global shipping services</vt:lpstr>
      <vt:lpstr>A core policy proposal:  The need for a stronger diplomatic mission of Greece in Panama </vt:lpstr>
      <vt:lpstr>A core policy proposal:  Time to implement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SPECIAL RELATIONSHIP</dc:title>
  <dc:creator>Kladaki Paraskevi</dc:creator>
  <cp:lastModifiedBy>Microsoft Office User</cp:lastModifiedBy>
  <cp:revision>65</cp:revision>
  <dcterms:created xsi:type="dcterms:W3CDTF">2022-05-25T13:50:37Z</dcterms:created>
  <dcterms:modified xsi:type="dcterms:W3CDTF">2022-05-30T07:03:21Z</dcterms:modified>
</cp:coreProperties>
</file>