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0" r:id="rId3"/>
    <p:sldId id="346" r:id="rId4"/>
    <p:sldId id="347" r:id="rId5"/>
    <p:sldId id="349" r:id="rId6"/>
    <p:sldId id="348" r:id="rId7"/>
    <p:sldId id="350" r:id="rId8"/>
    <p:sldId id="351" r:id="rId9"/>
    <p:sldId id="352" r:id="rId10"/>
    <p:sldId id="353" r:id="rId11"/>
    <p:sldId id="35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925875745462396E-2"/>
          <c:y val="9.1771411235252003E-3"/>
          <c:w val="0.92426461429797224"/>
          <c:h val="0.85049538748717313"/>
        </c:manualLayout>
      </c:layout>
      <c:lineChart>
        <c:grouping val="standard"/>
        <c:varyColors val="0"/>
        <c:ser>
          <c:idx val="14"/>
          <c:order val="14"/>
          <c:tx>
            <c:strRef>
              <c:f>ΔΙΑΦΟΡΕΣ!$D$20</c:f>
              <c:strCache>
                <c:ptCount val="1"/>
                <c:pt idx="0">
                  <c:v>ΜΕΣΟ ΚΑΛΑΘΙ ΝΟΙΚΟΚΥΡΙΟΥ (Ε)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A9C-4505-9DD7-9D23C60CBEA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ΔΙΑΦΟΡΕΣ!$E$20:$J$20</c:f>
              <c:numCache>
                <c:formatCode>#,##0.00</c:formatCode>
                <c:ptCount val="6"/>
                <c:pt idx="0">
                  <c:v>124.61744230181046</c:v>
                </c:pt>
                <c:pt idx="1">
                  <c:v>121.81038799681211</c:v>
                </c:pt>
                <c:pt idx="2">
                  <c:v>118.17920900774537</c:v>
                </c:pt>
                <c:pt idx="3">
                  <c:v>112.12177541464335</c:v>
                </c:pt>
                <c:pt idx="4">
                  <c:v>109.29551580462716</c:v>
                </c:pt>
                <c:pt idx="5">
                  <c:v>109.07911383780875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A9C-4505-9DD7-9D23C60CBEA7}"/>
            </c:ext>
          </c:extLst>
        </c:ser>
        <c:ser>
          <c:idx val="15"/>
          <c:order val="15"/>
          <c:tx>
            <c:strRef>
              <c:f>ΔΙΑΦΟΡΕΣ!$D$24</c:f>
              <c:strCache>
                <c:ptCount val="1"/>
                <c:pt idx="0">
                  <c:v>ΜΕΣΟ ΚΑΛΑΘΙ ΜΕ ΠΛΗΘΩΡΙΣΜΟ ΝΟΕΜΒΡΙΟΥ (Ε)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A9C-4505-9DD7-9D23C60CBEA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0267542714467459E-2"/>
                  <c:y val="-4.62835206268094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A9C-4505-9DD7-9D23C60CBEA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ΔΙΑΦΟΡΕΣ!$E$24:$J$24</c:f>
              <c:numCache>
                <c:formatCode>#,##0.00</c:formatCode>
                <c:ptCount val="6"/>
                <c:pt idx="0">
                  <c:v>124.61744230181046</c:v>
                </c:pt>
                <c:pt idx="1">
                  <c:v>124.8485607463229</c:v>
                </c:pt>
                <c:pt idx="2">
                  <c:v>125.07967919083535</c:v>
                </c:pt>
                <c:pt idx="3">
                  <c:v>125.3107976353478</c:v>
                </c:pt>
                <c:pt idx="4">
                  <c:v>125.54191607986024</c:v>
                </c:pt>
                <c:pt idx="5">
                  <c:v>125.77303452437268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4A9C-4505-9DD7-9D23C60CBEA7}"/>
            </c:ext>
          </c:extLst>
        </c:ser>
        <c:ser>
          <c:idx val="16"/>
          <c:order val="16"/>
          <c:tx>
            <c:strRef>
              <c:f>ΔΙΑΦΟΡΕΣ!$D$25</c:f>
              <c:strCache>
                <c:ptCount val="1"/>
                <c:pt idx="0">
                  <c:v>ΣΤΟΧΟΣ ΚΑΛΑΘΙΟΥ ΝΟΙΚΟΚΥΡΙΟΥ (Ε)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2.5713632606710088E-3"/>
                  <c:y val="1.81633652438451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A9C-4505-9DD7-9D23C60CBEA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ΔΙΑΦΟΡΕΣ!$E$25:$J$25</c:f>
              <c:numCache>
                <c:formatCode>#,##0.00</c:formatCode>
                <c:ptCount val="6"/>
                <c:pt idx="0">
                  <c:v>124.61744230181046</c:v>
                </c:pt>
                <c:pt idx="1">
                  <c:v>124.61744230181046</c:v>
                </c:pt>
                <c:pt idx="2">
                  <c:v>124.61744230181046</c:v>
                </c:pt>
                <c:pt idx="3">
                  <c:v>124.61744230181046</c:v>
                </c:pt>
                <c:pt idx="4">
                  <c:v>124.61744230181046</c:v>
                </c:pt>
                <c:pt idx="5">
                  <c:v>124.61744230181046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4A9C-4505-9DD7-9D23C60CB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402307104"/>
        <c:axId val="-1402297856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ΔΙΑΦΟΡΕΣ!$D$3</c15:sqref>
                        </c15:formulaRef>
                      </c:ext>
                    </c:extLst>
                    <c:strCache>
                      <c:ptCount val="1"/>
                      <c:pt idx="0">
                        <c:v>ΑΒ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ΔΙΑΦΟΡΕΣ!$E$3:$I$3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109.85046835677063</c:v>
                      </c:pt>
                      <c:pt idx="1">
                        <c:v>106.58604183788721</c:v>
                      </c:pt>
                      <c:pt idx="2">
                        <c:v>102.7502834977206</c:v>
                      </c:pt>
                      <c:pt idx="3">
                        <c:v>100.87781921200632</c:v>
                      </c:pt>
                      <c:pt idx="4">
                        <c:v>100.78081921200632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7-4A9C-4505-9DD7-9D23C60CBEA7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ΔΙΑΦΟΡΕΣ!$D$4</c15:sqref>
                        </c15:formulaRef>
                      </c:ext>
                    </c:extLst>
                    <c:strCache>
                      <c:ptCount val="1"/>
                      <c:pt idx="0">
                        <c:v>BAZAAR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ΔΙΑΦΟΡΕΣ!$E$4:$I$4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117.2499900619278</c:v>
                      </c:pt>
                      <c:pt idx="1">
                        <c:v>105.94136281198476</c:v>
                      </c:pt>
                      <c:pt idx="2">
                        <c:v>107.11355122424203</c:v>
                      </c:pt>
                      <c:pt idx="3">
                        <c:v>105.74657503376584</c:v>
                      </c:pt>
                      <c:pt idx="4">
                        <c:v>103.88953255010571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8-4A9C-4505-9DD7-9D23C60CBEA7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ΔΙΑΦΟΡΕΣ!$D$5</c15:sqref>
                        </c15:formulaRef>
                      </c:ext>
                    </c:extLst>
                    <c:strCache>
                      <c:ptCount val="1"/>
                      <c:pt idx="0">
                        <c:v>ΓΑΛΑΞΙΑΣ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ΔΙΑΦΟΡΕΣ!$E$5:$I$5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132.80047080044136</c:v>
                      </c:pt>
                      <c:pt idx="1">
                        <c:v>132.32785815262486</c:v>
                      </c:pt>
                      <c:pt idx="2">
                        <c:v>145.41143568141413</c:v>
                      </c:pt>
                      <c:pt idx="3">
                        <c:v>124.03604659913334</c:v>
                      </c:pt>
                      <c:pt idx="4">
                        <c:v>115.64686636219837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9-4A9C-4505-9DD7-9D23C60CBEA7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ΔΙΑΦΟΡΕΣ!$D$6</c15:sqref>
                        </c15:formulaRef>
                      </c:ext>
                    </c:extLst>
                    <c:strCache>
                      <c:ptCount val="1"/>
                      <c:pt idx="0">
                        <c:v>e-Fresh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ΔΙΑΦΟΡΕΣ!$E$6:$I$6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171.81443243439674</c:v>
                      </c:pt>
                      <c:pt idx="1">
                        <c:v>161.70243243439671</c:v>
                      </c:pt>
                      <c:pt idx="2">
                        <c:v>159.28243243439672</c:v>
                      </c:pt>
                      <c:pt idx="3">
                        <c:v>157.05721985668271</c:v>
                      </c:pt>
                      <c:pt idx="4">
                        <c:v>158.06765776517949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A-4A9C-4505-9DD7-9D23C60CBEA7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ΔΙΑΦΟΡΕΣ!$D$7</c15:sqref>
                        </c15:formulaRef>
                      </c:ext>
                    </c:extLst>
                    <c:strCache>
                      <c:ptCount val="1"/>
                      <c:pt idx="0">
                        <c:v>DISCOUNT MARKT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ΔΙΑΦΟΡΕΣ!$E$7:$I$7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113.30863046844755</c:v>
                      </c:pt>
                      <c:pt idx="1">
                        <c:v>106.72321742496925</c:v>
                      </c:pt>
                      <c:pt idx="2">
                        <c:v>101.95322769066975</c:v>
                      </c:pt>
                      <c:pt idx="3">
                        <c:v>97.483622531939602</c:v>
                      </c:pt>
                      <c:pt idx="4">
                        <c:v>97.896606658923773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B-4A9C-4505-9DD7-9D23C60CBEA7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ΔΙΑΦΟΡΕΣ!$D$8</c15:sqref>
                        </c15:formulaRef>
                      </c:ext>
                    </c:extLst>
                    <c:strCache>
                      <c:ptCount val="1"/>
                      <c:pt idx="0">
                        <c:v>ΚΡΗΤΙΚΟΣ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ΔΙΑΦΟΡΕΣ!$E$8:$I$8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101.10258004926111</c:v>
                      </c:pt>
                      <c:pt idx="1">
                        <c:v>100.765341954023</c:v>
                      </c:pt>
                      <c:pt idx="2">
                        <c:v>97.960341954023008</c:v>
                      </c:pt>
                      <c:pt idx="3">
                        <c:v>94.943341954022998</c:v>
                      </c:pt>
                      <c:pt idx="4">
                        <c:v>86.998762668396964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C-4A9C-4505-9DD7-9D23C60CBEA7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ΔΙΑΦΟΡΕΣ!$D$9</c15:sqref>
                        </c15:formulaRef>
                      </c:ext>
                    </c:extLst>
                    <c:strCache>
                      <c:ptCount val="1"/>
                      <c:pt idx="0">
                        <c:v>LIDL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ΔΙΑΦΟΡΕΣ!$E$9:$I$9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89.256422076472887</c:v>
                      </c:pt>
                      <c:pt idx="1">
                        <c:v>90.646619227512531</c:v>
                      </c:pt>
                      <c:pt idx="2">
                        <c:v>91.4817508064599</c:v>
                      </c:pt>
                      <c:pt idx="3">
                        <c:v>87.159976563643383</c:v>
                      </c:pt>
                      <c:pt idx="4">
                        <c:v>85.891572432834437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D-4A9C-4505-9DD7-9D23C60CBEA7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ΔΙΑΦΟΡΕΣ!$D$10</c15:sqref>
                        </c15:formulaRef>
                      </c:ext>
                    </c:extLst>
                    <c:strCache>
                      <c:ptCount val="1"/>
                      <c:pt idx="0">
                        <c:v>ΜΑΣΟΥΤΗΣ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ΔΙΑΦΟΡΕΣ!$E$10:$I$10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113.24486062205771</c:v>
                      </c:pt>
                      <c:pt idx="1">
                        <c:v>107.35156485599029</c:v>
                      </c:pt>
                      <c:pt idx="2">
                        <c:v>106.54551966726086</c:v>
                      </c:pt>
                      <c:pt idx="3">
                        <c:v>101.23367886902687</c:v>
                      </c:pt>
                      <c:pt idx="4">
                        <c:v>96.664865181310802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E-4A9C-4505-9DD7-9D23C60CBEA7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ΔΙΑΦΟΡΕΣ!$D$11</c15:sqref>
                        </c15:formulaRef>
                      </c:ext>
                    </c:extLst>
                    <c:strCache>
                      <c:ptCount val="1"/>
                      <c:pt idx="0">
                        <c:v>MARKET IN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ΔΙΑΦΟΡΕΣ!$E$11:$I$11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118.55914752031049</c:v>
                      </c:pt>
                      <c:pt idx="1">
                        <c:v>115.12257941457594</c:v>
                      </c:pt>
                      <c:pt idx="2">
                        <c:v>112.84480163679817</c:v>
                      </c:pt>
                      <c:pt idx="3">
                        <c:v>110.56903132867492</c:v>
                      </c:pt>
                      <c:pt idx="4">
                        <c:v>111.16903132867492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F-4A9C-4505-9DD7-9D23C60CBEA7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ΔΙΑΦΟΡΕΣ!$D$12</c15:sqref>
                        </c15:formulaRef>
                      </c:ext>
                    </c:extLst>
                    <c:strCache>
                      <c:ptCount val="1"/>
                      <c:pt idx="0">
                        <c:v>MY MARKET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ΔΙΑΦΟΡΕΣ!$E$12:$I$12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142.33662501061033</c:v>
                      </c:pt>
                      <c:pt idx="1">
                        <c:v>144.5791472922503</c:v>
                      </c:pt>
                      <c:pt idx="2">
                        <c:v>129.69192184333659</c:v>
                      </c:pt>
                      <c:pt idx="3">
                        <c:v>107.40007605994904</c:v>
                      </c:pt>
                      <c:pt idx="4">
                        <c:v>98.620304801269157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0-4A9C-4505-9DD7-9D23C60CBEA7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ΔΙΑΦΟΡΕΣ!$D$13</c15:sqref>
                        </c15:formulaRef>
                      </c:ext>
                    </c:extLst>
                    <c:strCache>
                      <c:ptCount val="1"/>
                      <c:pt idx="0">
                        <c:v>ΣΚΛΑΒΕΝΙΤΗΣ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ΔΙΑΦΟΡΕΣ!$E$13:$I$13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106.30872677472955</c:v>
                      </c:pt>
                      <c:pt idx="1">
                        <c:v>106.01300070698285</c:v>
                      </c:pt>
                      <c:pt idx="2">
                        <c:v>98.923673909597241</c:v>
                      </c:pt>
                      <c:pt idx="3">
                        <c:v>96.366917493209542</c:v>
                      </c:pt>
                      <c:pt idx="4">
                        <c:v>92.674802745249494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1-4A9C-4505-9DD7-9D23C60CBEA7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ΔΙΑΦΟΡΕΣ!$D$14</c15:sqref>
                        </c15:formulaRef>
                      </c:ext>
                    </c:extLst>
                    <c:strCache>
                      <c:ptCount val="1"/>
                      <c:pt idx="0">
                        <c:v>ΣΥΝΚΑ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ΔΙΑΦΟΡΕΣ!$E$14:$I$14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115.64061368896536</c:v>
                      </c:pt>
                      <c:pt idx="1">
                        <c:v>111.2780044441799</c:v>
                      </c:pt>
                      <c:pt idx="2">
                        <c:v>107.5452912518854</c:v>
                      </c:pt>
                      <c:pt idx="3">
                        <c:v>100.40511629652318</c:v>
                      </c:pt>
                      <c:pt idx="4">
                        <c:v>101.89229549282942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2-4A9C-4505-9DD7-9D23C60CBEA7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ΔΙΑΦΟΡΕΣ!$D$15</c15:sqref>
                        </c15:formulaRef>
                      </c:ext>
                    </c:extLst>
                    <c:strCache>
                      <c:ptCount val="1"/>
                      <c:pt idx="0">
                        <c:v>ΧΑΛΚΙΑΔΑΚΗΣ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ΔΙΑΦΟΡΕΣ!$E$15:$I$15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127.51801302497249</c:v>
                      </c:pt>
                      <c:pt idx="1">
                        <c:v>130.65505006200951</c:v>
                      </c:pt>
                      <c:pt idx="2">
                        <c:v>120.85751975897922</c:v>
                      </c:pt>
                      <c:pt idx="3">
                        <c:v>114.81963180379714</c:v>
                      </c:pt>
                      <c:pt idx="4">
                        <c:v>108.06230186316951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3-4A9C-4505-9DD7-9D23C60CBEA7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ΔΙΑΦΟΡΕΣ!$D$16</c15:sqref>
                        </c15:formulaRef>
                      </c:ext>
                    </c:extLst>
                    <c:strCache>
                      <c:ptCount val="1"/>
                      <c:pt idx="0">
                        <c:v>e-Food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ΔΙΑΦΟΡΕΣ!$E$16:$I$16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185.65321133598232</c:v>
                      </c:pt>
                      <c:pt idx="1">
                        <c:v>185.65321133598232</c:v>
                      </c:pt>
                      <c:pt idx="2">
                        <c:v>172.14717475165156</c:v>
                      </c:pt>
                      <c:pt idx="3">
                        <c:v>171.60580220263196</c:v>
                      </c:pt>
                      <c:pt idx="4">
                        <c:v>171.88180220263195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4-4A9C-4505-9DD7-9D23C60CBEA7}"/>
                  </c:ext>
                </c:extLst>
              </c15:ser>
            </c15:filteredLineSeries>
          </c:ext>
        </c:extLst>
      </c:lineChart>
      <c:catAx>
        <c:axId val="-140230710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402297856"/>
        <c:crosses val="autoZero"/>
        <c:auto val="1"/>
        <c:lblAlgn val="ctr"/>
        <c:lblOffset val="100"/>
        <c:noMultiLvlLbl val="0"/>
      </c:catAx>
      <c:valAx>
        <c:axId val="-1402297856"/>
        <c:scaling>
          <c:orientation val="minMax"/>
          <c:min val="10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40230710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5217672739802424"/>
          <c:y val="0.59711751858418771"/>
          <c:w val="0.34527064440900973"/>
          <c:h val="0.102774639647065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928876528370145E-2"/>
          <c:y val="9.960082626502921E-2"/>
          <c:w val="0.92426461429797224"/>
          <c:h val="0.85049538748717313"/>
        </c:manualLayout>
      </c:layout>
      <c:lineChart>
        <c:grouping val="standard"/>
        <c:varyColors val="0"/>
        <c:ser>
          <c:idx val="14"/>
          <c:order val="14"/>
          <c:tx>
            <c:strRef>
              <c:f>ΔΙΑΦΟΡΕΣ!$D$21</c:f>
              <c:strCache>
                <c:ptCount val="1"/>
                <c:pt idx="0">
                  <c:v>ΜΕΣΟ ΚΑΛΑΘΙ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2C2-45EF-A82E-C8951BDF09F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ΔΙΑΦΟΡΕΣ!$E$21:$J$21</c:f>
              <c:numCache>
                <c:formatCode>0.00</c:formatCode>
                <c:ptCount val="6"/>
                <c:pt idx="0">
                  <c:v>115.59804570458061</c:v>
                </c:pt>
                <c:pt idx="1">
                  <c:v>113.16581568208255</c:v>
                </c:pt>
                <c:pt idx="2">
                  <c:v>110.2566099101989</c:v>
                </c:pt>
                <c:pt idx="3">
                  <c:v>103.42015281214101</c:v>
                </c:pt>
                <c:pt idx="4">
                  <c:v>100.01564677474742</c:v>
                </c:pt>
                <c:pt idx="5">
                  <c:v>98.511034558868928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2C2-45EF-A82E-C8951BDF09F0}"/>
            </c:ext>
          </c:extLst>
        </c:ser>
        <c:ser>
          <c:idx val="15"/>
          <c:order val="15"/>
          <c:tx>
            <c:strRef>
              <c:f>ΔΙΑΦΟΡΕΣ!$D$22</c:f>
              <c:strCache>
                <c:ptCount val="1"/>
                <c:pt idx="0">
                  <c:v>ΜΕΣΟ ΚΑΛΑΘΙ ΜΕ ΠΛΗΘΩΡΙΣΜΟ ΝΟΕΜΒΡΙΟΥ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2C2-45EF-A82E-C8951BDF09F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ΔΙΑΦΟΡΕΣ!$E$22:$J$22</c:f>
              <c:numCache>
                <c:formatCode>#,##0.00</c:formatCode>
                <c:ptCount val="6"/>
                <c:pt idx="0">
                  <c:v>115.59804570458061</c:v>
                </c:pt>
                <c:pt idx="1">
                  <c:v>115.81243656366449</c:v>
                </c:pt>
                <c:pt idx="2">
                  <c:v>116.02682742274837</c:v>
                </c:pt>
                <c:pt idx="3">
                  <c:v>116.24121828183225</c:v>
                </c:pt>
                <c:pt idx="4">
                  <c:v>116.45560914091612</c:v>
                </c:pt>
                <c:pt idx="5">
                  <c:v>116.67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2C2-45EF-A82E-C8951BDF09F0}"/>
            </c:ext>
          </c:extLst>
        </c:ser>
        <c:ser>
          <c:idx val="16"/>
          <c:order val="16"/>
          <c:tx>
            <c:strRef>
              <c:f>ΔΙΑΦΟΡΕΣ!$D$23</c:f>
              <c:strCache>
                <c:ptCount val="1"/>
                <c:pt idx="0">
                  <c:v>ΣΤΟΧΟΣ ΚΑΛΑΘΙΟΥ ΝΟΙΚΟΚΥΡΙΟΥ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2C2-45EF-A82E-C8951BDF09F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7232229788281839E-3"/>
                  <c:y val="-1.26064488509398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2C2-45EF-A82E-C8951BDF09F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ΔΙΑΦΟΡΕΣ!$E$23:$J$23</c:f>
              <c:numCache>
                <c:formatCode>#,##0.00</c:formatCode>
                <c:ptCount val="6"/>
                <c:pt idx="0">
                  <c:v>115.59804570458061</c:v>
                </c:pt>
                <c:pt idx="1">
                  <c:v>115.59804570458061</c:v>
                </c:pt>
                <c:pt idx="2">
                  <c:v>115.59804570458061</c:v>
                </c:pt>
                <c:pt idx="3">
                  <c:v>115.59804570458061</c:v>
                </c:pt>
                <c:pt idx="4">
                  <c:v>115.59804570458061</c:v>
                </c:pt>
                <c:pt idx="5">
                  <c:v>115.59804570458061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42C2-45EF-A82E-C8951BDF09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402306560"/>
        <c:axId val="-1402308192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ΔΙΑΦΟΡΕΣ!$D$3</c15:sqref>
                        </c15:formulaRef>
                      </c:ext>
                    </c:extLst>
                    <c:strCache>
                      <c:ptCount val="1"/>
                      <c:pt idx="0">
                        <c:v>ΑΒ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ΔΙΑΦΟΡΕΣ!$E$3:$I$3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109.85046835677063</c:v>
                      </c:pt>
                      <c:pt idx="1">
                        <c:v>106.58604183788721</c:v>
                      </c:pt>
                      <c:pt idx="2">
                        <c:v>102.7502834977206</c:v>
                      </c:pt>
                      <c:pt idx="3">
                        <c:v>100.87781921200632</c:v>
                      </c:pt>
                      <c:pt idx="4">
                        <c:v>100.78081921200632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7-42C2-45EF-A82E-C8951BDF09F0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ΔΙΑΦΟΡΕΣ!$D$4</c15:sqref>
                        </c15:formulaRef>
                      </c:ext>
                    </c:extLst>
                    <c:strCache>
                      <c:ptCount val="1"/>
                      <c:pt idx="0">
                        <c:v>BAZAAR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ΔΙΑΦΟΡΕΣ!$E$4:$I$4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117.2499900619278</c:v>
                      </c:pt>
                      <c:pt idx="1">
                        <c:v>105.94136281198476</c:v>
                      </c:pt>
                      <c:pt idx="2">
                        <c:v>107.11355122424203</c:v>
                      </c:pt>
                      <c:pt idx="3">
                        <c:v>105.74657503376584</c:v>
                      </c:pt>
                      <c:pt idx="4">
                        <c:v>103.88953255010571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8-42C2-45EF-A82E-C8951BDF09F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ΔΙΑΦΟΡΕΣ!$D$5</c15:sqref>
                        </c15:formulaRef>
                      </c:ext>
                    </c:extLst>
                    <c:strCache>
                      <c:ptCount val="1"/>
                      <c:pt idx="0">
                        <c:v>ΓΑΛΑΞΙΑΣ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ΔΙΑΦΟΡΕΣ!$E$5:$I$5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132.80047080044136</c:v>
                      </c:pt>
                      <c:pt idx="1">
                        <c:v>132.32785815262486</c:v>
                      </c:pt>
                      <c:pt idx="2">
                        <c:v>145.41143568141413</c:v>
                      </c:pt>
                      <c:pt idx="3">
                        <c:v>124.03604659913334</c:v>
                      </c:pt>
                      <c:pt idx="4">
                        <c:v>115.64686636219837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9-42C2-45EF-A82E-C8951BDF09F0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ΔΙΑΦΟΡΕΣ!$D$6</c15:sqref>
                        </c15:formulaRef>
                      </c:ext>
                    </c:extLst>
                    <c:strCache>
                      <c:ptCount val="1"/>
                      <c:pt idx="0">
                        <c:v>e-Fresh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ΔΙΑΦΟΡΕΣ!$E$6:$I$6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171.81443243439674</c:v>
                      </c:pt>
                      <c:pt idx="1">
                        <c:v>161.70243243439671</c:v>
                      </c:pt>
                      <c:pt idx="2">
                        <c:v>159.28243243439672</c:v>
                      </c:pt>
                      <c:pt idx="3">
                        <c:v>157.05721985668271</c:v>
                      </c:pt>
                      <c:pt idx="4">
                        <c:v>158.06765776517949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A-42C2-45EF-A82E-C8951BDF09F0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ΔΙΑΦΟΡΕΣ!$D$7</c15:sqref>
                        </c15:formulaRef>
                      </c:ext>
                    </c:extLst>
                    <c:strCache>
                      <c:ptCount val="1"/>
                      <c:pt idx="0">
                        <c:v>DISCOUNT MARKT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ΔΙΑΦΟΡΕΣ!$E$7:$I$7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113.30863046844755</c:v>
                      </c:pt>
                      <c:pt idx="1">
                        <c:v>106.72321742496925</c:v>
                      </c:pt>
                      <c:pt idx="2">
                        <c:v>101.95322769066975</c:v>
                      </c:pt>
                      <c:pt idx="3">
                        <c:v>97.483622531939602</c:v>
                      </c:pt>
                      <c:pt idx="4">
                        <c:v>97.896606658923773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B-42C2-45EF-A82E-C8951BDF09F0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ΔΙΑΦΟΡΕΣ!$D$8</c15:sqref>
                        </c15:formulaRef>
                      </c:ext>
                    </c:extLst>
                    <c:strCache>
                      <c:ptCount val="1"/>
                      <c:pt idx="0">
                        <c:v>ΚΡΗΤΙΚΟΣ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ΔΙΑΦΟΡΕΣ!$E$8:$I$8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101.10258004926111</c:v>
                      </c:pt>
                      <c:pt idx="1">
                        <c:v>100.765341954023</c:v>
                      </c:pt>
                      <c:pt idx="2">
                        <c:v>97.960341954023008</c:v>
                      </c:pt>
                      <c:pt idx="3">
                        <c:v>94.943341954022998</c:v>
                      </c:pt>
                      <c:pt idx="4">
                        <c:v>86.998762668396964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C-42C2-45EF-A82E-C8951BDF09F0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ΔΙΑΦΟΡΕΣ!$D$9</c15:sqref>
                        </c15:formulaRef>
                      </c:ext>
                    </c:extLst>
                    <c:strCache>
                      <c:ptCount val="1"/>
                      <c:pt idx="0">
                        <c:v>LIDL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ΔΙΑΦΟΡΕΣ!$E$9:$I$9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89.256422076472887</c:v>
                      </c:pt>
                      <c:pt idx="1">
                        <c:v>90.646619227512531</c:v>
                      </c:pt>
                      <c:pt idx="2">
                        <c:v>91.4817508064599</c:v>
                      </c:pt>
                      <c:pt idx="3">
                        <c:v>87.159976563643383</c:v>
                      </c:pt>
                      <c:pt idx="4">
                        <c:v>85.891572432834437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D-42C2-45EF-A82E-C8951BDF09F0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ΔΙΑΦΟΡΕΣ!$D$10</c15:sqref>
                        </c15:formulaRef>
                      </c:ext>
                    </c:extLst>
                    <c:strCache>
                      <c:ptCount val="1"/>
                      <c:pt idx="0">
                        <c:v>ΜΑΣΟΥΤΗΣ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ΔΙΑΦΟΡΕΣ!$E$10:$I$10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113.24486062205771</c:v>
                      </c:pt>
                      <c:pt idx="1">
                        <c:v>107.35156485599029</c:v>
                      </c:pt>
                      <c:pt idx="2">
                        <c:v>106.54551966726086</c:v>
                      </c:pt>
                      <c:pt idx="3">
                        <c:v>101.23367886902687</c:v>
                      </c:pt>
                      <c:pt idx="4">
                        <c:v>96.664865181310802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E-42C2-45EF-A82E-C8951BDF09F0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ΔΙΑΦΟΡΕΣ!$D$11</c15:sqref>
                        </c15:formulaRef>
                      </c:ext>
                    </c:extLst>
                    <c:strCache>
                      <c:ptCount val="1"/>
                      <c:pt idx="0">
                        <c:v>MARKET IN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ΔΙΑΦΟΡΕΣ!$E$11:$I$11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118.55914752031049</c:v>
                      </c:pt>
                      <c:pt idx="1">
                        <c:v>115.12257941457594</c:v>
                      </c:pt>
                      <c:pt idx="2">
                        <c:v>112.84480163679817</c:v>
                      </c:pt>
                      <c:pt idx="3">
                        <c:v>110.56903132867492</c:v>
                      </c:pt>
                      <c:pt idx="4">
                        <c:v>111.16903132867492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F-42C2-45EF-A82E-C8951BDF09F0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ΔΙΑΦΟΡΕΣ!$D$12</c15:sqref>
                        </c15:formulaRef>
                      </c:ext>
                    </c:extLst>
                    <c:strCache>
                      <c:ptCount val="1"/>
                      <c:pt idx="0">
                        <c:v>MY MARKET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ΔΙΑΦΟΡΕΣ!$E$12:$I$12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142.33662501061033</c:v>
                      </c:pt>
                      <c:pt idx="1">
                        <c:v>144.5791472922503</c:v>
                      </c:pt>
                      <c:pt idx="2">
                        <c:v>129.69192184333659</c:v>
                      </c:pt>
                      <c:pt idx="3">
                        <c:v>107.40007605994904</c:v>
                      </c:pt>
                      <c:pt idx="4">
                        <c:v>98.620304801269157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0-42C2-45EF-A82E-C8951BDF09F0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ΔΙΑΦΟΡΕΣ!$D$13</c15:sqref>
                        </c15:formulaRef>
                      </c:ext>
                    </c:extLst>
                    <c:strCache>
                      <c:ptCount val="1"/>
                      <c:pt idx="0">
                        <c:v>ΣΚΛΑΒΕΝΙΤΗΣ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ΔΙΑΦΟΡΕΣ!$E$13:$I$13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106.30872677472955</c:v>
                      </c:pt>
                      <c:pt idx="1">
                        <c:v>106.01300070698285</c:v>
                      </c:pt>
                      <c:pt idx="2">
                        <c:v>98.923673909597241</c:v>
                      </c:pt>
                      <c:pt idx="3">
                        <c:v>96.366917493209542</c:v>
                      </c:pt>
                      <c:pt idx="4">
                        <c:v>92.674802745249494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1-42C2-45EF-A82E-C8951BDF09F0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ΔΙΑΦΟΡΕΣ!$D$14</c15:sqref>
                        </c15:formulaRef>
                      </c:ext>
                    </c:extLst>
                    <c:strCache>
                      <c:ptCount val="1"/>
                      <c:pt idx="0">
                        <c:v>ΣΥΝΚΑ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ΔΙΑΦΟΡΕΣ!$E$14:$I$14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115.64061368896536</c:v>
                      </c:pt>
                      <c:pt idx="1">
                        <c:v>111.2780044441799</c:v>
                      </c:pt>
                      <c:pt idx="2">
                        <c:v>107.5452912518854</c:v>
                      </c:pt>
                      <c:pt idx="3">
                        <c:v>100.40511629652318</c:v>
                      </c:pt>
                      <c:pt idx="4">
                        <c:v>101.89229549282942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2-42C2-45EF-A82E-C8951BDF09F0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ΔΙΑΦΟΡΕΣ!$D$15</c15:sqref>
                        </c15:formulaRef>
                      </c:ext>
                    </c:extLst>
                    <c:strCache>
                      <c:ptCount val="1"/>
                      <c:pt idx="0">
                        <c:v>ΧΑΛΚΙΑΔΑΚΗΣ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ΔΙΑΦΟΡΕΣ!$E$15:$I$15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127.51801302497249</c:v>
                      </c:pt>
                      <c:pt idx="1">
                        <c:v>130.65505006200951</c:v>
                      </c:pt>
                      <c:pt idx="2">
                        <c:v>120.85751975897922</c:v>
                      </c:pt>
                      <c:pt idx="3">
                        <c:v>114.81963180379714</c:v>
                      </c:pt>
                      <c:pt idx="4">
                        <c:v>108.06230186316951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3-42C2-45EF-A82E-C8951BDF09F0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ΔΙΑΦΟΡΕΣ!$D$16</c15:sqref>
                        </c15:formulaRef>
                      </c:ext>
                    </c:extLst>
                    <c:strCache>
                      <c:ptCount val="1"/>
                      <c:pt idx="0">
                        <c:v>e-Food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ΔΙΑΦΟΡΕΣ!$E$16:$I$16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185.65321133598232</c:v>
                      </c:pt>
                      <c:pt idx="1">
                        <c:v>185.65321133598232</c:v>
                      </c:pt>
                      <c:pt idx="2">
                        <c:v>172.14717475165156</c:v>
                      </c:pt>
                      <c:pt idx="3">
                        <c:v>171.60580220263196</c:v>
                      </c:pt>
                      <c:pt idx="4">
                        <c:v>171.88180220263195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4-42C2-45EF-A82E-C8951BDF09F0}"/>
                  </c:ext>
                </c:extLst>
              </c15:ser>
            </c15:filteredLineSeries>
          </c:ext>
        </c:extLst>
      </c:lineChart>
      <c:catAx>
        <c:axId val="-14023065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402308192"/>
        <c:crosses val="autoZero"/>
        <c:auto val="1"/>
        <c:lblAlgn val="ctr"/>
        <c:lblOffset val="100"/>
        <c:noMultiLvlLbl val="0"/>
      </c:catAx>
      <c:valAx>
        <c:axId val="-1402308192"/>
        <c:scaling>
          <c:orientation val="minMax"/>
          <c:min val="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40230656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408464721669257"/>
          <c:y val="0.55367558612073675"/>
          <c:w val="0.35785981688800811"/>
          <c:h val="0.131178980103936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21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3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2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50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5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3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3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8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3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0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8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438F7-79F8-400D-A359-D93F2B60045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655733"/>
            <a:ext cx="12192000" cy="1202267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008" y="0"/>
            <a:ext cx="4943984" cy="22654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76" y="3176927"/>
            <a:ext cx="111128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/>
              <a:t>ΚΑΛΑΘΙ ΤΟΥ ΝΟΙΚΟΚΥΡΙΟΥ</a:t>
            </a:r>
          </a:p>
          <a:p>
            <a:pPr algn="ctr"/>
            <a:endParaRPr lang="el-GR" sz="3200" b="1" dirty="0"/>
          </a:p>
          <a:p>
            <a:pPr algn="ctr"/>
            <a:r>
              <a:rPr lang="el-GR" sz="3200" b="1" dirty="0"/>
              <a:t>ΠΑΡΟΥΣΙΑΣΗ ΑΠΟΤΕΛΕΣΜΑΤΩΝ ΠΕΡΙΟΔΟΥ 02/11 - 13/12</a:t>
            </a:r>
          </a:p>
          <a:p>
            <a:pPr algn="ctr"/>
            <a:endParaRPr lang="el-GR" sz="32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24365" y="3064933"/>
            <a:ext cx="1174326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253066" y="2265455"/>
            <a:ext cx="99991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800" b="1" dirty="0">
                <a:solidFill>
                  <a:prstClr val="black"/>
                </a:solidFill>
              </a:rPr>
              <a:t>ΓΕΝΙΚΗ ΓΡΑΜΜΑΤΕΙΑ ΕΜΠΟΡΙΟΥ ΚΑΙ ΠΡΟΣΤΑΣΙΑΣ ΚΑΤΑΝΑΛΩΤΗ</a:t>
            </a:r>
            <a:endParaRPr lang="el-GR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466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87" y="6146408"/>
            <a:ext cx="724413" cy="7115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413" cy="711592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61" y="711590"/>
            <a:ext cx="1701677" cy="752714"/>
          </a:xfrm>
          <a:prstGeom prst="rect">
            <a:avLst/>
          </a:prstGeom>
        </p:spPr>
      </p:pic>
      <p:graphicFrame>
        <p:nvGraphicFramePr>
          <p:cNvPr id="9" name="Πίνακας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674480"/>
              </p:ext>
            </p:extLst>
          </p:nvPr>
        </p:nvGraphicFramePr>
        <p:xfrm>
          <a:off x="850791" y="1499240"/>
          <a:ext cx="9501807" cy="4941318"/>
        </p:xfrm>
        <a:graphic>
          <a:graphicData uri="http://schemas.openxmlformats.org/drawingml/2006/table">
            <a:tbl>
              <a:tblPr/>
              <a:tblGrid>
                <a:gridCol w="24610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7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54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54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334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692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0027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ΚΑΤΗΓΟΡΙΕΣ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ΕΒΔ-1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ΕΒΔ-6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ΔΙΑΦΟΡΑ ΜΕ ΑΡΧΗ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ΠΛΗΘΩΡΙΣΜΟΣ ΝΟΕΜΒΡΙΟΥ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ΠΛΗΘΩΡΙΣΜΟΣ ΟΚΤΩΒΡΙΟΥ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013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ΣΑΠΟΥΝΙ ΣΤΕΡΕΟ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-10,53%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013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ΠΑΝΕΣ ΑΚΡΑΤΕΙΑΣ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-3,92%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013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ΠΑΝΕΣ ΓΙΑ ΜΩΡΑ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-19,16%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013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ΜΩΡΟΜΑΝΤΗΛΑ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-8,53%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013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ΣΑΜΠΟΥΑΝ ΓΙΑ ΜΩΡΑ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-20,26%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013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ΤΡΟΦΗ ΓΙΑ ΣΚΥΛΟΥΣ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-19,67%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013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ΤΡΟΦΗ ΓΙΑ ΓΑΤΕΣ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-34,92%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924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ΑΛΕΥΡΙ ΓΙΑ ΟΛΕΣ ΤΙΣ ΧΡΗΣΕΙΣ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-10,85%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013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ΨΩΜΙ ΦΡΑΤΖΟΛΑ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0138">
                <a:tc>
                  <a:txBody>
                    <a:bodyPr/>
                    <a:lstStyle/>
                    <a:p>
                      <a:pPr algn="ctr" fontAlgn="ctr"/>
                      <a:endParaRPr lang="el-G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0138">
                <a:tc>
                  <a:txBody>
                    <a:bodyPr/>
                    <a:lstStyle/>
                    <a:p>
                      <a:pPr algn="ctr" fontAlgn="ctr"/>
                      <a:endParaRPr lang="el-G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0138">
                <a:tc>
                  <a:txBody>
                    <a:bodyPr/>
                    <a:lstStyle/>
                    <a:p>
                      <a:pPr algn="ctr" fontAlgn="ctr"/>
                      <a:endParaRPr lang="el-G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600276">
                <a:tc>
                  <a:txBody>
                    <a:bodyPr/>
                    <a:lstStyle/>
                    <a:p>
                      <a:pPr algn="ctr" fontAlgn="ctr"/>
                      <a:endParaRPr lang="el-G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425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87" y="6146408"/>
            <a:ext cx="724413" cy="7115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413" cy="7115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8727" y="1036915"/>
            <a:ext cx="97642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u="sng" dirty="0"/>
          </a:p>
          <a:p>
            <a:pPr algn="ctr"/>
            <a:endParaRPr lang="en-US" sz="2400" b="1" u="sng" dirty="0"/>
          </a:p>
          <a:p>
            <a:pPr algn="ctr"/>
            <a:endParaRPr lang="en-US" sz="2400" b="1" u="sng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/>
              <a:t>360.000</a:t>
            </a:r>
            <a:r>
              <a:rPr lang="en-US" sz="2400" dirty="0"/>
              <a:t> </a:t>
            </a:r>
            <a:r>
              <a:rPr lang="el-GR" sz="2400" dirty="0"/>
              <a:t>μεταφορτώσεις (</a:t>
            </a:r>
            <a:r>
              <a:rPr lang="en-US" sz="2400" dirty="0"/>
              <a:t>downloads)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/>
              <a:t>231.000</a:t>
            </a:r>
            <a:r>
              <a:rPr lang="en-US" sz="2400" dirty="0"/>
              <a:t> </a:t>
            </a:r>
            <a:r>
              <a:rPr lang="el-GR" sz="2400" dirty="0"/>
              <a:t>μοναδικοί επισκέπτες κάθε Τετάρτη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b="1" dirty="0"/>
              <a:t>221.000</a:t>
            </a:r>
            <a:r>
              <a:rPr lang="el-GR" sz="2400" dirty="0"/>
              <a:t> προσωποποιημένα καλάθια καταναλωτών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b="1" dirty="0"/>
              <a:t>13 φυσικά και 3 </a:t>
            </a:r>
            <a:r>
              <a:rPr lang="en-US" sz="2400" b="1" dirty="0"/>
              <a:t>online supermarkets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/>
              <a:t>1.000 </a:t>
            </a:r>
            <a:r>
              <a:rPr lang="el-GR" sz="2400" b="1" dirty="0"/>
              <a:t>προϊόντα </a:t>
            </a:r>
            <a:r>
              <a:rPr lang="el-GR" sz="2400" dirty="0"/>
              <a:t>κατά μέσο όρο για κάθε εβδομάδα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b="1" dirty="0"/>
              <a:t>16 αλυσίδες </a:t>
            </a:r>
            <a:r>
              <a:rPr lang="el-GR" sz="2400" dirty="0"/>
              <a:t>λιανικής πώλησης παιχνιδιών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550" y="858203"/>
            <a:ext cx="2903192" cy="1284188"/>
          </a:xfrm>
          <a:prstGeom prst="rect">
            <a:avLst/>
          </a:prstGeom>
        </p:spPr>
      </p:pic>
      <p:pic>
        <p:nvPicPr>
          <p:cNvPr id="3" name="Εικόνα 2" descr="Απόσπασμα οθόνης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18" y="711592"/>
            <a:ext cx="5951422" cy="143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00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87" y="6146408"/>
            <a:ext cx="724413" cy="7115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413" cy="711592"/>
          </a:xfrm>
          <a:prstGeom prst="rect">
            <a:avLst/>
          </a:prstGeom>
        </p:spPr>
      </p:pic>
      <p:pic>
        <p:nvPicPr>
          <p:cNvPr id="5" name="Εικόνα 4" descr="Απόσπασμα οθόνης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22" y="676656"/>
            <a:ext cx="9788155" cy="618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49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87" y="6146408"/>
            <a:ext cx="724413" cy="7115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413" cy="711592"/>
          </a:xfrm>
          <a:prstGeom prst="rect">
            <a:avLst/>
          </a:prstGeom>
        </p:spPr>
      </p:pic>
      <p:graphicFrame>
        <p:nvGraphicFramePr>
          <p:cNvPr id="10" name="Γράφημα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0243047"/>
              </p:ext>
            </p:extLst>
          </p:nvPr>
        </p:nvGraphicFramePr>
        <p:xfrm>
          <a:off x="1051983" y="711592"/>
          <a:ext cx="10088034" cy="5911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190" y="2913665"/>
            <a:ext cx="2251075" cy="99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39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87" y="6146408"/>
            <a:ext cx="724413" cy="7115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413" cy="711592"/>
          </a:xfrm>
          <a:prstGeom prst="rect">
            <a:avLst/>
          </a:prstGeom>
        </p:spPr>
      </p:pic>
      <p:graphicFrame>
        <p:nvGraphicFramePr>
          <p:cNvPr id="9" name="Γράφημα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6167774"/>
              </p:ext>
            </p:extLst>
          </p:nvPr>
        </p:nvGraphicFramePr>
        <p:xfrm>
          <a:off x="781638" y="711592"/>
          <a:ext cx="9936719" cy="602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360" y="2714882"/>
            <a:ext cx="2251075" cy="99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15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87" y="6146408"/>
            <a:ext cx="724413" cy="7115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413" cy="711592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13" y="1999704"/>
            <a:ext cx="2251075" cy="995733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3580525" y="2409447"/>
            <a:ext cx="2168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124,62 ευρώ</a:t>
            </a:r>
            <a:r>
              <a:rPr lang="el-GR" b="1" dirty="0"/>
              <a:t> </a:t>
            </a:r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>
            <a:off x="5231958" y="2560320"/>
            <a:ext cx="864042" cy="218459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02017" y="2669549"/>
            <a:ext cx="1545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109,08 ευρώ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63979" y="2154803"/>
            <a:ext cx="97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-12,47%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93203" y="1285362"/>
            <a:ext cx="3005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/>
              <a:t>Μέσο καλάθι νοικοκυριού (όλα τα καταστήματα)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93343" y="3482671"/>
            <a:ext cx="30214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/>
              <a:t>Κέρδος Καταναλωτή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15,32</a:t>
            </a:r>
            <a:r>
              <a:rPr lang="el-GR" dirty="0"/>
              <a:t> ευρώ / εβδομάδα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66,40</a:t>
            </a:r>
            <a:r>
              <a:rPr lang="el-GR" dirty="0"/>
              <a:t> ευρώ/ μήνα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796,74</a:t>
            </a:r>
            <a:r>
              <a:rPr lang="el-GR" dirty="0"/>
              <a:t> ευρώ / έτος </a:t>
            </a:r>
          </a:p>
        </p:txBody>
      </p:sp>
      <p:cxnSp>
        <p:nvCxnSpPr>
          <p:cNvPr id="17" name="Ευθύγραμμο βέλος σύνδεσης 16"/>
          <p:cNvCxnSpPr>
            <a:stCxn id="14" idx="3"/>
          </p:cNvCxnSpPr>
          <p:nvPr/>
        </p:nvCxnSpPr>
        <p:spPr>
          <a:xfrm>
            <a:off x="5414838" y="4221335"/>
            <a:ext cx="1280160" cy="808"/>
          </a:xfrm>
          <a:prstGeom prst="straightConnector1">
            <a:avLst/>
          </a:prstGeom>
          <a:ln w="22225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Ορθογώνιο 17"/>
          <p:cNvSpPr/>
          <p:nvPr/>
        </p:nvSpPr>
        <p:spPr>
          <a:xfrm>
            <a:off x="7101102" y="4036669"/>
            <a:ext cx="2710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1,12 βασικοί μισθοί / έτος</a:t>
            </a:r>
            <a:r>
              <a:rPr lang="el-GR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5390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87" y="6146408"/>
            <a:ext cx="724413" cy="7115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413" cy="711592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13" y="1999704"/>
            <a:ext cx="2251075" cy="995733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3580525" y="2409447"/>
            <a:ext cx="2168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115,60 ευρώ</a:t>
            </a:r>
            <a:r>
              <a:rPr lang="el-GR" b="1" dirty="0"/>
              <a:t> </a:t>
            </a:r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>
            <a:off x="5231958" y="2560320"/>
            <a:ext cx="864042" cy="218459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02017" y="2669549"/>
            <a:ext cx="1545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98,51 ευρώ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63979" y="2154803"/>
            <a:ext cx="97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-14,78%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93203" y="1219886"/>
            <a:ext cx="3005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/>
              <a:t>Μέσο καλάθι νοικοκυριού (φυσικά καταστήματα)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93343" y="3482671"/>
            <a:ext cx="30214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/>
              <a:t>Κέρδος Καταναλωτή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15,58</a:t>
            </a:r>
            <a:r>
              <a:rPr lang="el-GR" dirty="0"/>
              <a:t> ευρώ / εβδομάδα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67,52</a:t>
            </a:r>
            <a:r>
              <a:rPr lang="el-GR" dirty="0"/>
              <a:t> ευρώ/ μήνα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810,28</a:t>
            </a:r>
            <a:r>
              <a:rPr lang="el-GR" dirty="0"/>
              <a:t> ευρώ / έτος </a:t>
            </a:r>
          </a:p>
        </p:txBody>
      </p:sp>
      <p:cxnSp>
        <p:nvCxnSpPr>
          <p:cNvPr id="17" name="Ευθύγραμμο βέλος σύνδεσης 16"/>
          <p:cNvCxnSpPr>
            <a:stCxn id="14" idx="3"/>
          </p:cNvCxnSpPr>
          <p:nvPr/>
        </p:nvCxnSpPr>
        <p:spPr>
          <a:xfrm>
            <a:off x="5414838" y="4221335"/>
            <a:ext cx="1280160" cy="808"/>
          </a:xfrm>
          <a:prstGeom prst="straightConnector1">
            <a:avLst/>
          </a:prstGeom>
          <a:ln w="22225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Ορθογώνιο 17"/>
          <p:cNvSpPr/>
          <p:nvPr/>
        </p:nvSpPr>
        <p:spPr>
          <a:xfrm>
            <a:off x="7101102" y="4036669"/>
            <a:ext cx="2710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1,14 βασικοί μισθοί / έτος</a:t>
            </a:r>
            <a:r>
              <a:rPr lang="el-GR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8824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87" y="6146408"/>
            <a:ext cx="724413" cy="7115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413" cy="711592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61" y="711590"/>
            <a:ext cx="1701677" cy="752714"/>
          </a:xfrm>
          <a:prstGeom prst="rect">
            <a:avLst/>
          </a:prstGeom>
        </p:spPr>
      </p:pic>
      <p:graphicFrame>
        <p:nvGraphicFramePr>
          <p:cNvPr id="9" name="Πίνακας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090073"/>
              </p:ext>
            </p:extLst>
          </p:nvPr>
        </p:nvGraphicFramePr>
        <p:xfrm>
          <a:off x="850791" y="1499239"/>
          <a:ext cx="9501807" cy="5124192"/>
        </p:xfrm>
        <a:graphic>
          <a:graphicData uri="http://schemas.openxmlformats.org/drawingml/2006/table">
            <a:tbl>
              <a:tblPr/>
              <a:tblGrid>
                <a:gridCol w="24610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7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54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54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334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692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40524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ΚΑΤΗΓΟΡΙΕΣ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ΕΒΔ-1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ΕΒΔ-6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ΔΙΑΦΟΡΑ ΜΕ ΑΡΧΗ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ΠΛΗΘΩΡΙΣΜΟΣ ΝΟΕΜΒΡΙΟΥ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ΠΛΗΘΩΡΙΣΜΟΣ ΟΚΤΩΒΡΙΟΥ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ΡΥΖΙ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ΨΩΜΙ ΤΟΣΤ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-13,10%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-0,68%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ΦΡΥΓΑΝΙΕΣ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-13,26%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-0,68%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ΜΑΚΑΡΟΝΙΑ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-15,81%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ΧΟΙΡΙΝΟ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-18,02%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ΚΟΤΟΠΟΥΛΟ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-16,45%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ΓΑΛΟΠΟΥΛΑ/ΠΑΡΙΖΑ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-12,59%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ΨΑΡΙΑ ΚΑΤΕΨΥΓΜΕΝΑ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-24,39%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ΓΑΛΑ ΦΡΕΣΚΟ ΠΛΗΡΕΣ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-1,49%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ΓΑΛΑ ΦΡΕΣΚΟ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ΓΑΛΑ ΕΒΑΠΟΡΕ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ΓΙΑΟΥΡΤΙ ΑΓΕΛΑΔΟΣ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-23,37%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640524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ΓΙΑΟΥΡΤΙ ΑΓΕΛΑΔΟΣ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-23,98%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8548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87" y="6146408"/>
            <a:ext cx="724413" cy="7115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413" cy="711592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61" y="711590"/>
            <a:ext cx="1701677" cy="752714"/>
          </a:xfrm>
          <a:prstGeom prst="rect">
            <a:avLst/>
          </a:prstGeom>
        </p:spPr>
      </p:pic>
      <p:graphicFrame>
        <p:nvGraphicFramePr>
          <p:cNvPr id="9" name="Πίνακας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224086"/>
              </p:ext>
            </p:extLst>
          </p:nvPr>
        </p:nvGraphicFramePr>
        <p:xfrm>
          <a:off x="850791" y="1499239"/>
          <a:ext cx="9501807" cy="5124192"/>
        </p:xfrm>
        <a:graphic>
          <a:graphicData uri="http://schemas.openxmlformats.org/drawingml/2006/table">
            <a:tbl>
              <a:tblPr/>
              <a:tblGrid>
                <a:gridCol w="24610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7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54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54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334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692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40524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ΚΑΤΗΓΟΡΙΕΣ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ΕΒΔ-1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ΕΒΔ-6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ΔΙΑΦΟΡΑ ΜΕ ΑΡΧΗ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ΠΛΗΘΩΡΙΣΜΟΣ ΝΟΕΜΒΡΙΟΥ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ΠΛΗΘΩΡΙΣΜΟΣ ΟΚΤΩΒΡΙΟΥ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ΦΕΤΑ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-16,96%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ΓΚΟΥΝΤΑ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ΤΥΡΙ ΜΕ ΧΑΜΗΛΑ ΛΙΠΑΡΑ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ΧΥΜΟΣ ΤΟΜΑΤΑΣ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-13,47%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ΜΑΡΓΑΡΙΝΕΣ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-28,84%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ΠΑΡΘΕΝΟ ΕΛΑΙΟΛΑΔΟ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-4,84%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ΗΛΙΕΛΑΙΟ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-16,22%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-0,77%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ΚΑΤΕΨΥΓΜΕΝΑ ΛΑΧΑΝΙΚΑ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-27,83%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ΖΑΧΑΡΗ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ΠΑΙΔΙΚΕΣ ΤΡΟΦΕΣ (ΦΟΡΜΟΥΛΑ)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-30,73%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-1,73%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ΠΑΙΔΙΚΕΣ ΤΡΟΦΕΣ (ΓΑΛΑ)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-57,20%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-1,73%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ΕΛΛΗΝΙΚΟΣ ΚΑΦΕΣ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-14,95%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640524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ΣΤΙΓΜΙΑΙΟΣ ΚΑΦΕΣ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-18,52%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409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87" y="6146408"/>
            <a:ext cx="724413" cy="7115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413" cy="711592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61" y="711590"/>
            <a:ext cx="1701677" cy="752714"/>
          </a:xfrm>
          <a:prstGeom prst="rect">
            <a:avLst/>
          </a:prstGeom>
        </p:spPr>
      </p:pic>
      <p:graphicFrame>
        <p:nvGraphicFramePr>
          <p:cNvPr id="9" name="Πίνακας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05299"/>
              </p:ext>
            </p:extLst>
          </p:nvPr>
        </p:nvGraphicFramePr>
        <p:xfrm>
          <a:off x="850791" y="1499239"/>
          <a:ext cx="9501807" cy="5124192"/>
        </p:xfrm>
        <a:graphic>
          <a:graphicData uri="http://schemas.openxmlformats.org/drawingml/2006/table">
            <a:tbl>
              <a:tblPr/>
              <a:tblGrid>
                <a:gridCol w="24610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7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54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54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334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692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40524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ΚΑΤΗΓΟΡΙΕΣ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ΕΒΔ-1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ΕΒΔ-6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ΔΙΑΦΟΡΑ ΜΕ ΑΡΧΗ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ΠΛΗΘΩΡΙΣΜΟΣ ΝΟΕΜΒΡΙΟΥ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ΠΛΗΘΩΡΙΣΜΟΣ ΟΚΤΩΒΡΙΟΥ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ΓΑΛΛΙΚΟΣ ΚΑΦΕΣ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ΚΑΚΑΟ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-3,82%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ΟΣΠΡΙΑ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ΧΥΜΟΣ ΠΟΡΤΟΚΑΛΙ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-12,43%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ΑΠΟΛΥΜΑΝΤΙΚΑ ΧΕΡΙΩΝ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-22,93%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ΑΠΟΡΡΥΠΑΝΤΙΚΑ ΠΛΥΝΤΗΡΙΟΥ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-21,58%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ΑΠΟΡΡΥΠΑΝΤΙΚΑ ΣΦΟΥΓΓΑΡΙΣΜΑ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-18,89%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ΥΓΡΟ ΠΙΑΤΩΝ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-18,06%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ΧΑΡΤΙ ΚΟΥΖΙΝΑΣ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-3,05%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ΟΔΟΝΤΟΚΡΕΜΕΣ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-9,36%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ΧΑΡΤΙ ΥΓΕΙΑΣ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-3,76%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ΣΕΡΒΙΕΤΕΣ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-25,01%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640524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ΣΑΜΠΟΥΑΝ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-21,76%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1173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5105</TotalTime>
  <Words>702</Words>
  <Application>Microsoft Office PowerPoint</Application>
  <PresentationFormat>Widescreen</PresentationFormat>
  <Paragraphs>358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Sotiris Anagnostopoulos</dc:creator>
  <cp:lastModifiedBy>Ανδρομάχη Παύλου</cp:lastModifiedBy>
  <cp:revision>226</cp:revision>
  <dcterms:created xsi:type="dcterms:W3CDTF">2021-06-28T17:56:48Z</dcterms:created>
  <dcterms:modified xsi:type="dcterms:W3CDTF">2022-12-14T09:48:28Z</dcterms:modified>
</cp:coreProperties>
</file>