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66" r:id="rId4"/>
    <p:sldMasterId id="2147483676" r:id="rId5"/>
  </p:sldMasterIdLst>
  <p:notesMasterIdLst>
    <p:notesMasterId r:id="rId9"/>
  </p:notesMasterIdLst>
  <p:sldIdLst>
    <p:sldId id="256" r:id="rId6"/>
    <p:sldId id="257" r:id="rId7"/>
    <p:sldId id="1754" r:id="rId8"/>
    <p:sldId id="1767" r:id="rId10"/>
    <p:sldId id="1760" r:id="rId11"/>
    <p:sldId id="1761" r:id="rId12"/>
    <p:sldId id="1747" r:id="rId13"/>
    <p:sldId id="1765" r:id="rId14"/>
    <p:sldId id="1766" r:id="rId15"/>
    <p:sldId id="1773" r:id="rId16"/>
    <p:sldId id="1775" r:id="rId17"/>
    <p:sldId id="1789" r:id="rId18"/>
    <p:sldId id="1768" r:id="rId19"/>
    <p:sldId id="1790" r:id="rId20"/>
    <p:sldId id="1776" r:id="rId21"/>
    <p:sldId id="1777" r:id="rId22"/>
    <p:sldId id="1778" r:id="rId23"/>
    <p:sldId id="1779" r:id="rId24"/>
    <p:sldId id="1780" r:id="rId25"/>
    <p:sldId id="1781" r:id="rId26"/>
    <p:sldId id="1782" r:id="rId27"/>
    <p:sldId id="1783" r:id="rId28"/>
    <p:sldId id="1784" r:id="rId29"/>
    <p:sldId id="1785" r:id="rId30"/>
    <p:sldId id="1786" r:id="rId31"/>
    <p:sldId id="1787" r:id="rId32"/>
    <p:sldId id="17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E5FA"/>
    <a:srgbClr val="27C5F4"/>
    <a:srgbClr val="A5D483"/>
    <a:srgbClr val="F2F2F2"/>
    <a:srgbClr val="0F4E8C"/>
    <a:srgbClr val="17518C"/>
    <a:srgbClr val="FFD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8" autoAdjust="0"/>
    <p:restoredTop sz="94660"/>
  </p:normalViewPr>
  <p:slideViewPr>
    <p:cSldViewPr snapToGrid="0">
      <p:cViewPr varScale="1">
        <p:scale>
          <a:sx n="111" d="100"/>
          <a:sy n="111" d="100"/>
        </p:scale>
        <p:origin x="9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C:\Users\mventouri\Documents\eggrafa_ventouri\EYSSAE\Parousiasi_GG_20230607\&#917;&#925;&#932;&#913;&#926;&#917;&#921;&#931;_&#931;&#933;&#924;&#914;&#913;&#931;&#917;&#921;&#931;_&#928;&#923;&#919;&#929;&#937;&#924;&#917;&#931;_&#917;&#932;&#937;&#925;%202014_2020.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chartUserShapes" Target="../drawings/drawing1.xml"/><Relationship Id="rId1" Type="http://schemas.openxmlformats.org/officeDocument/2006/relationships/oleObject" Target="file:///C:\Users\k.pagonis\Documents\Projects\&#915;&#915;-&#917;&#931;&#928;&#913;-&#917;&#933;&#913;\Book3.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2.xml"/><Relationship Id="rId1" Type="http://schemas.openxmlformats.org/officeDocument/2006/relationships/oleObject" Target="file:///C:\Users\mventouri\AppData\Local\Microsoft\Windows\INetCache\Content.Outlook\PVK2JAOX\Book3%20(002).xlsx" TargetMode="External"/></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3.xml"/><Relationship Id="rId1" Type="http://schemas.openxmlformats.org/officeDocument/2006/relationships/package" Target="../embeddings/Workbook1.xlsx"/></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4.xml"/><Relationship Id="rId1" Type="http://schemas.openxmlformats.org/officeDocument/2006/relationships/oleObject" Target="file:///C:\Users\mventouri\AppData\Local\Microsoft\Windows\INetCache\Content.Outlook\PVK2JAOX\Book3%20(002).xlsx" TargetMode="External"/></Relationships>
</file>

<file path=ppt/charts/_rels/chart6.xml.rels><?xml version="1.0" encoding="UTF-8" standalone="yes"?>
<Relationships xmlns="http://schemas.openxmlformats.org/package/2006/relationships"><Relationship Id="rId5" Type="http://schemas.microsoft.com/office/2011/relationships/chartColorStyle" Target="colors6.xml"/><Relationship Id="rId4" Type="http://schemas.microsoft.com/office/2011/relationships/chartStyle" Target="style6.xml"/><Relationship Id="rId3" Type="http://schemas.openxmlformats.org/officeDocument/2006/relationships/chartUserShapes" Target="../drawings/drawing2.xml"/><Relationship Id="rId2" Type="http://schemas.openxmlformats.org/officeDocument/2006/relationships/themeOverride" Target="../theme/themeOverride5.xml"/><Relationship Id="rId1" Type="http://schemas.openxmlformats.org/officeDocument/2006/relationships/oleObject" Target="file:///C:\Users\mventouri\Documents\eggrafa_ventouri\EYSSAE\Parousiasi_GG_20230607\&#922;&#945;&#964;&#940;%20&#954;&#949;&#966;&#945;&#955;&#942;&#957;%20&#949;&#957;&#943;&#963;&#967;&#965;&#963;&#951;%20&#945;&#960;&#972;%20&#954;&#959;&#953;&#957;&#959;&#964;&#953;&#954;&#959;&#973;&#962;%20&#960;&#972;&#961;&#959;&#965;&#962;.xlsx" TargetMode="External"/></Relationships>
</file>

<file path=ppt/charts/_rels/chart7.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themeOverride" Target="../theme/themeOverride6.xml"/><Relationship Id="rId1" Type="http://schemas.openxmlformats.org/officeDocument/2006/relationships/oleObject" Target="file:///C:\Users\mventouri\AppData\Local\Microsoft\Windows\INetCache\Content.Outlook\PVK2JAOX\Book3%20(00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DATA!$B$16</c:f>
              <c:strCache>
                <c:ptCount val="1"/>
                <c:pt idx="0">
                  <c:v>ΕΝΤΑΓΜΕΝΑ ΕΡΓΑ </c:v>
                </c:pt>
              </c:strCache>
            </c:strRef>
          </c:tx>
          <c:spPr>
            <a:ln w="50800" cap="rnd">
              <a:solidFill>
                <a:schemeClr val="accent1"/>
              </a:solidFill>
              <a:round/>
            </a:ln>
            <a:effectLst/>
          </c:spPr>
          <c:marker>
            <c:symbol val="circle"/>
            <c:size val="5"/>
            <c:spPr>
              <a:solidFill>
                <a:schemeClr val="accent1"/>
              </a:solidFill>
              <a:ln w="9525">
                <a:solidFill>
                  <a:schemeClr val="accent1"/>
                </a:solidFill>
              </a:ln>
              <a:effectLst/>
            </c:spPr>
          </c:marker>
          <c:dLbls>
            <c:delete val="1"/>
          </c:dLbls>
          <c:xVal>
            <c:numRef>
              <c:f>DATA!$A$17:$A$25</c:f>
              <c:numCache>
                <c:formatCode>General</c:formatCode>
                <c:ptCount val="9"/>
                <c:pt idx="0">
                  <c:v>2015</c:v>
                </c:pt>
                <c:pt idx="1">
                  <c:v>2016</c:v>
                </c:pt>
                <c:pt idx="2">
                  <c:v>2017</c:v>
                </c:pt>
                <c:pt idx="3">
                  <c:v>2018</c:v>
                </c:pt>
                <c:pt idx="4">
                  <c:v>2019</c:v>
                </c:pt>
                <c:pt idx="5">
                  <c:v>2020</c:v>
                </c:pt>
                <c:pt idx="6">
                  <c:v>2021</c:v>
                </c:pt>
                <c:pt idx="7">
                  <c:v>2022</c:v>
                </c:pt>
                <c:pt idx="8">
                  <c:v>2023</c:v>
                </c:pt>
              </c:numCache>
            </c:numRef>
          </c:xVal>
          <c:yVal>
            <c:numRef>
              <c:f>DATA!$B$17:$B$25</c:f>
              <c:numCache>
                <c:formatCode>#,##0</c:formatCode>
                <c:ptCount val="9"/>
                <c:pt idx="0">
                  <c:v>1241036887</c:v>
                </c:pt>
                <c:pt idx="1">
                  <c:v>7574592805</c:v>
                </c:pt>
                <c:pt idx="2">
                  <c:v>11071471806</c:v>
                </c:pt>
                <c:pt idx="3">
                  <c:v>15448662892</c:v>
                </c:pt>
                <c:pt idx="4">
                  <c:v>18814428507</c:v>
                </c:pt>
                <c:pt idx="5">
                  <c:v>26719421546</c:v>
                </c:pt>
                <c:pt idx="6">
                  <c:v>32622136105</c:v>
                </c:pt>
                <c:pt idx="7">
                  <c:v>36391215080</c:v>
                </c:pt>
                <c:pt idx="8">
                  <c:v>37742070904</c:v>
                </c:pt>
              </c:numCache>
            </c:numRef>
          </c:yVal>
          <c:smooth val="0"/>
        </c:ser>
        <c:ser>
          <c:idx val="1"/>
          <c:order val="1"/>
          <c:tx>
            <c:strRef>
              <c:f>DATA!$C$16</c:f>
              <c:strCache>
                <c:ptCount val="1"/>
                <c:pt idx="0">
                  <c:v>ΝΟΜΙΚΕΣ ΔΕΣΜΕΥΣΕΙΣ</c:v>
                </c:pt>
              </c:strCache>
            </c:strRef>
          </c:tx>
          <c:spPr>
            <a:ln w="5080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DATA!$A$17:$A$25</c:f>
              <c:numCache>
                <c:formatCode>General</c:formatCode>
                <c:ptCount val="9"/>
                <c:pt idx="0">
                  <c:v>2015</c:v>
                </c:pt>
                <c:pt idx="1">
                  <c:v>2016</c:v>
                </c:pt>
                <c:pt idx="2">
                  <c:v>2017</c:v>
                </c:pt>
                <c:pt idx="3">
                  <c:v>2018</c:v>
                </c:pt>
                <c:pt idx="4">
                  <c:v>2019</c:v>
                </c:pt>
                <c:pt idx="5">
                  <c:v>2020</c:v>
                </c:pt>
                <c:pt idx="6">
                  <c:v>2021</c:v>
                </c:pt>
                <c:pt idx="7">
                  <c:v>2022</c:v>
                </c:pt>
                <c:pt idx="8">
                  <c:v>2023</c:v>
                </c:pt>
              </c:numCache>
            </c:numRef>
          </c:xVal>
          <c:yVal>
            <c:numRef>
              <c:f>DATA!$C$17:$C$25</c:f>
              <c:numCache>
                <c:formatCode>#,##0</c:formatCode>
                <c:ptCount val="9"/>
                <c:pt idx="0">
                  <c:v>1241036888</c:v>
                </c:pt>
                <c:pt idx="1">
                  <c:v>4990191860.65809</c:v>
                </c:pt>
                <c:pt idx="2">
                  <c:v>6737861566.71184</c:v>
                </c:pt>
                <c:pt idx="3">
                  <c:v>10536244887.0099</c:v>
                </c:pt>
                <c:pt idx="4">
                  <c:v>12974637057</c:v>
                </c:pt>
                <c:pt idx="5">
                  <c:v>19745639400.971</c:v>
                </c:pt>
                <c:pt idx="6">
                  <c:v>24940157193.5753</c:v>
                </c:pt>
                <c:pt idx="7">
                  <c:v>29371168320.7347</c:v>
                </c:pt>
                <c:pt idx="8">
                  <c:v>30729895505.0557</c:v>
                </c:pt>
              </c:numCache>
            </c:numRef>
          </c:yVal>
          <c:smooth val="0"/>
        </c:ser>
        <c:ser>
          <c:idx val="2"/>
          <c:order val="2"/>
          <c:tx>
            <c:strRef>
              <c:f>DATA!$D$16</c:f>
              <c:strCache>
                <c:ptCount val="1"/>
                <c:pt idx="0">
                  <c:v>ΔΑΠΑΝΕΣ</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dLbls>
            <c:delete val="1"/>
          </c:dLbls>
          <c:xVal>
            <c:numRef>
              <c:f>DATA!$A$17:$A$25</c:f>
              <c:numCache>
                <c:formatCode>General</c:formatCode>
                <c:ptCount val="9"/>
                <c:pt idx="0">
                  <c:v>2015</c:v>
                </c:pt>
                <c:pt idx="1">
                  <c:v>2016</c:v>
                </c:pt>
                <c:pt idx="2">
                  <c:v>2017</c:v>
                </c:pt>
                <c:pt idx="3">
                  <c:v>2018</c:v>
                </c:pt>
                <c:pt idx="4">
                  <c:v>2019</c:v>
                </c:pt>
                <c:pt idx="5">
                  <c:v>2020</c:v>
                </c:pt>
                <c:pt idx="6">
                  <c:v>2021</c:v>
                </c:pt>
                <c:pt idx="7">
                  <c:v>2022</c:v>
                </c:pt>
                <c:pt idx="8">
                  <c:v>2023</c:v>
                </c:pt>
              </c:numCache>
            </c:numRef>
          </c:xVal>
          <c:yVal>
            <c:numRef>
              <c:f>DATA!$D$17:$D$25</c:f>
              <c:numCache>
                <c:formatCode>#,##0</c:formatCode>
                <c:ptCount val="9"/>
                <c:pt idx="0">
                  <c:v>1241036889</c:v>
                </c:pt>
                <c:pt idx="1">
                  <c:v>1803014392</c:v>
                </c:pt>
                <c:pt idx="2">
                  <c:v>3050152601</c:v>
                </c:pt>
                <c:pt idx="3">
                  <c:v>4535006176</c:v>
                </c:pt>
                <c:pt idx="4">
                  <c:v>6605534108</c:v>
                </c:pt>
                <c:pt idx="5">
                  <c:v>11599805941</c:v>
                </c:pt>
                <c:pt idx="6">
                  <c:v>15001392092</c:v>
                </c:pt>
                <c:pt idx="7">
                  <c:v>18086997513</c:v>
                </c:pt>
                <c:pt idx="8">
                  <c:v>18685521329</c:v>
                </c:pt>
              </c:numCache>
            </c:numRef>
          </c:yVal>
          <c:smooth val="0"/>
        </c:ser>
        <c:dLbls>
          <c:showLegendKey val="0"/>
          <c:showVal val="0"/>
          <c:showCatName val="0"/>
          <c:showSerName val="0"/>
          <c:showPercent val="0"/>
          <c:showBubbleSize val="0"/>
        </c:dLbls>
        <c:axId val="1019496927"/>
        <c:axId val="1019495263"/>
      </c:scatterChart>
      <c:valAx>
        <c:axId val="10194969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p>
        </c:txPr>
        <c:crossAx val="1019495263"/>
        <c:crosses val="autoZero"/>
        <c:crossBetween val="midCat"/>
      </c:valAx>
      <c:valAx>
        <c:axId val="1019495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p>
        </c:txPr>
        <c:crossAx val="1019496927"/>
        <c:crosses val="autoZero"/>
        <c:crossBetween val="midCat"/>
        <c:dispUnits>
          <c:builtInUnit val="million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Trebuchet MS" panose="020B0603020202020204" pitchFamily="34" charset="0"/>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160563044858874"/>
          <c:y val="0.0154533842634991"/>
          <c:w val="0.977752853891573"/>
          <c:h val="0.840973061001266"/>
        </c:manualLayout>
      </c:layout>
      <c:barChart>
        <c:barDir val="col"/>
        <c:grouping val="clustered"/>
        <c:varyColors val="0"/>
        <c:ser>
          <c:idx val="0"/>
          <c:order val="0"/>
          <c:spPr>
            <a:solidFill>
              <a:srgbClr val="C55A11"/>
            </a:solidFill>
            <a:ln>
              <a:noFill/>
            </a:ln>
            <a:effectLst/>
          </c:spPr>
          <c:invertIfNegative val="0"/>
          <c:dPt>
            <c:idx val="2"/>
            <c:invertIfNegative val="0"/>
            <c:bubble3D val="0"/>
            <c:spPr>
              <a:solidFill>
                <a:srgbClr val="2E75B6"/>
              </a:solidFill>
              <a:ln>
                <a:noFill/>
              </a:ln>
              <a:effectLst/>
            </c:spPr>
          </c:dPt>
          <c:dLbls>
            <c:dLbl>
              <c:idx val="0"/>
              <c:delete val="1"/>
            </c:dLbl>
            <c:dLbl>
              <c:idx val="1"/>
              <c:delete val="1"/>
            </c:dLbl>
            <c:dLbl>
              <c:idx val="2"/>
              <c:layout/>
              <c:dLblPos val="outEnd"/>
              <c:showLegendKey val="0"/>
              <c:showVal val="1"/>
              <c:showCatName val="0"/>
              <c:showSerName val="0"/>
              <c:showPercent val="0"/>
              <c:showBubbleSize val="0"/>
              <c:extLst>
                <c:ext xmlns:c15="http://schemas.microsoft.com/office/drawing/2012/chart" uri="{CE6537A1-D6FC-4f65-9D91-7224C49458BB}"/>
              </c:extLst>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'9.2023 (2)'!$A$1:$A$28</c:f>
              <c:strCache>
                <c:ptCount val="28"/>
                <c:pt idx="0">
                  <c:v>Λιθουανία</c:v>
                </c:pt>
                <c:pt idx="1">
                  <c:v>Πολωνία</c:v>
                </c:pt>
                <c:pt idx="2">
                  <c:v>Ελλάδα</c:v>
                </c:pt>
                <c:pt idx="3">
                  <c:v>Εσθονία</c:v>
                </c:pt>
                <c:pt idx="4">
                  <c:v>Πορτογαλία</c:v>
                </c:pt>
                <c:pt idx="5">
                  <c:v>Σλοβενία</c:v>
                </c:pt>
                <c:pt idx="6">
                  <c:v>Ουγγαρία</c:v>
                </c:pt>
                <c:pt idx="7">
                  <c:v>Τσεχία</c:v>
                </c:pt>
                <c:pt idx="8">
                  <c:v>Κύπρος</c:v>
                </c:pt>
                <c:pt idx="9">
                  <c:v>Φινλανδία</c:v>
                </c:pt>
                <c:pt idx="10">
                  <c:v>Ιρλανδία</c:v>
                </c:pt>
                <c:pt idx="11">
                  <c:v>Αυστρία</c:v>
                </c:pt>
                <c:pt idx="12">
                  <c:v>Λουξεμβούργο</c:v>
                </c:pt>
                <c:pt idx="13">
                  <c:v>Λετονία</c:v>
                </c:pt>
                <c:pt idx="14">
                  <c:v>Ρουμανία</c:v>
                </c:pt>
                <c:pt idx="15">
                  <c:v>Ην. Βασίλειο</c:v>
                </c:pt>
                <c:pt idx="16">
                  <c:v>Σουηδία</c:v>
                </c:pt>
                <c:pt idx="17">
                  <c:v>Μάλτα</c:v>
                </c:pt>
                <c:pt idx="18">
                  <c:v>Σλοβακία</c:v>
                </c:pt>
                <c:pt idx="19">
                  <c:v>Γερμανία</c:v>
                </c:pt>
                <c:pt idx="20">
                  <c:v>Βουλγαρία</c:v>
                </c:pt>
                <c:pt idx="21">
                  <c:v>Βέλγιο</c:v>
                </c:pt>
                <c:pt idx="22">
                  <c:v>Κροατία</c:v>
                </c:pt>
                <c:pt idx="23">
                  <c:v>Γαλλία</c:v>
                </c:pt>
                <c:pt idx="24">
                  <c:v>Ιταλία</c:v>
                </c:pt>
                <c:pt idx="25">
                  <c:v>Ολλανδία</c:v>
                </c:pt>
                <c:pt idx="26">
                  <c:v>Ισπανία</c:v>
                </c:pt>
                <c:pt idx="27">
                  <c:v>Δανία</c:v>
                </c:pt>
              </c:strCache>
            </c:strRef>
          </c:cat>
          <c:val>
            <c:numRef>
              <c:f>'9.2023 (2)'!$B$1:$B$28</c:f>
              <c:numCache>
                <c:formatCode>General</c:formatCode>
                <c:ptCount val="28"/>
                <c:pt idx="0">
                  <c:v>98</c:v>
                </c:pt>
                <c:pt idx="1">
                  <c:v>97</c:v>
                </c:pt>
                <c:pt idx="2">
                  <c:v>95</c:v>
                </c:pt>
                <c:pt idx="3">
                  <c:v>94</c:v>
                </c:pt>
                <c:pt idx="4">
                  <c:v>93</c:v>
                </c:pt>
                <c:pt idx="5">
                  <c:v>93</c:v>
                </c:pt>
                <c:pt idx="6">
                  <c:v>92</c:v>
                </c:pt>
                <c:pt idx="7">
                  <c:v>92</c:v>
                </c:pt>
                <c:pt idx="8">
                  <c:v>91</c:v>
                </c:pt>
                <c:pt idx="9">
                  <c:v>90</c:v>
                </c:pt>
                <c:pt idx="10">
                  <c:v>89</c:v>
                </c:pt>
                <c:pt idx="11">
                  <c:v>87</c:v>
                </c:pt>
                <c:pt idx="12">
                  <c:v>86</c:v>
                </c:pt>
                <c:pt idx="13">
                  <c:v>84</c:v>
                </c:pt>
                <c:pt idx="14">
                  <c:v>84</c:v>
                </c:pt>
                <c:pt idx="15">
                  <c:v>83</c:v>
                </c:pt>
                <c:pt idx="16">
                  <c:v>82</c:v>
                </c:pt>
                <c:pt idx="17">
                  <c:v>81</c:v>
                </c:pt>
                <c:pt idx="18">
                  <c:v>79.2</c:v>
                </c:pt>
                <c:pt idx="19">
                  <c:v>79.1</c:v>
                </c:pt>
                <c:pt idx="20">
                  <c:v>79</c:v>
                </c:pt>
                <c:pt idx="21">
                  <c:v>77.1</c:v>
                </c:pt>
                <c:pt idx="22">
                  <c:v>77</c:v>
                </c:pt>
                <c:pt idx="23">
                  <c:v>73</c:v>
                </c:pt>
                <c:pt idx="24">
                  <c:v>70</c:v>
                </c:pt>
                <c:pt idx="25">
                  <c:v>69</c:v>
                </c:pt>
                <c:pt idx="26">
                  <c:v>67</c:v>
                </c:pt>
                <c:pt idx="27">
                  <c:v>64</c:v>
                </c:pt>
              </c:numCache>
            </c:numRef>
          </c:val>
        </c:ser>
        <c:dLbls>
          <c:showLegendKey val="0"/>
          <c:showVal val="0"/>
          <c:showCatName val="0"/>
          <c:showSerName val="0"/>
          <c:showPercent val="0"/>
          <c:showBubbleSize val="0"/>
        </c:dLbls>
        <c:gapWidth val="168"/>
        <c:overlap val="-27"/>
        <c:axId val="34029359"/>
        <c:axId val="34029775"/>
      </c:barChart>
      <c:catAx>
        <c:axId val="3402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lang="en-US" sz="1100" b="0" i="0" u="none" strike="noStrike" kern="1200" baseline="0">
                <a:solidFill>
                  <a:schemeClr val="tx1">
                    <a:lumMod val="75000"/>
                    <a:lumOff val="25000"/>
                  </a:schemeClr>
                </a:solidFill>
                <a:latin typeface="+mn-lt"/>
                <a:ea typeface="+mn-ea"/>
                <a:cs typeface="+mn-cs"/>
              </a:defRPr>
            </a:pPr>
          </a:p>
        </c:txPr>
        <c:crossAx val="34029775"/>
        <c:crosses val="autoZero"/>
        <c:auto val="1"/>
        <c:lblAlgn val="ctr"/>
        <c:lblOffset val="100"/>
        <c:noMultiLvlLbl val="0"/>
      </c:catAx>
      <c:valAx>
        <c:axId val="340297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p>
        </c:txPr>
        <c:crossAx val="34029359"/>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17550440662535"/>
          <c:y val="0.028645827459435"/>
          <c:w val="0.942145431601511"/>
          <c:h val="0.696997414148863"/>
        </c:manualLayout>
      </c:layout>
      <c:barChart>
        <c:barDir val="col"/>
        <c:grouping val="clustered"/>
        <c:varyColors val="0"/>
        <c:dLbls>
          <c:showLegendKey val="0"/>
          <c:showVal val="0"/>
          <c:showCatName val="0"/>
          <c:showSerName val="0"/>
          <c:showPercent val="0"/>
          <c:showBubbleSize val="0"/>
        </c:dLbls>
        <c:gapWidth val="168"/>
        <c:overlap val="-27"/>
        <c:axId val="34029359"/>
        <c:axId val="34029775"/>
      </c:barChart>
      <c:catAx>
        <c:axId val="3402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34029775"/>
        <c:crosses val="autoZero"/>
        <c:auto val="1"/>
        <c:lblAlgn val="ctr"/>
        <c:lblOffset val="100"/>
        <c:noMultiLvlLbl val="0"/>
      </c:catAx>
      <c:valAx>
        <c:axId val="34029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34029359"/>
        <c:crosses val="autoZero"/>
        <c:crossBetween val="between"/>
      </c:valAx>
      <c:spPr>
        <a:noFill/>
        <a:ln>
          <a:noFill/>
        </a:ln>
        <a:effectLst/>
      </c:spPr>
    </c:plotArea>
    <c:plotVisOnly val="1"/>
    <c:dispBlanksAs val="gap"/>
    <c:showDLblsOverMax val="0"/>
  </c:chart>
  <c:spPr>
    <a:noFill/>
    <a:ln>
      <a:noFill/>
    </a:ln>
    <a:effectLst/>
  </c:spPr>
  <c:txPr>
    <a:bodyPr/>
    <a:lstStyle/>
    <a:p>
      <a:pPr>
        <a:defRPr lang="en-US" sz="14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2000" b="1" i="0" u="none" strike="noStrike" kern="1200" spc="0" baseline="0">
                <a:solidFill>
                  <a:schemeClr val="tx1">
                    <a:lumMod val="65000"/>
                    <a:lumOff val="35000"/>
                  </a:schemeClr>
                </a:solidFill>
                <a:latin typeface="+mn-lt"/>
                <a:ea typeface="+mn-ea"/>
                <a:cs typeface="+mn-cs"/>
              </a:defRPr>
            </a:pPr>
            <a:r>
              <a:rPr lang="el-GR" sz="2000" b="1" i="0" baseline="0" dirty="0" smtClean="0">
                <a:solidFill>
                  <a:schemeClr val="accent1">
                    <a:lumMod val="50000"/>
                  </a:schemeClr>
                </a:solidFill>
                <a:latin typeface="Trebuchet MS" panose="020B0603020202020204" pitchFamily="34" charset="0"/>
              </a:rPr>
              <a:t>ΣΥΝΟΛΙΚΗ ΣΤΗΡΙΞΗ </a:t>
            </a:r>
            <a:r>
              <a:rPr lang="el-GR" sz="2000" b="1" i="0" baseline="0" dirty="0">
                <a:solidFill>
                  <a:schemeClr val="accent1">
                    <a:lumMod val="50000"/>
                  </a:schemeClr>
                </a:solidFill>
                <a:latin typeface="Trebuchet MS" panose="020B0603020202020204" pitchFamily="34" charset="0"/>
              </a:rPr>
              <a:t>ΑΠΟ </a:t>
            </a:r>
            <a:r>
              <a:rPr lang="el-GR" sz="2000" b="1" i="0" baseline="0" dirty="0" smtClean="0">
                <a:solidFill>
                  <a:schemeClr val="accent1">
                    <a:lumMod val="50000"/>
                  </a:schemeClr>
                </a:solidFill>
                <a:latin typeface="Trebuchet MS" panose="020B0603020202020204" pitchFamily="34" charset="0"/>
              </a:rPr>
              <a:t>ΤΟ ΕΣΠΑ 2014-2020</a:t>
            </a:r>
            <a:endParaRPr lang="el-GR" sz="2000" b="1" i="0" baseline="0" dirty="0">
              <a:solidFill>
                <a:schemeClr val="accent1">
                  <a:lumMod val="50000"/>
                </a:schemeClr>
              </a:solidFill>
              <a:latin typeface="Trebuchet MS" panose="020B0603020202020204" pitchFamily="34" charset="0"/>
            </a:endParaRPr>
          </a:p>
        </c:rich>
      </c:tx>
      <c:layout>
        <c:manualLayout>
          <c:xMode val="edge"/>
          <c:yMode val="edge"/>
          <c:x val="0.433288153045725"/>
          <c:y val="0.0208538288224955"/>
        </c:manualLayout>
      </c:layout>
      <c:overlay val="0"/>
      <c:spPr>
        <a:noFill/>
        <a:ln>
          <a:noFill/>
        </a:ln>
        <a:effectLst/>
      </c:spPr>
    </c:title>
    <c:autoTitleDeleted val="0"/>
    <c:plotArea>
      <c:layout/>
      <c:barChart>
        <c:barDir val="col"/>
        <c:grouping val="clustered"/>
        <c:varyColors val="0"/>
        <c:ser>
          <c:idx val="0"/>
          <c:order val="0"/>
          <c:tx>
            <c:strRef>
              <c:f>Φύλλο1!$C$1</c:f>
              <c:strCache>
                <c:ptCount val="1"/>
                <c:pt idx="0">
                  <c:v>ΣΥΝΟΛΙΚΕΣ ΔΕΣΜΕΥΣΕΙΣ ΕΩΣ 30/6/2019 (σε εκ. €)</c:v>
                </c:pt>
              </c:strCache>
            </c:strRef>
          </c:tx>
          <c:spPr>
            <a:solidFill>
              <a:srgbClr val="00B050"/>
            </a:solidFill>
            <a:ln>
              <a:noFill/>
            </a:ln>
            <a:effectLst/>
            <a:sp3d/>
          </c:spPr>
          <c:invertIfNegative val="0"/>
          <c:dLbls>
            <c:delete val="1"/>
          </c:dLbls>
          <c:cat>
            <c:strRef>
              <c:f>Φύλλο1!$A$2:$A$5</c:f>
              <c:strCache>
                <c:ptCount val="4"/>
                <c:pt idx="0">
                  <c:v>Εργαλεία ρευστότητας</c:v>
                </c:pt>
                <c:pt idx="1">
                  <c:v>Επιχορηγήσεις</c:v>
                </c:pt>
                <c:pt idx="3">
                  <c:v>ΣΥΝΟΛΟ</c:v>
                </c:pt>
              </c:strCache>
            </c:strRef>
          </c:cat>
          <c:val>
            <c:numRef>
              <c:f>Φύλλο1!$C$2:$C$5</c:f>
              <c:numCache>
                <c:formatCode>#,##0</c:formatCode>
                <c:ptCount val="4"/>
                <c:pt idx="0">
                  <c:v>174.78158467</c:v>
                </c:pt>
                <c:pt idx="1">
                  <c:v>3181.477181</c:v>
                </c:pt>
                <c:pt idx="3">
                  <c:v>3356.25876567</c:v>
                </c:pt>
              </c:numCache>
            </c:numRef>
          </c:val>
        </c:ser>
        <c:ser>
          <c:idx val="1"/>
          <c:order val="1"/>
          <c:tx>
            <c:strRef>
              <c:f>Φύλλο1!$E$1</c:f>
              <c:strCache>
                <c:ptCount val="1"/>
                <c:pt idx="0">
                  <c:v>ΣΥΝΟΛΙΚΕΣ ΔΕΣΜΕΥΣΕΙΣ ΑΠΟ 1/7/2019 (σε εκ.€)</c:v>
                </c:pt>
              </c:strCache>
            </c:strRef>
          </c:tx>
          <c:spPr>
            <a:solidFill>
              <a:schemeClr val="accent5"/>
            </a:solidFill>
            <a:ln>
              <a:noFill/>
            </a:ln>
            <a:effectLst/>
            <a:sp3d/>
          </c:spPr>
          <c:invertIfNegative val="0"/>
          <c:dLbls>
            <c:delete val="1"/>
          </c:dLbls>
          <c:cat>
            <c:strRef>
              <c:f>Φύλλο1!$A$2:$A$5</c:f>
              <c:strCache>
                <c:ptCount val="4"/>
                <c:pt idx="0">
                  <c:v>Εργαλεία ρευστότητας</c:v>
                </c:pt>
                <c:pt idx="1">
                  <c:v>Επιχορηγήσεις</c:v>
                </c:pt>
                <c:pt idx="3">
                  <c:v>ΣΥΝΟΛΟ</c:v>
                </c:pt>
              </c:strCache>
            </c:strRef>
          </c:cat>
          <c:val>
            <c:numRef>
              <c:f>Φύλλο1!$E$2:$E$5</c:f>
              <c:numCache>
                <c:formatCode>#,##0</c:formatCode>
                <c:ptCount val="4"/>
                <c:pt idx="0">
                  <c:v>8451.9504811</c:v>
                </c:pt>
                <c:pt idx="1">
                  <c:v>6735.663665</c:v>
                </c:pt>
                <c:pt idx="3">
                  <c:v>15187.6141461</c:v>
                </c:pt>
              </c:numCache>
            </c:numRef>
          </c:val>
        </c:ser>
        <c:dLbls>
          <c:showLegendKey val="0"/>
          <c:showVal val="0"/>
          <c:showCatName val="0"/>
          <c:showSerName val="0"/>
          <c:showPercent val="0"/>
          <c:showBubbleSize val="0"/>
        </c:dLbls>
        <c:gapWidth val="150"/>
        <c:axId val="552017952"/>
        <c:axId val="552024184"/>
      </c:barChart>
      <c:catAx>
        <c:axId val="552017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52024184"/>
        <c:crosses val="autoZero"/>
        <c:auto val="1"/>
        <c:lblAlgn val="ctr"/>
        <c:lblOffset val="100"/>
        <c:noMultiLvlLbl val="0"/>
      </c:catAx>
      <c:valAx>
        <c:axId val="552024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52017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en-US" sz="1100" b="1" i="0" u="none" strike="noStrike" kern="1200" baseline="0">
                <a:solidFill>
                  <a:schemeClr val="tx1">
                    <a:lumMod val="95000"/>
                    <a:lumOff val="5000"/>
                  </a:schemeClr>
                </a:solidFill>
                <a:latin typeface="Trebuchet MS" panose="020B0603020202020204" pitchFamily="34" charset="0"/>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17550440662535"/>
          <c:y val="0.028645827459435"/>
          <c:w val="0.942145431601511"/>
          <c:h val="0.696997414148863"/>
        </c:manualLayout>
      </c:layout>
      <c:barChart>
        <c:barDir val="col"/>
        <c:grouping val="clustered"/>
        <c:varyColors val="0"/>
        <c:dLbls>
          <c:showLegendKey val="0"/>
          <c:showVal val="0"/>
          <c:showCatName val="0"/>
          <c:showSerName val="0"/>
          <c:showPercent val="0"/>
          <c:showBubbleSize val="0"/>
        </c:dLbls>
        <c:gapWidth val="168"/>
        <c:overlap val="-27"/>
        <c:axId val="34029359"/>
        <c:axId val="34029775"/>
      </c:barChart>
      <c:catAx>
        <c:axId val="3402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34029775"/>
        <c:crosses val="autoZero"/>
        <c:auto val="1"/>
        <c:lblAlgn val="ctr"/>
        <c:lblOffset val="100"/>
        <c:noMultiLvlLbl val="0"/>
      </c:catAx>
      <c:valAx>
        <c:axId val="34029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34029359"/>
        <c:crosses val="autoZero"/>
        <c:crossBetween val="between"/>
      </c:valAx>
      <c:spPr>
        <a:noFill/>
        <a:ln>
          <a:noFill/>
        </a:ln>
        <a:effectLst/>
      </c:spPr>
    </c:plotArea>
    <c:plotVisOnly val="1"/>
    <c:dispBlanksAs val="gap"/>
    <c:showDLblsOverMax val="0"/>
  </c:chart>
  <c:spPr>
    <a:noFill/>
    <a:ln>
      <a:noFill/>
    </a:ln>
    <a:effectLst/>
  </c:spPr>
  <c:txPr>
    <a:bodyPr/>
    <a:lstStyle/>
    <a:p>
      <a:pPr>
        <a:defRPr lang="en-US" sz="14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56367016622922"/>
          <c:y val="0.0275904230229434"/>
          <c:w val="0.859918853893263"/>
          <c:h val="0.778212133819932"/>
        </c:manualLayout>
      </c:layout>
      <c:barChart>
        <c:barDir val="col"/>
        <c:grouping val="stacked"/>
        <c:varyColors val="0"/>
        <c:ser>
          <c:idx val="4"/>
          <c:order val="3"/>
          <c:tx>
            <c:strRef>
              <c:f>'Sheet 1 (2)'!$H$3</c:f>
              <c:strCache>
                <c:ptCount val="1"/>
                <c:pt idx="0">
                  <c:v>ΕΣΠΑ</c:v>
                </c:pt>
              </c:strCache>
            </c:strRef>
          </c:tx>
          <c:spPr>
            <a:solidFill>
              <a:schemeClr val="accent5"/>
            </a:solidFill>
            <a:ln>
              <a:noFill/>
            </a:ln>
            <a:effectLst/>
          </c:spPr>
          <c:invertIfNegative val="0"/>
          <c:dPt>
            <c:idx val="0"/>
            <c:invertIfNegative val="0"/>
            <c:bubble3D val="0"/>
            <c:spPr>
              <a:solidFill>
                <a:schemeClr val="accent5"/>
              </a:solidFill>
              <a:ln>
                <a:noFill/>
              </a:ln>
              <a:effectLst/>
            </c:spPr>
          </c:dPt>
          <c:dLbls>
            <c:delete val="1"/>
          </c:dLbls>
          <c:cat>
            <c:strRef>
              <c:f>'Sheet 1 (2)'!$C$4:$C$30</c:f>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f>'Sheet 1 (2)'!$H$4:$H$30</c:f>
              <c:numCache>
                <c:formatCode>_-* #,##0_-;\-* #,##0_-;_-* "-"??_-;_-@_-</c:formatCode>
                <c:ptCount val="27"/>
                <c:pt idx="0">
                  <c:v>1948.18655935586</c:v>
                </c:pt>
                <c:pt idx="1">
                  <c:v>2561.17312098693</c:v>
                </c:pt>
                <c:pt idx="2">
                  <c:v>2181.76657174142</c:v>
                </c:pt>
                <c:pt idx="3">
                  <c:v>694.336816575152</c:v>
                </c:pt>
                <c:pt idx="4">
                  <c:v>2323.06014363408</c:v>
                </c:pt>
                <c:pt idx="5">
                  <c:v>2062.71290633015</c:v>
                </c:pt>
                <c:pt idx="6">
                  <c:v>1560.29036154321</c:v>
                </c:pt>
                <c:pt idx="7">
                  <c:v>2233.32726552966</c:v>
                </c:pt>
                <c:pt idx="8">
                  <c:v>2156.70573219767</c:v>
                </c:pt>
                <c:pt idx="9">
                  <c:v>1789.81458246497</c:v>
                </c:pt>
                <c:pt idx="10">
                  <c:v>1571.74714159182</c:v>
                </c:pt>
                <c:pt idx="11">
                  <c:v>1985.95554275977</c:v>
                </c:pt>
                <c:pt idx="12">
                  <c:v>2205.10043854532</c:v>
                </c:pt>
                <c:pt idx="13">
                  <c:v>2006.11562681649</c:v>
                </c:pt>
                <c:pt idx="14">
                  <c:v>1138.00457873198</c:v>
                </c:pt>
                <c:pt idx="15">
                  <c:v>768.331195272476</c:v>
                </c:pt>
                <c:pt idx="16">
                  <c:v>1517.63213950373</c:v>
                </c:pt>
                <c:pt idx="17">
                  <c:v>222.631344871159</c:v>
                </c:pt>
                <c:pt idx="18">
                  <c:v>254.874587302073</c:v>
                </c:pt>
                <c:pt idx="19">
                  <c:v>357.975444675674</c:v>
                </c:pt>
                <c:pt idx="20">
                  <c:v>244.747668721203</c:v>
                </c:pt>
                <c:pt idx="21">
                  <c:v>17.6960539182463</c:v>
                </c:pt>
                <c:pt idx="22">
                  <c:v>124.083150846485</c:v>
                </c:pt>
                <c:pt idx="23">
                  <c:v>211.204803455976</c:v>
                </c:pt>
                <c:pt idx="24">
                  <c:v>91.2918461141173</c:v>
                </c:pt>
                <c:pt idx="25">
                  <c:v>61.7123075100736</c:v>
                </c:pt>
                <c:pt idx="26">
                  <c:v>69.1446597670537</c:v>
                </c:pt>
              </c:numCache>
            </c:numRef>
          </c:val>
        </c:ser>
        <c:ser>
          <c:idx val="0"/>
          <c:order val="5"/>
          <c:tx>
            <c:strRef>
              <c:f>'Sheet 1 (2)'!$J$3</c:f>
              <c:strCache>
                <c:ptCount val="1"/>
                <c:pt idx="0">
                  <c:v>Ταμείο Ανάκαμψης</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dPt>
          <c:dLbls>
            <c:delete val="1"/>
          </c:dLbls>
          <c:cat>
            <c:strRef>
              <c:f>'Sheet 1 (2)'!$C$4:$C$30</c:f>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f>'Sheet 1 (2)'!$J$4:$J$30</c:f>
              <c:numCache>
                <c:formatCode>_-* #,##0_-;\-* #,##0_-;_-* "-"??_-;_-@_-</c:formatCode>
                <c:ptCount val="27"/>
                <c:pt idx="0">
                  <c:v>2809.27260767612</c:v>
                </c:pt>
                <c:pt idx="1">
                  <c:v>736.577229248324</c:v>
                </c:pt>
                <c:pt idx="2">
                  <c:v>1599.62994469496</c:v>
                </c:pt>
                <c:pt idx="3">
                  <c:v>3152.09023453858</c:v>
                </c:pt>
                <c:pt idx="4">
                  <c:v>1167.45728946017</c:v>
                </c:pt>
                <c:pt idx="5">
                  <c:v>1491.37702153253</c:v>
                </c:pt>
                <c:pt idx="6">
                  <c:v>1469.42831775987</c:v>
                </c:pt>
                <c:pt idx="7">
                  <c:v>919.664347695576</c:v>
                </c:pt>
                <c:pt idx="8">
                  <c:v>762.22751394561</c:v>
                </c:pt>
                <c:pt idx="9">
                  <c:v>718.437625518177</c:v>
                </c:pt>
                <c:pt idx="10">
                  <c:v>1203.26811887306</c:v>
                </c:pt>
                <c:pt idx="11">
                  <c:v>930.576086839521</c:v>
                </c:pt>
                <c:pt idx="12">
                  <c:v>589.681417451654</c:v>
                </c:pt>
                <c:pt idx="13">
                  <c:v>667.87879221265</c:v>
                </c:pt>
                <c:pt idx="14">
                  <c:v>1416.97479406281</c:v>
                </c:pt>
                <c:pt idx="15">
                  <c:v>1495.95561717852</c:v>
                </c:pt>
                <c:pt idx="16">
                  <c:v>870.349818965293</c:v>
                </c:pt>
                <c:pt idx="17">
                  <c:v>526.90202157292</c:v>
                </c:pt>
                <c:pt idx="18">
                  <c:v>593.102966384118</c:v>
                </c:pt>
                <c:pt idx="19">
                  <c:v>333.082861034308</c:v>
                </c:pt>
                <c:pt idx="20">
                  <c:v>323.911601722227</c:v>
                </c:pt>
                <c:pt idx="21">
                  <c:v>337.411358989135</c:v>
                </c:pt>
                <c:pt idx="22">
                  <c:v>402.548223691508</c:v>
                </c:pt>
                <c:pt idx="23">
                  <c:v>211.298223549532</c:v>
                </c:pt>
                <c:pt idx="24">
                  <c:v>278.470535930065</c:v>
                </c:pt>
                <c:pt idx="25">
                  <c:v>273.799280119142</c:v>
                </c:pt>
                <c:pt idx="26">
                  <c:v>147.434375420025</c:v>
                </c:pt>
              </c:numCache>
            </c:numRef>
          </c:val>
        </c:ser>
        <c:dLbls>
          <c:showLegendKey val="0"/>
          <c:showVal val="0"/>
          <c:showCatName val="0"/>
          <c:showSerName val="0"/>
          <c:showPercent val="0"/>
          <c:showBubbleSize val="0"/>
        </c:dLbls>
        <c:gapWidth val="150"/>
        <c:overlap val="100"/>
        <c:axId val="463844047"/>
        <c:axId val="463845295"/>
        <c:extLst>
          <c:ext xmlns:c15="http://schemas.microsoft.com/office/drawing/2012/chart" uri="{02D57815-91ED-43cb-92C2-25804820EDAC}">
            <c15:filteredBarSeries>
              <c15:ser>
                <c:idx val="1"/>
                <c:order val="0"/>
                <c:tx>
                  <c:strRef>
                    <c:extLst>
                      <c:ext uri="{02D57815-91ED-43cb-92C2-25804820EDAC}">
                        <c15:formulaRef>
                          <c15:sqref>'Sheet 1 (2)'!$E$3</c15:sqref>
                        </c15:formulaRef>
                      </c:ext>
                    </c:extLst>
                    <c:strCache>
                      <c:ptCount val="1"/>
                      <c:pt idx="0">
                        <c:v>GDP/capita (2020)</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 1 (2)'!$C$4:$C$30</c15:sqref>
                        </c15:formulaRef>
                      </c:ext>
                    </c:extLst>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extLst>
                      <c:ext uri="{02D57815-91ED-43cb-92C2-25804820EDAC}">
                        <c15:formulaRef>
                          <c15:sqref>'Sheet 1 (2)'!$E$4:$E$30</c15:sqref>
                        </c15:formulaRef>
                      </c:ext>
                    </c:extLst>
                    <c:numCache>
                      <c:formatCode>_-* #,##0_-;\-* #,##0_-;_-* "-"??_-;_-@_-</c:formatCode>
                      <c:ptCount val="27"/>
                      <c:pt idx="0">
                        <c:v>16210</c:v>
                      </c:pt>
                      <c:pt idx="1">
                        <c:v>15280</c:v>
                      </c:pt>
                      <c:pt idx="2">
                        <c:v>17100</c:v>
                      </c:pt>
                      <c:pt idx="3">
                        <c:v>24910</c:v>
                      </c:pt>
                      <c:pt idx="4">
                        <c:v>15400</c:v>
                      </c:pt>
                      <c:pt idx="5">
                        <c:v>11680</c:v>
                      </c:pt>
                      <c:pt idx="6">
                        <c:v>9020</c:v>
                      </c:pt>
                      <c:pt idx="7">
                        <c:v>12330</c:v>
                      </c:pt>
                      <c:pt idx="8">
                        <c:v>14050</c:v>
                      </c:pt>
                      <c:pt idx="9">
                        <c:v>20480</c:v>
                      </c:pt>
                      <c:pt idx="10">
                        <c:v>19740</c:v>
                      </c:pt>
                      <c:pt idx="11">
                        <c:v>12810</c:v>
                      </c:pt>
                      <c:pt idx="12">
                        <c:v>12730</c:v>
                      </c:pt>
                      <c:pt idx="13">
                        <c:v>17400</c:v>
                      </c:pt>
                      <c:pt idx="14">
                        <c:v>24120</c:v>
                      </c:pt>
                      <c:pt idx="15">
                        <c:v>22210</c:v>
                      </c:pt>
                      <c:pt idx="16">
                        <c:v>6410</c:v>
                      </c:pt>
                      <c:pt idx="17">
                        <c:v>34020</c:v>
                      </c:pt>
                      <c:pt idx="18">
                        <c:v>30630</c:v>
                      </c:pt>
                      <c:pt idx="19">
                        <c:v>36220</c:v>
                      </c:pt>
                      <c:pt idx="20">
                        <c:v>34590</c:v>
                      </c:pt>
                      <c:pt idx="21">
                        <c:v>42910</c:v>
                      </c:pt>
                      <c:pt idx="22">
                        <c:v>35480</c:v>
                      </c:pt>
                      <c:pt idx="23">
                        <c:v>62570</c:v>
                      </c:pt>
                      <c:pt idx="24">
                        <c:v>40130</c:v>
                      </c:pt>
                      <c:pt idx="25">
                        <c:v>47890</c:v>
                      </c:pt>
                    </c:numCache>
                  </c:numRef>
                </c:val>
              </c15:ser>
            </c15:filteredBarSeries>
            <c15:filteredBarSeries>
              <c15:ser>
                <c:idx val="2"/>
                <c:order val="1"/>
                <c:tx>
                  <c:strRef>
                    <c:extLst>
                      <c:ext uri="{02D57815-91ED-43cb-92C2-25804820EDAC}">
                        <c15:formulaRef>
                          <c15:sqref>'Sheet 1 (2)'!$F$3</c15:sqref>
                        </c15:formulaRef>
                      </c:ext>
                    </c:extLst>
                    <c:strCache>
                      <c:ptCount val="1"/>
                      <c:pt idx="0">
                        <c:v>Π/Υ ΕΣΠΑ 2021-2027 *</c:v>
                      </c:pt>
                    </c:strCache>
                  </c:strRef>
                </c:tx>
                <c:spPr>
                  <a:solidFill>
                    <a:schemeClr val="accent3"/>
                  </a:solidFill>
                  <a:ln>
                    <a:noFill/>
                  </a:ln>
                  <a:effectLst/>
                </c:spPr>
                <c:invertIfNegative val="0"/>
                <c:dLbls>
                  <c:delete val="1"/>
                </c:dLbls>
                <c:cat>
                  <c:strRef>
                    <c:extLst>
                      <c:ext uri="{02D57815-91ED-43cb-92C2-25804820EDAC}">
                        <c15:fullRef>
                          <c15:sqref/>
                        </c15:fullRef>
                        <c15:formulaRef>
                          <c15:sqref>'Sheet 1 (2)'!$C$4:$C$30</c15:sqref>
                        </c15:formulaRef>
                      </c:ext>
                    </c:extLst>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extLst>
                      <c:ext uri="{02D57815-91ED-43cb-92C2-25804820EDAC}">
                        <c15:formulaRef>
                          <c15:sqref>'Sheet 1 (2)'!$F$4:$F$30</c15:sqref>
                        </c15:formulaRef>
                      </c:ext>
                    </c:extLst>
                    <c:numCache>
                      <c:formatCode>_-* #,##0_-;\-* #,##0_-;_-* "-"??_-;_-@_-</c:formatCode>
                      <c:ptCount val="27"/>
                      <c:pt idx="0">
                        <c:v>21149885392</c:v>
                      </c:pt>
                      <c:pt idx="1">
                        <c:v>3369336786</c:v>
                      </c:pt>
                      <c:pt idx="2">
                        <c:v>22649248228</c:v>
                      </c:pt>
                      <c:pt idx="3">
                        <c:v>42179533819</c:v>
                      </c:pt>
                      <c:pt idx="4">
                        <c:v>12593734933</c:v>
                      </c:pt>
                      <c:pt idx="5">
                        <c:v>8706569538</c:v>
                      </c:pt>
                      <c:pt idx="6">
                        <c:v>30986467853</c:v>
                      </c:pt>
                      <c:pt idx="7">
                        <c:v>4434286919</c:v>
                      </c:pt>
                      <c:pt idx="8">
                        <c:v>6292758344</c:v>
                      </c:pt>
                      <c:pt idx="9">
                        <c:v>787238012</c:v>
                      </c:pt>
                      <c:pt idx="10">
                        <c:v>3242067453</c:v>
                      </c:pt>
                      <c:pt idx="11">
                        <c:v>75460140261</c:v>
                      </c:pt>
                      <c:pt idx="12">
                        <c:v>21730104204</c:v>
                      </c:pt>
                      <c:pt idx="13">
                        <c:v>21134118518</c:v>
                      </c:pt>
                      <c:pt idx="14">
                        <c:v>968565939</c:v>
                      </c:pt>
                      <c:pt idx="15">
                        <c:v>35702266674</c:v>
                      </c:pt>
                      <c:pt idx="16">
                        <c:v>10927790655</c:v>
                      </c:pt>
                      <c:pt idx="17">
                        <c:v>2503061353</c:v>
                      </c:pt>
                      <c:pt idx="18">
                        <c:v>16917640480</c:v>
                      </c:pt>
                      <c:pt idx="19">
                        <c:v>1958165179</c:v>
                      </c:pt>
                      <c:pt idx="20">
                        <c:v>19917621083</c:v>
                      </c:pt>
                      <c:pt idx="21">
                        <c:v>172496627</c:v>
                      </c:pt>
                      <c:pt idx="22">
                        <c:v>1066833139</c:v>
                      </c:pt>
                      <c:pt idx="23">
                        <c:v>988562739</c:v>
                      </c:pt>
                      <c:pt idx="24">
                        <c:v>1543110183</c:v>
                      </c:pt>
                      <c:pt idx="25">
                        <c:v>349583786</c:v>
                      </c:pt>
                      <c:pt idx="26">
                        <c:v>38925839</c:v>
                      </c:pt>
                    </c:numCache>
                  </c:numRef>
                </c:val>
              </c15:ser>
            </c15:filteredBarSeries>
            <c15:filteredBarSeries>
              <c15:ser>
                <c:idx val="3"/>
                <c:order val="2"/>
                <c:tx>
                  <c:strRef>
                    <c:extLst>
                      <c:ext uri="{02D57815-91ED-43cb-92C2-25804820EDAC}">
                        <c15:formulaRef>
                          <c15:sqref>'Sheet 1 (2)'!$G$3</c15:sqref>
                        </c15:formulaRef>
                      </c:ext>
                    </c:extLst>
                    <c:strCache>
                      <c:ptCount val="1"/>
                      <c:pt idx="0">
                        <c:v>ΠΛΗΘΥΣΜΟΣ</c:v>
                      </c:pt>
                    </c:strCache>
                  </c:strRef>
                </c:tx>
                <c:spPr>
                  <a:solidFill>
                    <a:schemeClr val="accent4"/>
                  </a:solidFill>
                  <a:ln>
                    <a:noFill/>
                  </a:ln>
                  <a:effectLst/>
                </c:spPr>
                <c:invertIfNegative val="0"/>
                <c:dLbls>
                  <c:delete val="1"/>
                </c:dLbls>
                <c:cat>
                  <c:strRef>
                    <c:extLst>
                      <c:ext uri="{02D57815-91ED-43cb-92C2-25804820EDAC}">
                        <c15:fullRef>
                          <c15:sqref/>
                        </c15:fullRef>
                        <c15:formulaRef>
                          <c15:sqref>'Sheet 1 (2)'!$C$4:$C$30</c15:sqref>
                        </c15:formulaRef>
                      </c:ext>
                    </c:extLst>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extLst>
                      <c:ext uri="{02D57815-91ED-43cb-92C2-25804820EDAC}">
                        <c15:formulaRef>
                          <c15:sqref>'Sheet 1 (2)'!$G$4:$G$30</c15:sqref>
                        </c15:formulaRef>
                      </c:ext>
                    </c:extLst>
                    <c:numCache>
                      <c:formatCode>_-* #,##0_-;\-* #,##0_-;_-* "-"??_-;_-@_-</c:formatCode>
                      <c:ptCount val="27"/>
                      <c:pt idx="0">
                        <c:v>10856191</c:v>
                      </c:pt>
                      <c:pt idx="1">
                        <c:v>1315544.33333333</c:v>
                      </c:pt>
                      <c:pt idx="2">
                        <c:v>10381151</c:v>
                      </c:pt>
                      <c:pt idx="3">
                        <c:v>60747943.6666667</c:v>
                      </c:pt>
                      <c:pt idx="4">
                        <c:v>5421183.33333333</c:v>
                      </c:pt>
                      <c:pt idx="5">
                        <c:v>4220931.33333333</c:v>
                      </c:pt>
                      <c:pt idx="6">
                        <c:v>19859424</c:v>
                      </c:pt>
                      <c:pt idx="7">
                        <c:v>1985507</c:v>
                      </c:pt>
                      <c:pt idx="8">
                        <c:v>2917764</c:v>
                      </c:pt>
                      <c:pt idx="9">
                        <c:v>439843.333333333</c:v>
                      </c:pt>
                      <c:pt idx="10">
                        <c:v>2062715.66666667</c:v>
                      </c:pt>
                      <c:pt idx="11">
                        <c:v>37996893</c:v>
                      </c:pt>
                      <c:pt idx="12">
                        <c:v>9854473.66666667</c:v>
                      </c:pt>
                      <c:pt idx="13">
                        <c:v>10534845.6666667</c:v>
                      </c:pt>
                      <c:pt idx="14">
                        <c:v>851109</c:v>
                      </c:pt>
                      <c:pt idx="15">
                        <c:v>46467287.6666667</c:v>
                      </c:pt>
                      <c:pt idx="16">
                        <c:v>7200553</c:v>
                      </c:pt>
                      <c:pt idx="17">
                        <c:v>11243077</c:v>
                      </c:pt>
                      <c:pt idx="18">
                        <c:v>66376333</c:v>
                      </c:pt>
                      <c:pt idx="19">
                        <c:v>5470110.33333333</c:v>
                      </c:pt>
                      <c:pt idx="20">
                        <c:v>81380228</c:v>
                      </c:pt>
                      <c:pt idx="21">
                        <c:v>9747745.33333333</c:v>
                      </c:pt>
                      <c:pt idx="22">
                        <c:v>8597727.66666667</c:v>
                      </c:pt>
                      <c:pt idx="23">
                        <c:v>4680588.33333333</c:v>
                      </c:pt>
                      <c:pt idx="24">
                        <c:v>16903045</c:v>
                      </c:pt>
                      <c:pt idx="25">
                        <c:v>5664733.66666667</c:v>
                      </c:pt>
                      <c:pt idx="26">
                        <c:v>562962.333333333</c:v>
                      </c:pt>
                    </c:numCache>
                  </c:numRef>
                </c:val>
              </c15:ser>
            </c15:filteredBarSeries>
            <c15:filteredBarSeries>
              <c15:ser>
                <c:idx val="7"/>
                <c:order val="4"/>
                <c:tx>
                  <c:strRef>
                    <c:extLst>
                      <c:ext uri="{02D57815-91ED-43cb-92C2-25804820EDAC}">
                        <c15:formulaRef>
                          <c15:sqref>'Sheet 1 (2)'!$I$3</c15:sqref>
                        </c15:formulaRef>
                      </c:ext>
                    </c:extLst>
                    <c:strCache>
                      <c:ptCount val="1"/>
                      <c:pt idx="0">
                        <c:v>Π/Υ TAA</c:v>
                      </c:pt>
                    </c:strCache>
                  </c:strRef>
                </c:tx>
                <c:spPr>
                  <a:solidFill>
                    <a:schemeClr val="accent2">
                      <a:lumMod val="60000"/>
                    </a:schemeClr>
                  </a:solidFill>
                  <a:ln>
                    <a:noFill/>
                  </a:ln>
                  <a:effectLst/>
                </c:spPr>
                <c:invertIfNegative val="0"/>
                <c:dLbls>
                  <c:delete val="1"/>
                </c:dLbls>
                <c:cat>
                  <c:strRef>
                    <c:extLst>
                      <c:ext uri="{02D57815-91ED-43cb-92C2-25804820EDAC}">
                        <c15:fullRef>
                          <c15:sqref/>
                        </c15:fullRef>
                        <c15:formulaRef>
                          <c15:sqref>'Sheet 1 (2)'!$C$4:$C$30</c15:sqref>
                        </c15:formulaRef>
                      </c:ext>
                    </c:extLst>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extLst>
                      <c:ext uri="{02D57815-91ED-43cb-92C2-25804820EDAC}">
                        <c15:formulaRef>
                          <c15:sqref>'Sheet 1 (2)'!$I$4:$I$30</c15:sqref>
                        </c15:formulaRef>
                      </c:ext>
                    </c:extLst>
                    <c:numCache>
                      <c:formatCode>_-* #,##0_-;\-* #,##0_-;_-* "-"??_-;_-@_-</c:formatCode>
                      <c:ptCount val="27"/>
                      <c:pt idx="0">
                        <c:v>30498000000</c:v>
                      </c:pt>
                      <c:pt idx="1">
                        <c:v>969000000</c:v>
                      </c:pt>
                      <c:pt idx="2">
                        <c:v>16606000000</c:v>
                      </c:pt>
                      <c:pt idx="3">
                        <c:v>191483000000</c:v>
                      </c:pt>
                      <c:pt idx="4">
                        <c:v>6329000000</c:v>
                      </c:pt>
                      <c:pt idx="5">
                        <c:v>6295000000</c:v>
                      </c:pt>
                      <c:pt idx="6">
                        <c:v>29182000000</c:v>
                      </c:pt>
                      <c:pt idx="7">
                        <c:v>1826000000</c:v>
                      </c:pt>
                      <c:pt idx="8">
                        <c:v>2224000000</c:v>
                      </c:pt>
                      <c:pt idx="9">
                        <c:v>316000000</c:v>
                      </c:pt>
                      <c:pt idx="10">
                        <c:v>2482000000</c:v>
                      </c:pt>
                      <c:pt idx="11">
                        <c:v>35359000000</c:v>
                      </c:pt>
                      <c:pt idx="12">
                        <c:v>5811000000</c:v>
                      </c:pt>
                      <c:pt idx="13">
                        <c:v>7036000000</c:v>
                      </c:pt>
                      <c:pt idx="14">
                        <c:v>1206000000</c:v>
                      </c:pt>
                      <c:pt idx="15">
                        <c:v>69513000000</c:v>
                      </c:pt>
                      <c:pt idx="16">
                        <c:v>6267000000</c:v>
                      </c:pt>
                      <c:pt idx="17">
                        <c:v>5924000000</c:v>
                      </c:pt>
                      <c:pt idx="18">
                        <c:v>39368000000</c:v>
                      </c:pt>
                      <c:pt idx="19">
                        <c:v>1822000000</c:v>
                      </c:pt>
                      <c:pt idx="20">
                        <c:v>26360000000</c:v>
                      </c:pt>
                      <c:pt idx="21">
                        <c:v>3289000000</c:v>
                      </c:pt>
                      <c:pt idx="22">
                        <c:v>3461000000</c:v>
                      </c:pt>
                      <c:pt idx="23">
                        <c:v>989000000</c:v>
                      </c:pt>
                      <c:pt idx="24">
                        <c:v>4707000000</c:v>
                      </c:pt>
                      <c:pt idx="25">
                        <c:v>1551000000</c:v>
                      </c:pt>
                      <c:pt idx="26">
                        <c:v>83000000</c:v>
                      </c:pt>
                    </c:numCache>
                  </c:numRef>
                </c:val>
              </c15:ser>
            </c15:filteredBarSeries>
            <c15:filteredBarSeries>
              <c15:ser>
                <c:idx val="5"/>
                <c:order val="6"/>
                <c:tx>
                  <c:strRef>
                    <c:extLst>
                      <c:ext uri="{02D57815-91ED-43cb-92C2-25804820EDAC}">
                        <c15:formulaRef>
                          <c15:sqref>'Sheet 1 (2)'!$K$3</c15:sqref>
                        </c15:formulaRef>
                      </c:ext>
                    </c:extLst>
                    <c:strCache>
                      <c:ptCount val="1"/>
                      <c:pt idx="0">
                        <c:v>ΣΥΝΟΛΟ ΕΣΠΑ ΚΑΙ ΤΑΑ</c:v>
                      </c:pt>
                    </c:strCache>
                  </c:strRef>
                </c:tx>
                <c:spPr>
                  <a:solidFill>
                    <a:schemeClr val="accent6"/>
                  </a:solidFill>
                  <a:ln>
                    <a:noFill/>
                  </a:ln>
                  <a:effectLst/>
                </c:spPr>
                <c:invertIfNegative val="0"/>
                <c:dLbls>
                  <c:delete val="1"/>
                </c:dLbls>
                <c:cat>
                  <c:strRef>
                    <c:extLst>
                      <c:ext uri="{02D57815-91ED-43cb-92C2-25804820EDAC}">
                        <c15:fullRef>
                          <c15:sqref/>
                        </c15:fullRef>
                        <c15:formulaRef>
                          <c15:sqref>'Sheet 1 (2)'!$C$4:$C$30</c15:sqref>
                        </c15:formulaRef>
                      </c:ext>
                    </c:extLst>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extLst>
                      <c:ext uri="{02D57815-91ED-43cb-92C2-25804820EDAC}">
                        <c15:formulaRef>
                          <c15:sqref>'Sheet 1 (2)'!$K$4:$K$30</c15:sqref>
                        </c15:formulaRef>
                      </c:ext>
                    </c:extLst>
                    <c:numCache>
                      <c:formatCode>_-* #,##0_-;\-* #,##0_-;_-* "-"??_-;_-@_-</c:formatCode>
                      <c:ptCount val="27"/>
                      <c:pt idx="0">
                        <c:v>51647885392</c:v>
                      </c:pt>
                      <c:pt idx="1">
                        <c:v>4338336786</c:v>
                      </c:pt>
                      <c:pt idx="2">
                        <c:v>39255248228</c:v>
                      </c:pt>
                      <c:pt idx="3">
                        <c:v>233662533819</c:v>
                      </c:pt>
                      <c:pt idx="4">
                        <c:v>18922734933</c:v>
                      </c:pt>
                      <c:pt idx="5">
                        <c:v>15001569538</c:v>
                      </c:pt>
                      <c:pt idx="6">
                        <c:v>60168467853</c:v>
                      </c:pt>
                      <c:pt idx="7">
                        <c:v>6260286919</c:v>
                      </c:pt>
                      <c:pt idx="8">
                        <c:v>8516758344</c:v>
                      </c:pt>
                      <c:pt idx="9">
                        <c:v>1103238012</c:v>
                      </c:pt>
                      <c:pt idx="10">
                        <c:v>5724067453</c:v>
                      </c:pt>
                      <c:pt idx="11">
                        <c:v>110819140261</c:v>
                      </c:pt>
                      <c:pt idx="12">
                        <c:v>27541104204</c:v>
                      </c:pt>
                      <c:pt idx="13">
                        <c:v>28170118518</c:v>
                      </c:pt>
                      <c:pt idx="14">
                        <c:v>2174565939</c:v>
                      </c:pt>
                      <c:pt idx="15">
                        <c:v>105215266674</c:v>
                      </c:pt>
                      <c:pt idx="16">
                        <c:v>17194790655</c:v>
                      </c:pt>
                      <c:pt idx="17">
                        <c:v>8427061353</c:v>
                      </c:pt>
                      <c:pt idx="18">
                        <c:v>56285640480</c:v>
                      </c:pt>
                      <c:pt idx="19">
                        <c:v>3780165179</c:v>
                      </c:pt>
                      <c:pt idx="20">
                        <c:v>46277621083</c:v>
                      </c:pt>
                      <c:pt idx="21">
                        <c:v>3461496627</c:v>
                      </c:pt>
                      <c:pt idx="22">
                        <c:v>4527833139</c:v>
                      </c:pt>
                      <c:pt idx="23">
                        <c:v>1977562739</c:v>
                      </c:pt>
                      <c:pt idx="24">
                        <c:v>6250110183</c:v>
                      </c:pt>
                      <c:pt idx="25">
                        <c:v>1900583786</c:v>
                      </c:pt>
                      <c:pt idx="26">
                        <c:v>121925839</c:v>
                      </c:pt>
                    </c:numCache>
                  </c:numRef>
                </c:val>
              </c15:ser>
            </c15:filteredBarSeries>
            <c15:filteredBarSeries>
              <c15:ser>
                <c:idx val="6"/>
                <c:order val="7"/>
                <c:tx>
                  <c:strRef>
                    <c:extLst>
                      <c:ext uri="{02D57815-91ED-43cb-92C2-25804820EDAC}">
                        <c15:formulaRef>
                          <c15:sqref>'Sheet 1 (2)'!$L$3</c15:sqref>
                        </c15:formulaRef>
                      </c:ext>
                    </c:extLst>
                    <c:strCache>
                      <c:ptCount val="1"/>
                      <c:pt idx="0">
                        <c:v>ΚΑΤΑ ΚΕΦΑΛΗΝ ΕΝΙΣΧΥΣΗ ΠΟΡΟΙ ΕΣΠΑ ΚΑΙ ΤΑΑ</c:v>
                      </c:pt>
                    </c:strCache>
                  </c:strRef>
                </c:tx>
                <c:spPr>
                  <a:solidFill>
                    <a:schemeClr val="accent1">
                      <a:lumMod val="60000"/>
                    </a:schemeClr>
                  </a:solidFill>
                  <a:ln>
                    <a:noFill/>
                  </a:ln>
                  <a:effectLst/>
                </c:spPr>
                <c:invertIfNegative val="0"/>
                <c:dLbls>
                  <c:delete val="1"/>
                </c:dLbls>
                <c:cat>
                  <c:strRef>
                    <c:extLst>
                      <c:ext uri="{02D57815-91ED-43cb-92C2-25804820EDAC}">
                        <c15:fullRef>
                          <c15:sqref/>
                        </c15:fullRef>
                        <c15:formulaRef>
                          <c15:sqref>'Sheet 1 (2)'!$C$4:$C$30</c15:sqref>
                        </c15:formulaRef>
                      </c:ext>
                    </c:extLst>
                    <c:strCache>
                      <c:ptCount val="27"/>
                      <c:pt idx="0">
                        <c:v>Ελλάδα</c:v>
                      </c:pt>
                      <c:pt idx="1">
                        <c:v>Εσθονία</c:v>
                      </c:pt>
                      <c:pt idx="2">
                        <c:v>Πορτογαλία</c:v>
                      </c:pt>
                      <c:pt idx="3">
                        <c:v>Ιταλία</c:v>
                      </c:pt>
                      <c:pt idx="4">
                        <c:v>Σλοβακία</c:v>
                      </c:pt>
                      <c:pt idx="5">
                        <c:v>Κροατία</c:v>
                      </c:pt>
                      <c:pt idx="6">
                        <c:v>Ρουμανία</c:v>
                      </c:pt>
                      <c:pt idx="7">
                        <c:v>Λετονία</c:v>
                      </c:pt>
                      <c:pt idx="8">
                        <c:v>Λιθουανία</c:v>
                      </c:pt>
                      <c:pt idx="9">
                        <c:v>Μάλτα</c:v>
                      </c:pt>
                      <c:pt idx="10">
                        <c:v>Σλοβενία</c:v>
                      </c:pt>
                      <c:pt idx="11">
                        <c:v>Πολωνία</c:v>
                      </c:pt>
                      <c:pt idx="12">
                        <c:v>Ουγγαρία</c:v>
                      </c:pt>
                      <c:pt idx="13">
                        <c:v>Τσεχία</c:v>
                      </c:pt>
                      <c:pt idx="14">
                        <c:v>Κύπρος</c:v>
                      </c:pt>
                      <c:pt idx="15">
                        <c:v>Ισπανία</c:v>
                      </c:pt>
                      <c:pt idx="16">
                        <c:v>Βουλγαρία</c:v>
                      </c:pt>
                      <c:pt idx="17">
                        <c:v>Βέλγιο</c:v>
                      </c:pt>
                      <c:pt idx="18">
                        <c:v>Γαλλία</c:v>
                      </c:pt>
                      <c:pt idx="19">
                        <c:v>Φινλανδία</c:v>
                      </c:pt>
                      <c:pt idx="20">
                        <c:v>Γερμανία</c:v>
                      </c:pt>
                      <c:pt idx="21">
                        <c:v>Σουηδία</c:v>
                      </c:pt>
                      <c:pt idx="22">
                        <c:v>Αυστρία</c:v>
                      </c:pt>
                      <c:pt idx="23">
                        <c:v>Ιρλανδία</c:v>
                      </c:pt>
                      <c:pt idx="24">
                        <c:v>Ολλανδία</c:v>
                      </c:pt>
                      <c:pt idx="25">
                        <c:v>Δανία</c:v>
                      </c:pt>
                      <c:pt idx="26">
                        <c:v>Λουξεμβούργο</c:v>
                      </c:pt>
                    </c:strCache>
                  </c:strRef>
                </c:cat>
                <c:val>
                  <c:numRef>
                    <c:extLst>
                      <c:ext uri="{02D57815-91ED-43cb-92C2-25804820EDAC}">
                        <c15:formulaRef>
                          <c15:sqref>'Sheet 1 (2)'!$L$4:$L$30</c15:sqref>
                        </c15:formulaRef>
                      </c:ext>
                    </c:extLst>
                    <c:numCache>
                      <c:formatCode>_-* #,##0_-;\-* #,##0_-;_-* "-"??_-;_-@_-</c:formatCode>
                      <c:ptCount val="27"/>
                      <c:pt idx="0">
                        <c:v>4757.45916703197</c:v>
                      </c:pt>
                      <c:pt idx="1">
                        <c:v>3297.75035023525</c:v>
                      </c:pt>
                      <c:pt idx="2">
                        <c:v>3781.39651643638</c:v>
                      </c:pt>
                      <c:pt idx="3">
                        <c:v>3846.42705111374</c:v>
                      </c:pt>
                      <c:pt idx="4">
                        <c:v>3490.51743309425</c:v>
                      </c:pt>
                      <c:pt idx="5">
                        <c:v>3554.08992786268</c:v>
                      </c:pt>
                      <c:pt idx="6">
                        <c:v>3029.71867930309</c:v>
                      </c:pt>
                      <c:pt idx="7">
                        <c:v>3152.99161322524</c:v>
                      </c:pt>
                      <c:pt idx="8">
                        <c:v>2918.93324614328</c:v>
                      </c:pt>
                      <c:pt idx="9">
                        <c:v>2508.25220798315</c:v>
                      </c:pt>
                      <c:pt idx="10">
                        <c:v>2775.01526046489</c:v>
                      </c:pt>
                      <c:pt idx="11">
                        <c:v>2916.53162959929</c:v>
                      </c:pt>
                      <c:pt idx="12">
                        <c:v>2794.78185599698</c:v>
                      </c:pt>
                      <c:pt idx="13">
                        <c:v>2673.99441902914</c:v>
                      </c:pt>
                      <c:pt idx="14">
                        <c:v>2554.97937279479</c:v>
                      </c:pt>
                      <c:pt idx="15">
                        <c:v>2264.28681245099</c:v>
                      </c:pt>
                      <c:pt idx="16">
                        <c:v>2387.98195846902</c:v>
                      </c:pt>
                      <c:pt idx="17">
                        <c:v>749.533366444079</c:v>
                      </c:pt>
                      <c:pt idx="18">
                        <c:v>847.977553686191</c:v>
                      </c:pt>
                      <c:pt idx="19">
                        <c:v>691.058305709982</c:v>
                      </c:pt>
                      <c:pt idx="20">
                        <c:v>568.65927044343</c:v>
                      </c:pt>
                      <c:pt idx="21">
                        <c:v>355.107412907381</c:v>
                      </c:pt>
                      <c:pt idx="22">
                        <c:v>526.631374537993</c:v>
                      </c:pt>
                      <c:pt idx="23">
                        <c:v>422.503027005508</c:v>
                      </c:pt>
                      <c:pt idx="24">
                        <c:v>369.762382044182</c:v>
                      </c:pt>
                      <c:pt idx="25">
                        <c:v>335.511587629215</c:v>
                      </c:pt>
                      <c:pt idx="26">
                        <c:v>216.579035187079</c:v>
                      </c:pt>
                    </c:numCache>
                  </c:numRef>
                </c:val>
              </c15:ser>
            </c15:filteredBarSeries>
          </c:ext>
        </c:extLst>
      </c:barChart>
      <c:catAx>
        <c:axId val="46384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p>
        </c:txPr>
        <c:crossAx val="463845295"/>
        <c:crosses val="autoZero"/>
        <c:auto val="1"/>
        <c:lblAlgn val="ctr"/>
        <c:lblOffset val="100"/>
        <c:noMultiLvlLbl val="0"/>
      </c:catAx>
      <c:valAx>
        <c:axId val="4638452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3844047"/>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221251270281275"/>
          <c:y val="0.923440971373141"/>
          <c:w val="0.578299110184974"/>
          <c:h val="0.0578410218002955"/>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solidFill>
      <a:round/>
    </a:ln>
    <a:effectLst/>
  </c:spPr>
  <c:txPr>
    <a:bodyPr/>
    <a:lstStyle/>
    <a:p>
      <a:pPr>
        <a:defRPr lang="en-US"/>
      </a:pPr>
    </a:p>
  </c:txPr>
  <c:externalData r:id="rId1">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17550440662535"/>
          <c:y val="0.028645827459435"/>
          <c:w val="0.942145431601511"/>
          <c:h val="0.696997414148863"/>
        </c:manualLayout>
      </c:layout>
      <c:barChart>
        <c:barDir val="col"/>
        <c:grouping val="clustered"/>
        <c:varyColors val="0"/>
        <c:dLbls>
          <c:showLegendKey val="0"/>
          <c:showVal val="0"/>
          <c:showCatName val="0"/>
          <c:showSerName val="0"/>
          <c:showPercent val="0"/>
          <c:showBubbleSize val="0"/>
        </c:dLbls>
        <c:gapWidth val="168"/>
        <c:overlap val="-27"/>
        <c:axId val="34029359"/>
        <c:axId val="34029775"/>
      </c:barChart>
      <c:catAx>
        <c:axId val="3402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34029775"/>
        <c:crosses val="autoZero"/>
        <c:auto val="1"/>
        <c:lblAlgn val="ctr"/>
        <c:lblOffset val="100"/>
        <c:noMultiLvlLbl val="0"/>
      </c:catAx>
      <c:valAx>
        <c:axId val="34029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34029359"/>
        <c:crosses val="autoZero"/>
        <c:crossBetween val="between"/>
      </c:valAx>
      <c:spPr>
        <a:noFill/>
        <a:ln>
          <a:noFill/>
        </a:ln>
        <a:effectLst/>
      </c:spPr>
    </c:plotArea>
    <c:plotVisOnly val="1"/>
    <c:dispBlanksAs val="gap"/>
    <c:showDLblsOverMax val="0"/>
  </c:chart>
  <c:spPr>
    <a:noFill/>
    <a:ln>
      <a:noFill/>
    </a:ln>
    <a:effectLst/>
  </c:spPr>
  <c:txPr>
    <a:bodyPr/>
    <a:lstStyle/>
    <a:p>
      <a:pPr>
        <a:defRPr lang="en-US" sz="14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04"/>
          <c:y val="0.017426273458445"/>
          <c:w val="0.9792"/>
          <c:h val="0.96514745308311"/>
        </c:manualLayout>
      </c:layout>
      <c:barChart>
        <c:barDir val="bar"/>
        <c:grouping val="stacked"/>
        <c:varyColors val="0"/>
        <c:ser>
          <c:idx val="0"/>
          <c:order val="0"/>
          <c:spPr>
            <a:solidFill>
              <a:schemeClr val="accent1"/>
            </a:solidFill>
            <a:ln w="9525" algn="ctr">
              <a:solidFill>
                <a:srgbClr val="FFFFFF"/>
              </a:solidFill>
              <a:prstDash val="solid"/>
            </a:ln>
          </c:spPr>
          <c:invertIfNegative val="0"/>
          <c:dLbls>
            <c:delete val="1"/>
          </c:dLbls>
          <c:val>
            <c:numRef>
              <c:f>Sheet1!$A$1:$J$1</c:f>
              <c:numCache>
                <c:formatCode>General</c:formatCode>
                <c:ptCount val="10"/>
                <c:pt idx="0">
                  <c:v>3885085450</c:v>
                </c:pt>
                <c:pt idx="1">
                  <c:v>4161594204</c:v>
                </c:pt>
                <c:pt idx="2">
                  <c:v>943004305</c:v>
                </c:pt>
                <c:pt idx="3">
                  <c:v>3606846143</c:v>
                </c:pt>
                <c:pt idx="4">
                  <c:v>2224091286</c:v>
                </c:pt>
                <c:pt idx="5">
                  <c:v>713757939</c:v>
                </c:pt>
                <c:pt idx="6">
                  <c:v>504394130</c:v>
                </c:pt>
                <c:pt idx="7">
                  <c:v>1629187543</c:v>
                </c:pt>
                <c:pt idx="8">
                  <c:v>454682532</c:v>
                </c:pt>
                <c:pt idx="9">
                  <c:v>8066364442</c:v>
                </c:pt>
              </c:numCache>
            </c:numRef>
          </c:val>
        </c:ser>
        <c:dLbls>
          <c:showLegendKey val="0"/>
          <c:showVal val="0"/>
          <c:showCatName val="0"/>
          <c:showSerName val="0"/>
          <c:showPercent val="0"/>
          <c:showBubbleSize val="0"/>
        </c:dLbls>
        <c:gapWidth val="80"/>
        <c:overlap val="100"/>
        <c:axId val="207660544"/>
        <c:axId val="207662080"/>
      </c:barChart>
      <c:catAx>
        <c:axId val="207660544"/>
        <c:scaling>
          <c:orientation val="maxMin"/>
        </c:scaling>
        <c:delete val="0"/>
        <c:axPos val="l"/>
        <c:majorGridlines>
          <c:spPr>
            <a:ln w="6350" cap="flat" cmpd="sng" algn="ctr">
              <a:noFill/>
              <a:prstDash val="solid"/>
              <a:round/>
            </a:ln>
          </c:spPr>
        </c:majorGridlines>
        <c:majorTickMark val="out"/>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en-US" sz="1200" b="0" i="0" u="none" strike="noStrike" kern="1200" baseline="0">
                <a:solidFill>
                  <a:schemeClr val="tx1"/>
                </a:solidFill>
                <a:latin typeface="+mn-lt"/>
                <a:ea typeface="+mn-ea"/>
                <a:cs typeface="+mn-cs"/>
              </a:defRPr>
            </a:pPr>
          </a:p>
        </c:txPr>
        <c:crossAx val="207662080"/>
        <c:crosses val="min"/>
        <c:auto val="0"/>
        <c:lblAlgn val="ctr"/>
        <c:lblOffset val="100"/>
        <c:noMultiLvlLbl val="0"/>
      </c:catAx>
      <c:valAx>
        <c:axId val="207662080"/>
        <c:scaling>
          <c:orientation val="minMax"/>
          <c:max val="8066364442"/>
          <c:min val="0"/>
        </c:scaling>
        <c:delete val="1"/>
        <c:axPos val="t"/>
        <c:numFmt formatCode="General" sourceLinked="1"/>
        <c:majorTickMark val="out"/>
        <c:minorTickMark val="none"/>
        <c:tickLblPos val="nextTo"/>
        <c:txPr>
          <a:bodyPr rot="-60000000" spcFirstLastPara="0" vertOverflow="ellipsis" vert="horz" wrap="square" anchor="ctr" anchorCtr="1"/>
          <a:lstStyle/>
          <a:p>
            <a:pPr>
              <a:defRPr lang="en-US" sz="1200" b="0" i="0" u="none" strike="noStrike" kern="1200" baseline="0">
                <a:solidFill>
                  <a:schemeClr val="tx1"/>
                </a:solidFill>
                <a:latin typeface="+mn-lt"/>
                <a:ea typeface="+mn-ea"/>
                <a:cs typeface="+mn-cs"/>
              </a:defRPr>
            </a:pPr>
          </a:p>
        </c:txPr>
        <c:crossAx val="207660544"/>
        <c:crosses val="min"/>
        <c:crossBetween val="between"/>
      </c:valAx>
    </c:plotArea>
    <c:plotVisOnly val="0"/>
    <c:dispBlanksAs val="gap"/>
    <c:showDLblsOverMax val="1"/>
  </c:chart>
  <c:txPr>
    <a:bodyPr/>
    <a:lstStyle/>
    <a:p>
      <a:pPr>
        <a:defRPr lang="en-US" sz="1200"/>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BC89BA8-190B-44D4-BEFE-2AC89CE7F4B8}"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el-GR"/>
        </a:p>
      </dgm:t>
    </dgm:pt>
    <dgm:pt modelId="{C33D4D0C-EAC8-4ACD-B2A6-69B66C4148D8}">
      <dgm:prSet phldrT="[Κείμενο]"/>
      <dgm:spPr>
        <a:solidFill>
          <a:srgbClr val="A5D483"/>
        </a:solidFill>
      </dgm:spPr>
      <dgm:t>
        <a:bodyPr/>
        <a:lstStyle/>
        <a:p>
          <a:r>
            <a:rPr lang="el-GR" dirty="0"/>
            <a:t>Αναθεώρηση</a:t>
          </a:r>
        </a:p>
      </dgm:t>
    </dgm:pt>
    <dgm:pt modelId="{26CF4291-3A06-49CC-81DF-44F86EF1F211}" cxnId="{B471CEE9-C301-451C-B84F-3DB3AF077AAB}" type="parTrans">
      <dgm:prSet/>
      <dgm:spPr/>
      <dgm:t>
        <a:bodyPr/>
        <a:lstStyle/>
        <a:p>
          <a:endParaRPr lang="el-GR"/>
        </a:p>
      </dgm:t>
    </dgm:pt>
    <dgm:pt modelId="{2BD96918-0917-4D81-AA16-EE29900958C1}" cxnId="{B471CEE9-C301-451C-B84F-3DB3AF077AAB}" type="sibTrans">
      <dgm:prSet/>
      <dgm:spPr/>
      <dgm:t>
        <a:bodyPr/>
        <a:lstStyle/>
        <a:p>
          <a:endParaRPr lang="el-GR"/>
        </a:p>
      </dgm:t>
    </dgm:pt>
    <dgm:pt modelId="{C0465476-79B2-4FE0-AC61-BE6FC9E1F624}">
      <dgm:prSet/>
      <dgm:spPr/>
      <dgm:t>
        <a:bodyPr/>
        <a:lstStyle/>
        <a:p>
          <a:endParaRPr lang="el-GR" dirty="0"/>
        </a:p>
      </dgm:t>
    </dgm:pt>
    <dgm:pt modelId="{89419F3E-ED7C-4D1D-9951-6DBA7F05228D}" cxnId="{D23CFD10-031D-4A08-B500-B73BE05C3CDE}" type="parTrans">
      <dgm:prSet/>
      <dgm:spPr/>
      <dgm:t>
        <a:bodyPr/>
        <a:lstStyle/>
        <a:p>
          <a:endParaRPr lang="el-GR"/>
        </a:p>
      </dgm:t>
    </dgm:pt>
    <dgm:pt modelId="{C19D4D7C-EA3D-4F25-83D3-A106B764EC26}" cxnId="{D23CFD10-031D-4A08-B500-B73BE05C3CDE}" type="sibTrans">
      <dgm:prSet/>
      <dgm:spPr/>
      <dgm:t>
        <a:bodyPr/>
        <a:lstStyle/>
        <a:p>
          <a:endParaRPr lang="el-GR"/>
        </a:p>
      </dgm:t>
    </dgm:pt>
    <dgm:pt modelId="{A34D73B7-F117-46F1-BD55-33E9DDB2DAAF}" type="pres">
      <dgm:prSet presAssocID="{5BC89BA8-190B-44D4-BEFE-2AC89CE7F4B8}" presName="diagram" presStyleCnt="0">
        <dgm:presLayoutVars>
          <dgm:chMax val="1"/>
          <dgm:dir/>
          <dgm:animLvl val="ctr"/>
          <dgm:resizeHandles val="exact"/>
        </dgm:presLayoutVars>
      </dgm:prSet>
      <dgm:spPr/>
      <dgm:t>
        <a:bodyPr/>
        <a:lstStyle/>
        <a:p>
          <a:endParaRPr lang="el-GR"/>
        </a:p>
      </dgm:t>
    </dgm:pt>
    <dgm:pt modelId="{4FDBF59E-D33F-46D4-8660-FE0222D42C35}" type="pres">
      <dgm:prSet presAssocID="{5BC89BA8-190B-44D4-BEFE-2AC89CE7F4B8}" presName="matrix" presStyleCnt="0"/>
      <dgm:spPr/>
    </dgm:pt>
    <dgm:pt modelId="{1CC95874-6FA4-421E-BE89-99FD67AA140F}" type="pres">
      <dgm:prSet presAssocID="{5BC89BA8-190B-44D4-BEFE-2AC89CE7F4B8}" presName="tile1" presStyleLbl="node1" presStyleIdx="0" presStyleCnt="4"/>
      <dgm:spPr/>
      <dgm:t>
        <a:bodyPr/>
        <a:lstStyle/>
        <a:p>
          <a:endParaRPr lang="el-GR"/>
        </a:p>
      </dgm:t>
    </dgm:pt>
    <dgm:pt modelId="{25ED1688-E3F2-4921-94E4-93BB5AD90829}" type="pres">
      <dgm:prSet presAssocID="{5BC89BA8-190B-44D4-BEFE-2AC89CE7F4B8}" presName="tile1text" presStyleLbl="node1" presStyleIdx="0" presStyleCnt="4">
        <dgm:presLayoutVars>
          <dgm:chMax val="0"/>
          <dgm:chPref val="0"/>
          <dgm:bulletEnabled val="1"/>
        </dgm:presLayoutVars>
      </dgm:prSet>
      <dgm:spPr/>
      <dgm:t>
        <a:bodyPr/>
        <a:lstStyle/>
        <a:p>
          <a:endParaRPr lang="el-GR"/>
        </a:p>
      </dgm:t>
    </dgm:pt>
    <dgm:pt modelId="{A69D88F4-2CA4-46CD-BAD4-1052CC1DEAF4}" type="pres">
      <dgm:prSet presAssocID="{5BC89BA8-190B-44D4-BEFE-2AC89CE7F4B8}" presName="tile2" presStyleLbl="node1" presStyleIdx="1" presStyleCnt="4"/>
      <dgm:spPr/>
    </dgm:pt>
    <dgm:pt modelId="{727363ED-238D-4C88-A1F5-86BBECBD80E2}" type="pres">
      <dgm:prSet presAssocID="{5BC89BA8-190B-44D4-BEFE-2AC89CE7F4B8}" presName="tile2text" presStyleLbl="node1" presStyleIdx="1" presStyleCnt="4">
        <dgm:presLayoutVars>
          <dgm:chMax val="0"/>
          <dgm:chPref val="0"/>
          <dgm:bulletEnabled val="1"/>
        </dgm:presLayoutVars>
      </dgm:prSet>
      <dgm:spPr/>
    </dgm:pt>
    <dgm:pt modelId="{734CE38E-64F9-4E95-A43C-93F1698F823B}" type="pres">
      <dgm:prSet presAssocID="{5BC89BA8-190B-44D4-BEFE-2AC89CE7F4B8}" presName="tile3" presStyleLbl="node1" presStyleIdx="2" presStyleCnt="4" custLinFactNeighborX="-2050" custLinFactNeighborY="-3424"/>
      <dgm:spPr/>
    </dgm:pt>
    <dgm:pt modelId="{F615EB03-DE84-4595-8DBE-1681870826AA}" type="pres">
      <dgm:prSet presAssocID="{5BC89BA8-190B-44D4-BEFE-2AC89CE7F4B8}" presName="tile3text" presStyleLbl="node1" presStyleIdx="2" presStyleCnt="4">
        <dgm:presLayoutVars>
          <dgm:chMax val="0"/>
          <dgm:chPref val="0"/>
          <dgm:bulletEnabled val="1"/>
        </dgm:presLayoutVars>
      </dgm:prSet>
      <dgm:spPr/>
    </dgm:pt>
    <dgm:pt modelId="{29102423-DE02-47C5-BEBB-DF902AA25B6E}" type="pres">
      <dgm:prSet presAssocID="{5BC89BA8-190B-44D4-BEFE-2AC89CE7F4B8}" presName="tile4" presStyleLbl="node1" presStyleIdx="3" presStyleCnt="4" custLinFactNeighborY="-3060"/>
      <dgm:spPr/>
    </dgm:pt>
    <dgm:pt modelId="{E374B64C-FD8F-4920-A527-02F6EA9FAFE1}" type="pres">
      <dgm:prSet presAssocID="{5BC89BA8-190B-44D4-BEFE-2AC89CE7F4B8}" presName="tile4text" presStyleLbl="node1" presStyleIdx="3" presStyleCnt="4">
        <dgm:presLayoutVars>
          <dgm:chMax val="0"/>
          <dgm:chPref val="0"/>
          <dgm:bulletEnabled val="1"/>
        </dgm:presLayoutVars>
      </dgm:prSet>
      <dgm:spPr/>
    </dgm:pt>
    <dgm:pt modelId="{9891EAB1-1BCE-4683-A33B-DA23563E7570}" type="pres">
      <dgm:prSet presAssocID="{5BC89BA8-190B-44D4-BEFE-2AC89CE7F4B8}" presName="centerTile" presStyleLbl="fgShp" presStyleIdx="0" presStyleCnt="1" custScaleX="56655" custScaleY="71830" custLinFactNeighborX="-678" custLinFactNeighborY="-6018">
        <dgm:presLayoutVars>
          <dgm:chMax val="0"/>
          <dgm:chPref val="0"/>
        </dgm:presLayoutVars>
      </dgm:prSet>
      <dgm:spPr/>
      <dgm:t>
        <a:bodyPr/>
        <a:lstStyle/>
        <a:p>
          <a:endParaRPr lang="el-GR"/>
        </a:p>
      </dgm:t>
    </dgm:pt>
  </dgm:ptLst>
  <dgm:cxnLst>
    <dgm:cxn modelId="{B471CEE9-C301-451C-B84F-3DB3AF077AAB}" srcId="{5BC89BA8-190B-44D4-BEFE-2AC89CE7F4B8}" destId="{C33D4D0C-EAC8-4ACD-B2A6-69B66C4148D8}" srcOrd="0" destOrd="0" parTransId="{26CF4291-3A06-49CC-81DF-44F86EF1F211}" sibTransId="{2BD96918-0917-4D81-AA16-EE29900958C1}"/>
    <dgm:cxn modelId="{A3E80482-649F-4A9A-8B29-3EE0D2144D57}" type="presOf" srcId="{5BC89BA8-190B-44D4-BEFE-2AC89CE7F4B8}" destId="{A34D73B7-F117-46F1-BD55-33E9DDB2DAAF}" srcOrd="0" destOrd="0" presId="urn:microsoft.com/office/officeart/2005/8/layout/matrix1"/>
    <dgm:cxn modelId="{70FDEC2D-DE88-4DFE-815D-2BE414AB0582}" type="presOf" srcId="{C33D4D0C-EAC8-4ACD-B2A6-69B66C4148D8}" destId="{9891EAB1-1BCE-4683-A33B-DA23563E7570}" srcOrd="0" destOrd="0" presId="urn:microsoft.com/office/officeart/2005/8/layout/matrix1"/>
    <dgm:cxn modelId="{D23CFD10-031D-4A08-B500-B73BE05C3CDE}" srcId="{C33D4D0C-EAC8-4ACD-B2A6-69B66C4148D8}" destId="{C0465476-79B2-4FE0-AC61-BE6FC9E1F624}" srcOrd="0" destOrd="0" parTransId="{89419F3E-ED7C-4D1D-9951-6DBA7F05228D}" sibTransId="{C19D4D7C-EA3D-4F25-83D3-A106B764EC26}"/>
    <dgm:cxn modelId="{4E130AD2-262D-4F85-97CC-7601370FABFD}" type="presOf" srcId="{C0465476-79B2-4FE0-AC61-BE6FC9E1F624}" destId="{1CC95874-6FA4-421E-BE89-99FD67AA140F}" srcOrd="0" destOrd="0" presId="urn:microsoft.com/office/officeart/2005/8/layout/matrix1"/>
    <dgm:cxn modelId="{3A225A91-1E7A-4432-8953-E8EB8C819A79}" type="presOf" srcId="{C0465476-79B2-4FE0-AC61-BE6FC9E1F624}" destId="{25ED1688-E3F2-4921-94E4-93BB5AD90829}" srcOrd="1" destOrd="0" presId="urn:microsoft.com/office/officeart/2005/8/layout/matrix1"/>
    <dgm:cxn modelId="{F355A24E-04D2-4F31-A4F5-82E839347D21}" type="presParOf" srcId="{A34D73B7-F117-46F1-BD55-33E9DDB2DAAF}" destId="{4FDBF59E-D33F-46D4-8660-FE0222D42C35}" srcOrd="0" destOrd="0" presId="urn:microsoft.com/office/officeart/2005/8/layout/matrix1"/>
    <dgm:cxn modelId="{7F7BF13A-46F1-42F3-B4BB-7572B55FA400}" type="presParOf" srcId="{4FDBF59E-D33F-46D4-8660-FE0222D42C35}" destId="{1CC95874-6FA4-421E-BE89-99FD67AA140F}" srcOrd="0" destOrd="0" presId="urn:microsoft.com/office/officeart/2005/8/layout/matrix1"/>
    <dgm:cxn modelId="{14D7ACEB-3577-4CFF-93AC-39470769F7CF}" type="presParOf" srcId="{4FDBF59E-D33F-46D4-8660-FE0222D42C35}" destId="{25ED1688-E3F2-4921-94E4-93BB5AD90829}" srcOrd="1" destOrd="0" presId="urn:microsoft.com/office/officeart/2005/8/layout/matrix1"/>
    <dgm:cxn modelId="{F8B02651-B44B-4C0F-8E80-A3A8C3F7F29D}" type="presParOf" srcId="{4FDBF59E-D33F-46D4-8660-FE0222D42C35}" destId="{A69D88F4-2CA4-46CD-BAD4-1052CC1DEAF4}" srcOrd="2" destOrd="0" presId="urn:microsoft.com/office/officeart/2005/8/layout/matrix1"/>
    <dgm:cxn modelId="{9A642E62-FA30-49C6-9038-6E28DB1614E2}" type="presParOf" srcId="{4FDBF59E-D33F-46D4-8660-FE0222D42C35}" destId="{727363ED-238D-4C88-A1F5-86BBECBD80E2}" srcOrd="3" destOrd="0" presId="urn:microsoft.com/office/officeart/2005/8/layout/matrix1"/>
    <dgm:cxn modelId="{710305CF-42EB-4E31-BC90-8F5B8C9266AE}" type="presParOf" srcId="{4FDBF59E-D33F-46D4-8660-FE0222D42C35}" destId="{734CE38E-64F9-4E95-A43C-93F1698F823B}" srcOrd="4" destOrd="0" presId="urn:microsoft.com/office/officeart/2005/8/layout/matrix1"/>
    <dgm:cxn modelId="{EC970540-8C5C-4898-A178-683CE1539934}" type="presParOf" srcId="{4FDBF59E-D33F-46D4-8660-FE0222D42C35}" destId="{F615EB03-DE84-4595-8DBE-1681870826AA}" srcOrd="5" destOrd="0" presId="urn:microsoft.com/office/officeart/2005/8/layout/matrix1"/>
    <dgm:cxn modelId="{5A28E7B7-0069-49E8-B141-85C6297CC8D0}" type="presParOf" srcId="{4FDBF59E-D33F-46D4-8660-FE0222D42C35}" destId="{29102423-DE02-47C5-BEBB-DF902AA25B6E}" srcOrd="6" destOrd="0" presId="urn:microsoft.com/office/officeart/2005/8/layout/matrix1"/>
    <dgm:cxn modelId="{E860DDF6-45B1-47A0-B469-E255A66C5797}" type="presParOf" srcId="{4FDBF59E-D33F-46D4-8660-FE0222D42C35}" destId="{E374B64C-FD8F-4920-A527-02F6EA9FAFE1}" srcOrd="7" destOrd="0" presId="urn:microsoft.com/office/officeart/2005/8/layout/matrix1"/>
    <dgm:cxn modelId="{ADD6504F-AB56-4F7E-A26B-F48A614EEF80}" type="presParOf" srcId="{A34D73B7-F117-46F1-BD55-33E9DDB2DAAF}" destId="{9891EAB1-1BCE-4683-A33B-DA23563E7570}"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95874-6FA4-421E-BE89-99FD67AA140F}">
      <dsp:nvSpPr>
        <dsp:cNvPr id="0" name=""/>
        <dsp:cNvSpPr/>
      </dsp:nvSpPr>
      <dsp:spPr>
        <a:xfrm rot="16200000">
          <a:off x="1204784" y="-1204784"/>
          <a:ext cx="2436003" cy="4845571"/>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l-GR" sz="2000" kern="1200" dirty="0"/>
        </a:p>
      </dsp:txBody>
      <dsp:txXfrm rot="5400000">
        <a:off x="0" y="0"/>
        <a:ext cx="4845571" cy="1827002"/>
      </dsp:txXfrm>
    </dsp:sp>
    <dsp:sp modelId="{A69D88F4-2CA4-46CD-BAD4-1052CC1DEAF4}">
      <dsp:nvSpPr>
        <dsp:cNvPr id="0" name=""/>
        <dsp:cNvSpPr/>
      </dsp:nvSpPr>
      <dsp:spPr>
        <a:xfrm>
          <a:off x="4845571" y="0"/>
          <a:ext cx="4845571" cy="243600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CE38E-64F9-4E95-A43C-93F1698F823B}">
      <dsp:nvSpPr>
        <dsp:cNvPr id="0" name=""/>
        <dsp:cNvSpPr/>
      </dsp:nvSpPr>
      <dsp:spPr>
        <a:xfrm rot="10800000">
          <a:off x="0" y="2352594"/>
          <a:ext cx="4845571" cy="243600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02423-DE02-47C5-BEBB-DF902AA25B6E}">
      <dsp:nvSpPr>
        <dsp:cNvPr id="0" name=""/>
        <dsp:cNvSpPr/>
      </dsp:nvSpPr>
      <dsp:spPr>
        <a:xfrm rot="5400000">
          <a:off x="6050356" y="1156677"/>
          <a:ext cx="2436003" cy="4845571"/>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1EAB1-1BCE-4683-A33B-DA23563E7570}">
      <dsp:nvSpPr>
        <dsp:cNvPr id="0" name=""/>
        <dsp:cNvSpPr/>
      </dsp:nvSpPr>
      <dsp:spPr>
        <a:xfrm>
          <a:off x="4002268" y="1925258"/>
          <a:ext cx="1647184" cy="874890"/>
        </a:xfrm>
        <a:prstGeom prst="roundRect">
          <a:avLst/>
        </a:prstGeom>
        <a:solidFill>
          <a:srgbClr val="A5D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Αναθεώρηση</a:t>
          </a:r>
        </a:p>
      </dsp:txBody>
      <dsp:txXfrm>
        <a:off x="4044977" y="1967967"/>
        <a:ext cx="1561766" cy="78947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0.6967</cdr:x>
      <cdr:y>0</cdr:y>
    </cdr:from>
    <cdr:to>
      <cdr:x>1</cdr:x>
      <cdr:y>0.14246</cdr:y>
    </cdr:to>
    <cdr:sp>
      <cdr:nvSpPr>
        <cdr:cNvPr id="2" name="Rectangles 1"/>
        <cdr:cNvSpPr/>
      </cdr:nvSpPr>
      <cdr:spPr xmlns:a="http://schemas.openxmlformats.org/drawingml/2006/main">
        <a:xfrm xmlns:a="http://schemas.openxmlformats.org/drawingml/2006/main">
          <a:off x="7860724" y="0"/>
          <a:ext cx="3422072" cy="595051"/>
        </a:xfrm>
        <a:prstGeom xmlns:a="http://schemas.openxmlformats.org/drawingml/2006/main" prst="rect">
          <a:avLst/>
        </a:prstGeom>
        <a:solidFill>
          <a:srgbClr val="A0E5FA"/>
        </a:solidFill>
        <a:ln w="12700" cap="flat">
          <a:noFill/>
          <a:miter lim="400000"/>
        </a:ln>
        <a:effectLs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xmlns:a="http://schemas.openxmlformats.org/drawingml/2006/main">
        <a:bodyPr rot="0" spcFirstLastPara="1" vert="horz" wrap="square" lIns="50800" tIns="50800" rIns="50800" bIns="50800" numCol="1" spcCol="381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25500" rtl="0" fontAlgn="auto" hangingPunct="0"/>
          <a:r>
            <a:rPr lang="el-GR" sz="1600" b="1" dirty="0">
              <a:solidFill>
                <a:srgbClr val="075091"/>
              </a:solidFill>
              <a:latin typeface="Trebuchet MS" panose="020B0603020202020204" pitchFamily="34" charset="0"/>
              <a:cs typeface="Arial" panose="020B0604020202020204" pitchFamily="34" charset="0"/>
              <a:sym typeface="Helvetica Light"/>
            </a:rPr>
            <a:t>Η Ελλάδα σταθερά στην πρώτη τριάδα απορρόφησης από το 2021</a:t>
          </a:r>
          <a:endParaRPr lang="el-GR" sz="1600" b="1" dirty="0">
            <a:solidFill>
              <a:srgbClr val="075091"/>
            </a:solidFill>
            <a:latin typeface="Trebuchet MS" panose="020B0603020202020204" pitchFamily="34" charset="0"/>
            <a:cs typeface="Arial" panose="020B0604020202020204" pitchFamily="34" charset="0"/>
            <a:sym typeface="Helvetica Ligh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0.09169</cdr:x>
      <cdr:y>0</cdr:y>
    </cdr:from>
    <cdr:to>
      <cdr:x>0.22117</cdr:x>
      <cdr:y>0.07372</cdr:y>
    </cdr:to>
    <cdr:sp>
      <cdr:nvSpPr>
        <cdr:cNvPr id="2" name="Rectangles 1"/>
        <cdr:cNvSpPr/>
      </cdr:nvSpPr>
      <cdr:spPr xmlns:a="http://schemas.openxmlformats.org/drawingml/2006/main">
        <a:xfrm xmlns:a="http://schemas.openxmlformats.org/drawingml/2006/main">
          <a:off x="1065177" y="0"/>
          <a:ext cx="1504088" cy="355461"/>
        </a:xfrm>
        <a:prstGeom xmlns:a="http://schemas.openxmlformats.org/drawingml/2006/main" prst="rect">
          <a:avLst/>
        </a:prstGeom>
        <a:noFill/>
        <a:ln w="12700" cap="flat">
          <a:noFill/>
          <a:miter lim="400000"/>
        </a:ln>
        <a:effectLs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xmlns:a="http://schemas.openxmlformats.org/drawingml/2006/main">
        <a:bodyPr rot="0" spcFirstLastPara="1" vertOverflow="clip" horzOverflow="overflow" vert="horz" wrap="square" lIns="50800" tIns="50800" rIns="50800" bIns="50800" numCol="1" spcCol="38100" rtlCol="0" anchor="ctr" anchorCtr="0">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sz="1400" b="1" i="0" u="none" strike="noStrike" cap="none" spc="0" normalizeH="0" baseline="0" dirty="0">
              <a:ln>
                <a:noFill/>
              </a:ln>
              <a:solidFill>
                <a:srgbClr val="002060"/>
              </a:solidFill>
              <a:effectLst/>
              <a:uFillTx/>
              <a:latin typeface="Trebuchet MS" panose="020B0603020202020204" pitchFamily="34" charset="0"/>
              <a:ea typeface="+mn-ea"/>
              <a:cs typeface="+mn-cs"/>
              <a:sym typeface="Helvetica Light"/>
            </a:rPr>
            <a:t>Ελλάδα: 4.757</a:t>
          </a:r>
          <a:endParaRPr kumimoji="0" lang="el-GR" sz="1400" b="1" i="0" u="none" strike="noStrike" cap="none" spc="0" normalizeH="0" baseline="0" dirty="0">
            <a:ln>
              <a:noFill/>
            </a:ln>
            <a:solidFill>
              <a:srgbClr val="002060"/>
            </a:solidFill>
            <a:effectLst/>
            <a:uFillTx/>
            <a:latin typeface="Trebuchet MS" panose="020B0603020202020204" pitchFamily="34" charset="0"/>
            <a:ea typeface="+mn-ea"/>
            <a:cs typeface="+mn-cs"/>
            <a:sym typeface="Helvetica Ligh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0.51807</cdr:x>
      <cdr:y>0.43787</cdr:y>
    </cdr:from>
    <cdr:to>
      <cdr:x>0.9795</cdr:x>
      <cdr:y>0.79471</cdr:y>
    </cdr:to>
    <cdr:sp>
      <cdr:nvSpPr>
        <cdr:cNvPr id="2" name="Rectangles 1"/>
        <cdr:cNvSpPr/>
      </cdr:nvSpPr>
      <cdr:spPr xmlns:a="http://schemas.openxmlformats.org/drawingml/2006/main">
        <a:xfrm xmlns:a="http://schemas.openxmlformats.org/drawingml/2006/main">
          <a:off x="4394238" y="1976468"/>
          <a:ext cx="3913820" cy="1610697"/>
        </a:xfrm>
        <a:prstGeom xmlns:a="http://schemas.openxmlformats.org/drawingml/2006/main" prst="rect">
          <a:avLst/>
        </a:prstGeom>
        <a:solidFill>
          <a:srgbClr val="A0E5FA"/>
        </a:solidFill>
        <a:ln w="12700" cap="flat">
          <a:noFill/>
          <a:miter lim="400000"/>
        </a:ln>
        <a:effectLst>
          <a:outerShdw blurRad="38100" dist="25400" dir="5400000" rotWithShape="0">
            <a:srgbClr val="000000">
              <a:alpha val="50000"/>
            </a:srgbClr>
          </a:outerShdw>
        </a:effectLs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xmlns:a="http://schemas.openxmlformats.org/drawingml/2006/main">
        <a:bodyPr rot="0" spcFirstLastPara="1" vert="horz" wrap="square" lIns="50800" tIns="50800" rIns="50800" bIns="50800" numCol="1" spcCol="38100" rtlCol="0" anchor="ctr" anchorCtr="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defTabSz="825500"/>
          <a:r>
            <a:rPr lang="el-GR" sz="1400" b="1" dirty="0">
              <a:solidFill>
                <a:schemeClr val="accent1">
                  <a:lumMod val="50000"/>
                </a:schemeClr>
              </a:solidFill>
              <a:latin typeface="Trebuchet MS" panose="020B0603020202020204" pitchFamily="34" charset="0"/>
              <a:cs typeface="Calibri" panose="020F0502020204030204" pitchFamily="34" charset="0"/>
            </a:rPr>
            <a:t>8 Τομεακά Προγράμματα: 17,6 δισ</a:t>
          </a:r>
          <a:r>
            <a:rPr lang="el-GR" sz="1400" b="1" dirty="0" smtClean="0">
              <a:solidFill>
                <a:schemeClr val="accent1">
                  <a:lumMod val="50000"/>
                </a:schemeClr>
              </a:solidFill>
              <a:latin typeface="Trebuchet MS" panose="020B0603020202020204" pitchFamily="34" charset="0"/>
              <a:cs typeface="Calibri" panose="020F0502020204030204" pitchFamily="34" charset="0"/>
            </a:rPr>
            <a:t>.€ </a:t>
          </a:r>
          <a:endParaRPr lang="el-GR" sz="1400" b="1" dirty="0">
            <a:solidFill>
              <a:schemeClr val="accent1">
                <a:lumMod val="50000"/>
              </a:schemeClr>
            </a:solidFill>
            <a:latin typeface="Trebuchet MS" panose="020B0603020202020204" pitchFamily="34" charset="0"/>
            <a:cs typeface="Calibri" panose="020F0502020204030204" pitchFamily="34" charset="0"/>
          </a:endParaRPr>
        </a:p>
        <a:p>
          <a:pPr defTabSz="825500"/>
          <a:endParaRPr lang="el-GR" sz="1400" b="1" dirty="0">
            <a:solidFill>
              <a:srgbClr val="075091"/>
            </a:solidFill>
            <a:latin typeface="Trebuchet MS" panose="020B0603020202020204" pitchFamily="34" charset="0"/>
            <a:cs typeface="Calibri" panose="020F0502020204030204" pitchFamily="34" charset="0"/>
          </a:endParaRPr>
        </a:p>
        <a:p>
          <a:pPr defTabSz="825500"/>
          <a:r>
            <a:rPr lang="el-GR" sz="1400" b="1" dirty="0">
              <a:solidFill>
                <a:schemeClr val="accent1">
                  <a:lumMod val="50000"/>
                </a:schemeClr>
              </a:solidFill>
              <a:latin typeface="Trebuchet MS" panose="020B0603020202020204" pitchFamily="34" charset="0"/>
              <a:cs typeface="Calibri" panose="020F0502020204030204" pitchFamily="34" charset="0"/>
            </a:rPr>
            <a:t>13 Περιφερειακά Προγράμματα:8,1 δισ</a:t>
          </a:r>
          <a:r>
            <a:rPr lang="el-GR" sz="1400" b="1" dirty="0" smtClean="0">
              <a:solidFill>
                <a:schemeClr val="accent1">
                  <a:lumMod val="50000"/>
                </a:schemeClr>
              </a:solidFill>
              <a:latin typeface="Trebuchet MS" panose="020B0603020202020204" pitchFamily="34" charset="0"/>
              <a:cs typeface="Calibri" panose="020F0502020204030204" pitchFamily="34" charset="0"/>
            </a:rPr>
            <a:t>.€</a:t>
          </a:r>
          <a:r>
            <a:rPr lang="el-GR" sz="1400" b="1" dirty="0" smtClean="0">
              <a:solidFill>
                <a:srgbClr val="075091"/>
              </a:solidFill>
              <a:latin typeface="Trebuchet MS" panose="020B0603020202020204" pitchFamily="34" charset="0"/>
              <a:cs typeface="Calibri" panose="020F0502020204030204" pitchFamily="34" charset="0"/>
            </a:rPr>
            <a:t> </a:t>
          </a:r>
          <a:endParaRPr lang="el-GR" sz="1400" b="1" dirty="0">
            <a:solidFill>
              <a:srgbClr val="075091"/>
            </a:solidFill>
            <a:latin typeface="Trebuchet MS" panose="020B0603020202020204" pitchFamily="34" charset="0"/>
            <a:cs typeface="Calibri" panose="020F0502020204030204" pitchFamily="34" charset="0"/>
          </a:endParaRPr>
        </a:p>
        <a:p>
          <a:pPr defTabSz="825500"/>
          <a:r>
            <a:rPr lang="el-GR" sz="1400" b="1" dirty="0">
              <a:solidFill>
                <a:schemeClr val="accent1">
                  <a:lumMod val="50000"/>
                </a:schemeClr>
              </a:solidFill>
              <a:latin typeface="Trebuchet MS" panose="020B0603020202020204" pitchFamily="34" charset="0"/>
              <a:cs typeface="Calibri" panose="020F0502020204030204" pitchFamily="34" charset="0"/>
            </a:rPr>
            <a:t>Πρόγραμμα Αλιείας, </a:t>
          </a:r>
          <a:r>
            <a:rPr lang="el-GR" sz="1400" b="1" dirty="0" err="1">
              <a:solidFill>
                <a:schemeClr val="accent1">
                  <a:lumMod val="50000"/>
                </a:schemeClr>
              </a:solidFill>
              <a:latin typeface="Trebuchet MS" panose="020B0603020202020204" pitchFamily="34" charset="0"/>
              <a:cs typeface="Calibri" panose="020F0502020204030204" pitchFamily="34" charset="0"/>
            </a:rPr>
            <a:t>Υδατ</a:t>
          </a:r>
          <a:r>
            <a:rPr lang="el-GR" sz="1400" b="1" dirty="0">
              <a:solidFill>
                <a:schemeClr val="accent1">
                  <a:lumMod val="50000"/>
                </a:schemeClr>
              </a:solidFill>
              <a:latin typeface="Trebuchet MS" panose="020B0603020202020204" pitchFamily="34" charset="0"/>
              <a:cs typeface="Calibri" panose="020F0502020204030204" pitchFamily="34" charset="0"/>
            </a:rPr>
            <a:t>/</a:t>
          </a:r>
          <a:r>
            <a:rPr lang="el-GR" sz="1400" b="1" dirty="0" err="1">
              <a:solidFill>
                <a:schemeClr val="accent1">
                  <a:lumMod val="50000"/>
                </a:schemeClr>
              </a:solidFill>
              <a:latin typeface="Trebuchet MS" panose="020B0603020202020204" pitchFamily="34" charset="0"/>
              <a:cs typeface="Calibri" panose="020F0502020204030204" pitchFamily="34" charset="0"/>
            </a:rPr>
            <a:t>γειας</a:t>
          </a:r>
          <a:r>
            <a:rPr lang="el-GR" sz="1400" b="1" dirty="0">
              <a:solidFill>
                <a:schemeClr val="accent1">
                  <a:lumMod val="50000"/>
                </a:schemeClr>
              </a:solidFill>
              <a:latin typeface="Trebuchet MS" panose="020B0603020202020204" pitchFamily="34" charset="0"/>
              <a:cs typeface="Calibri" panose="020F0502020204030204" pitchFamily="34" charset="0"/>
            </a:rPr>
            <a:t> και Θάλασσας: 0,5 δισ</a:t>
          </a:r>
          <a:r>
            <a:rPr lang="el-GR" sz="1400" b="1" dirty="0" smtClean="0">
              <a:solidFill>
                <a:schemeClr val="accent1">
                  <a:lumMod val="50000"/>
                </a:schemeClr>
              </a:solidFill>
              <a:latin typeface="Trebuchet MS" panose="020B0603020202020204" pitchFamily="34" charset="0"/>
              <a:cs typeface="Calibri" panose="020F0502020204030204" pitchFamily="34" charset="0"/>
            </a:rPr>
            <a:t>.€</a:t>
          </a:r>
          <a:endParaRPr lang="el-GR" sz="1400" b="1" dirty="0" smtClean="0">
            <a:solidFill>
              <a:schemeClr val="accent1">
                <a:lumMod val="50000"/>
              </a:schemeClr>
            </a:solidFill>
            <a:latin typeface="Trebuchet MS" panose="020B0603020202020204" pitchFamily="34" charset="0"/>
            <a:cs typeface="Calibri" panose="020F0502020204030204" pitchFamily="34" charset="0"/>
          </a:endParaRPr>
        </a:p>
        <a:p>
          <a:pPr defTabSz="825500"/>
          <a:endParaRPr lang="el-GR" sz="1400" b="1" dirty="0">
            <a:solidFill>
              <a:srgbClr val="075091"/>
            </a:solidFill>
            <a:latin typeface="Trebuchet MS" panose="020B0603020202020204" pitchFamily="34" charset="0"/>
            <a:cs typeface="Calibri" panose="020F0502020204030204" pitchFamily="34" charset="0"/>
          </a:endParaRPr>
        </a:p>
        <a:p>
          <a:pPr defTabSz="825500"/>
          <a:r>
            <a:rPr lang="el-GR" sz="1400" b="1" dirty="0">
              <a:solidFill>
                <a:srgbClr val="FF0000"/>
              </a:solidFill>
              <a:latin typeface="Trebuchet MS" panose="020B0603020202020204" pitchFamily="34" charset="0"/>
              <a:cs typeface="Calibri" panose="020F0502020204030204" pitchFamily="34" charset="0"/>
            </a:rPr>
            <a:t>Σύνολο: 26,2 δισ</a:t>
          </a:r>
          <a:r>
            <a:rPr lang="el-GR" sz="1400" b="1" dirty="0" smtClean="0">
              <a:solidFill>
                <a:srgbClr val="FF0000"/>
              </a:solidFill>
              <a:latin typeface="Trebuchet MS" panose="020B0603020202020204" pitchFamily="34" charset="0"/>
              <a:cs typeface="Calibri" panose="020F0502020204030204" pitchFamily="34" charset="0"/>
            </a:rPr>
            <a:t>.€</a:t>
          </a:r>
          <a:endParaRPr lang="el-GR" sz="1400" b="1" dirty="0">
            <a:solidFill>
              <a:srgbClr val="FF0000"/>
            </a:solidFill>
            <a:latin typeface="Trebuchet MS" panose="020B0603020202020204" pitchFamily="34" charset="0"/>
            <a:cs typeface="Calibri" panose="020F0502020204030204" pitchFamily="34" charset="0"/>
          </a:endParaRPr>
        </a:p>
      </cdr:txBody>
    </cdr:sp>
  </cdr:relSizeAnchor>
  <cdr:relSizeAnchor xmlns:cdr="http://schemas.openxmlformats.org/drawingml/2006/chartDrawing">
    <cdr:from>
      <cdr:x>0.58381</cdr:x>
      <cdr:y>0.0065</cdr:y>
    </cdr:from>
    <cdr:to>
      <cdr:x>0.94535</cdr:x>
      <cdr:y>0.05377</cdr:y>
    </cdr:to>
    <cdr:pic xmlns:a="http://schemas.openxmlformats.org/drawingml/2006/main">
      <cdr:nvPicPr>
        <cdr:cNvPr id="3" name="Picture 2"/>
        <cdr:cNvPicPr/>
      </cdr:nvPicPr>
      <cdr:blipFill>
        <a:blip xmlns:r="http://schemas.openxmlformats.org/officeDocument/2006/relationships" r:embed="rId1"/>
        <a:stretch>
          <a:fillRect/>
        </a:stretch>
      </cdr:blipFill>
      <cdr:spPr>
        <a:xfrm>
          <a:off x="4951838" y="29321"/>
          <a:ext cx="3066560" cy="213368"/>
        </a:xfrm>
        <a:prstGeom prst="rect">
          <a:avLst/>
        </a:prstGeom>
      </cdr:spPr>
    </cdr:pic>
  </cdr:relSizeAnchor>
  <cdr:relSizeAnchor xmlns:cdr="http://schemas.openxmlformats.org/drawingml/2006/chartDrawing">
    <cdr:from>
      <cdr:x>0.51904</cdr:x>
      <cdr:y>0.23271</cdr:y>
    </cdr:from>
    <cdr:to>
      <cdr:x>0.98373</cdr:x>
      <cdr:y>0.3509</cdr:y>
    </cdr:to>
    <cdr:sp>
      <cdr:nvSpPr>
        <cdr:cNvPr id="4" name="Rectangles 3"/>
        <cdr:cNvSpPr/>
      </cdr:nvSpPr>
      <cdr:spPr xmlns:a="http://schemas.openxmlformats.org/drawingml/2006/main">
        <a:xfrm xmlns:a="http://schemas.openxmlformats.org/drawingml/2006/main">
          <a:off x="4402467" y="1050405"/>
          <a:ext cx="3941433" cy="533479"/>
        </a:xfrm>
        <a:prstGeom xmlns:a="http://schemas.openxmlformats.org/drawingml/2006/main" prst="rect">
          <a:avLst/>
        </a:prstGeom>
        <a:solidFill>
          <a:srgbClr val="A0E5FA"/>
        </a:solidFill>
        <a:ln w="12700" cap="flat">
          <a:noFill/>
          <a:miter lim="400000"/>
        </a:ln>
        <a:effectLst>
          <a:outerShdw blurRad="38100" dist="25400" dir="5400000" rotWithShape="0">
            <a:srgbClr val="000000">
              <a:alpha val="50000"/>
            </a:srgbClr>
          </a:outerShdw>
        </a:effectLs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xmlns:a="http://schemas.openxmlformats.org/drawingml/2006/main">
        <a:bodyPr rot="0" spcFirstLastPara="1" vert="horz" wrap="square" lIns="50800" tIns="50800" rIns="50800" bIns="50800" numCol="1" spcCol="38100" rtlCol="0" anchor="ctr" anchorCtr="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marL="0" marR="0" indent="0" algn="ctr" defTabSz="825500" rtl="0" fontAlgn="auto" latinLnBrk="0" hangingPunct="0">
            <a:lnSpc>
              <a:spcPct val="100000"/>
            </a:lnSpc>
            <a:spcBef>
              <a:spcPts val="0"/>
            </a:spcBef>
            <a:spcAft>
              <a:spcPts val="0"/>
            </a:spcAft>
            <a:buClrTx/>
            <a:buSzTx/>
            <a:buFontTx/>
            <a:buNone/>
          </a:pPr>
          <a:r>
            <a:rPr lang="el-GR" sz="1400" b="1" dirty="0">
              <a:solidFill>
                <a:srgbClr val="FF0000"/>
              </a:solidFill>
              <a:latin typeface="Trebuchet MS" panose="020B0603020202020204" pitchFamily="34" charset="0"/>
              <a:cs typeface="Calibri" panose="020F0502020204030204" pitchFamily="34" charset="0"/>
            </a:rPr>
            <a:t>Το Νέο ΕΣΠΑ 2021-2027 εγκρίθηκε </a:t>
          </a:r>
          <a:r>
            <a:rPr lang="el-GR" sz="1400" b="1" dirty="0" smtClean="0">
              <a:solidFill>
                <a:srgbClr val="FF0000"/>
              </a:solidFill>
              <a:latin typeface="Trebuchet MS" panose="020B0603020202020204" pitchFamily="34" charset="0"/>
              <a:cs typeface="Calibri" panose="020F0502020204030204" pitchFamily="34" charset="0"/>
            </a:rPr>
            <a:t>1</a:t>
          </a:r>
          <a:r>
            <a:rPr lang="el-GR" sz="1400" b="1" baseline="30000" dirty="0" smtClean="0">
              <a:solidFill>
                <a:srgbClr val="FF0000"/>
              </a:solidFill>
              <a:latin typeface="Trebuchet MS" panose="020B0603020202020204" pitchFamily="34" charset="0"/>
              <a:cs typeface="Calibri" panose="020F0502020204030204" pitchFamily="34" charset="0"/>
            </a:rPr>
            <a:t>ο</a:t>
          </a:r>
          <a:r>
            <a:rPr lang="el-GR" sz="1400" b="1" dirty="0" smtClean="0">
              <a:solidFill>
                <a:srgbClr val="FF0000"/>
              </a:solidFill>
              <a:latin typeface="Trebuchet MS" panose="020B0603020202020204" pitchFamily="34" charset="0"/>
              <a:cs typeface="Calibri" panose="020F0502020204030204" pitchFamily="34" charset="0"/>
            </a:rPr>
            <a:t> </a:t>
          </a:r>
          <a:r>
            <a:rPr lang="el-GR" sz="1400" b="1" dirty="0">
              <a:solidFill>
                <a:srgbClr val="FF0000"/>
              </a:solidFill>
              <a:latin typeface="Trebuchet MS" panose="020B0603020202020204" pitchFamily="34" charset="0"/>
              <a:cs typeface="Calibri" panose="020F0502020204030204" pitchFamily="34" charset="0"/>
            </a:rPr>
            <a:t>ανάμεσα στα 27 κράτη-μέλη</a:t>
          </a:r>
          <a:endParaRPr lang="el-GR" sz="1400" b="1" dirty="0">
            <a:solidFill>
              <a:srgbClr val="FF0000"/>
            </a:solidFill>
            <a:latin typeface="Trebuchet MS" panose="020B060302020202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61C8A-06D3-43D5-9935-BBC520B224B5}" type="datetimeFigureOut">
              <a:rPr lang="en-US" smtClean="0"/>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8F5A-9F4A-435E-991D-E8AFAE68063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Σε σχέση τώρα, με το που βρισκόμαστε σήμερα, αναφορικά με την υποβολή των Προγραμμάτων, να σας ενημερώσω ότι έχουν υποβληθεί στον επίσημο διαδικτυακό τόπο της Ευρωπαϊκής Επιτροπής τα Τομεακά Προγράμματα εκτός από το Πρόγραμμα του Περιβάλλοντος και Κλιματικής Αλλαγής, των Μεταφορών και της Αλιείας για τα οποία αναμένεται οι διαπραγματεύσεις με τις υπηρεσίες της ΕΕ να ολοκληρωθούν στις προσεχείς ημέρες.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Εγκρίθηκε χθες από την Ευρωπαϊκή Επιτροπή το Πρόγραμμα Ανταγωνιστικότητα και αναμένεται άμεσα η έγκριση των Προγραμμάτων της Πολιτικής Προστασίας και της Δίκαιης Αναπτυξιακής Μετάβασης, που εκτιμάται μάλιστα ότι θα είναι το πρώτο Πρόγραμμα στην Ευρώπη που θα εγκριθεί στο πλαίσιο της Δίκαιης Μετάβασης.</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Στη συνέχεια τα Προγράμματα θα ενεργοποιηθούν πλήρως στους επομένους μήνες διοχετεύοντας πόρους στην πραγματική οικονομία σε μία δύσκολη για τη χώρα μας, αλλά και για την Ευρώπη, περίοδο.  </a:t>
            </a:r>
            <a:endParaRPr lang="el-GR" dirty="0">
              <a:effectLst/>
              <a:latin typeface="Arial" panose="020B0604020202020204" pitchFamily="34" charset="0"/>
              <a:ea typeface="Helvetica Neue"/>
              <a:cs typeface="Arial" panose="020B0604020202020204" pitchFamily="34" charset="0"/>
              <a:sym typeface="Helvetica Neue"/>
            </a:endParaRPr>
          </a:p>
          <a:p>
            <a:pPr algn="just" defTabSz="457200" latinLnBrk="0">
              <a:lnSpc>
                <a:spcPct val="118000"/>
              </a:lnSpc>
            </a:pPr>
            <a:r>
              <a:rPr lang="el-GR" dirty="0">
                <a:effectLst/>
                <a:latin typeface="Arial" panose="020B0604020202020204" pitchFamily="34" charset="0"/>
                <a:ea typeface="Helvetica Neue"/>
                <a:cs typeface="Arial" panose="020B0604020202020204" pitchFamily="34" charset="0"/>
                <a:sym typeface="Helvetica Neue"/>
              </a:rPr>
              <a:t>Όσον αφορά στα περιφερειακά Προγράμματα είμαστε στη φάση ολοκλήρωσης των διαπραγματεύσεων με τις υπηρεσίες της Ευρωπαϊκής Επιτροπής για την άμεση υποβολή τους.</a:t>
            </a:r>
            <a:endParaRPr lang="el-GR" dirty="0">
              <a:effectLst/>
              <a:latin typeface="Arial" panose="020B0604020202020204" pitchFamily="34" charset="0"/>
              <a:ea typeface="Helvetica Neue"/>
              <a:cs typeface="Arial" panose="020B0604020202020204" pitchFamily="34" charset="0"/>
              <a:sym typeface="Helvetica Neue"/>
            </a:endParaRPr>
          </a:p>
          <a:p>
            <a:pPr defTabSz="457200" latinLnBrk="0">
              <a:lnSpc>
                <a:spcPct val="118000"/>
              </a:lnSpc>
            </a:pPr>
            <a:endParaRPr lang="el-GR" sz="1200" dirty="0">
              <a:effectLst/>
              <a:latin typeface="Arial" panose="020B0604020202020204" pitchFamily="34" charset="0"/>
              <a:ea typeface="Helvetica Neue"/>
              <a:cs typeface="Arial" panose="020B0604020202020204" pitchFamily="34" charset="0"/>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9058" y="759070"/>
            <a:ext cx="3027142" cy="1676906"/>
          </a:xfrm>
          <a:prstGeom prst="rect">
            <a:avLst/>
          </a:prstGeom>
        </p:spPr>
      </p:pic>
      <p:pic>
        <p:nvPicPr>
          <p:cNvPr id="8" name="Εικόνα 7"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9817" y="4380633"/>
            <a:ext cx="3749534" cy="867642"/>
          </a:xfrm>
          <a:prstGeom prst="rect">
            <a:avLst/>
          </a:prstGeom>
        </p:spPr>
      </p:pic>
      <p:pic>
        <p:nvPicPr>
          <p:cNvPr id="9" name="Εικόνα 8"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4617" y="4422025"/>
            <a:ext cx="4371218" cy="7442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9058" y="759070"/>
            <a:ext cx="3027142" cy="1676906"/>
          </a:xfrm>
          <a:prstGeom prst="rect">
            <a:avLst/>
          </a:prstGeom>
        </p:spPr>
      </p:pic>
      <p:pic>
        <p:nvPicPr>
          <p:cNvPr id="8" name="Εικόνα 7"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9817" y="4380633"/>
            <a:ext cx="3749534" cy="867642"/>
          </a:xfrm>
          <a:prstGeom prst="rect">
            <a:avLst/>
          </a:prstGeom>
        </p:spPr>
      </p:pic>
      <p:pic>
        <p:nvPicPr>
          <p:cNvPr id="9" name="Εικόνα 8"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4617" y="4422025"/>
            <a:ext cx="4371218" cy="7442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6" name="Θέση αριθμού διαφάνειας 5"/>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6D9BE744-C99E-46B6-B2EB-A54B943EF15B}" type="datetime1">
              <a:rPr lang="en-US" smtClean="0"/>
            </a:fld>
            <a:endParaRPr lang="en-US"/>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Θέση αριθμού διαφάνειας 5"/>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ημερομηνίας 4"/>
          <p:cNvSpPr>
            <a:spLocks noGrp="1"/>
          </p:cNvSpPr>
          <p:nvPr>
            <p:ph type="dt" sz="half" idx="10"/>
          </p:nvPr>
        </p:nvSpPr>
        <p:spPr>
          <a:xfrm>
            <a:off x="838200" y="6356350"/>
            <a:ext cx="2743200" cy="365125"/>
          </a:xfrm>
          <a:prstGeom prst="rect">
            <a:avLst/>
          </a:prstGeom>
        </p:spPr>
        <p:txBody>
          <a:bodyPr/>
          <a:lstStyle/>
          <a:p>
            <a:fld id="{15FC2783-5424-4ED1-9627-4041E267B349}" type="datetime1">
              <a:rPr lang="en-US" smtClean="0"/>
            </a:fld>
            <a:endParaRPr lang="en-US"/>
          </a:p>
        </p:txBody>
      </p:sp>
      <p:sp>
        <p:nvSpPr>
          <p:cNvPr id="6" name="Θέση υποσέλιδου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Θέση αριθμού διαφάνειας 6"/>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7" name="Θέση ημερομηνίας 6"/>
          <p:cNvSpPr>
            <a:spLocks noGrp="1"/>
          </p:cNvSpPr>
          <p:nvPr>
            <p:ph type="dt" sz="half" idx="10"/>
          </p:nvPr>
        </p:nvSpPr>
        <p:spPr>
          <a:xfrm>
            <a:off x="838200" y="6356350"/>
            <a:ext cx="2743200" cy="365125"/>
          </a:xfrm>
          <a:prstGeom prst="rect">
            <a:avLst/>
          </a:prstGeom>
        </p:spPr>
        <p:txBody>
          <a:bodyPr/>
          <a:lstStyle/>
          <a:p>
            <a:fld id="{89B6C387-63A2-440E-A8DD-CBF01D8069AD}" type="datetime1">
              <a:rPr lang="en-US" smtClean="0"/>
            </a:fld>
            <a:endParaRPr lang="en-US"/>
          </a:p>
        </p:txBody>
      </p:sp>
      <p:sp>
        <p:nvSpPr>
          <p:cNvPr id="8" name="Θέση υποσέλιδου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Θέση αριθμού διαφάνειας 8"/>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a:xfrm>
            <a:off x="838200" y="6356350"/>
            <a:ext cx="2743200" cy="365125"/>
          </a:xfrm>
          <a:prstGeom prst="rect">
            <a:avLst/>
          </a:prstGeom>
        </p:spPr>
        <p:txBody>
          <a:bodyPr/>
          <a:lstStyle/>
          <a:p>
            <a:fld id="{4D8F0FD8-D2D1-4FAA-83F1-04DBB7BC9D2E}" type="datetime1">
              <a:rPr lang="en-US" smtClean="0"/>
            </a:fld>
            <a:endParaRPr lang="en-US"/>
          </a:p>
        </p:txBody>
      </p:sp>
      <p:sp>
        <p:nvSpPr>
          <p:cNvPr id="4" name="Θέση υποσέλιδου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Θέση αριθμού διαφάνειας 4"/>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838200" y="6356350"/>
            <a:ext cx="2743200" cy="365125"/>
          </a:xfrm>
          <a:prstGeom prst="rect">
            <a:avLst/>
          </a:prstGeom>
        </p:spPr>
        <p:txBody>
          <a:bodyPr/>
          <a:lstStyle/>
          <a:p>
            <a:fld id="{6D4AD413-8910-43EA-A598-7C4AE3FAE082}" type="datetime1">
              <a:rPr lang="en-US" smtClean="0"/>
            </a:fld>
            <a:endParaRPr lang="en-US"/>
          </a:p>
        </p:txBody>
      </p:sp>
      <p:sp>
        <p:nvSpPr>
          <p:cNvPr id="3" name="Θέση υποσέλιδου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Θέση αριθμού διαφάνειας 3"/>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1_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9058" y="759070"/>
            <a:ext cx="3027142" cy="1676906"/>
          </a:xfrm>
          <a:prstGeom prst="rect">
            <a:avLst/>
          </a:prstGeom>
        </p:spPr>
      </p:pic>
      <p:pic>
        <p:nvPicPr>
          <p:cNvPr id="8" name="Εικόνα 7"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4760" y="4380633"/>
            <a:ext cx="3749534" cy="867642"/>
          </a:xfrm>
          <a:prstGeom prst="rect">
            <a:avLst/>
          </a:prstGeom>
        </p:spPr>
      </p:pic>
      <p:pic>
        <p:nvPicPr>
          <p:cNvPr id="9" name="Εικόνα 8"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5885" y="4442330"/>
            <a:ext cx="4371218" cy="744248"/>
          </a:xfrm>
          <a:prstGeom prst="rect">
            <a:avLst/>
          </a:prstGeom>
        </p:spPr>
      </p:pic>
      <p:pic>
        <p:nvPicPr>
          <p:cNvPr id="2" name="Εικόνα 1" descr="Εικόνα που περιέχει κείμενο, γραμματοσειρά, λογότυπο, γραφικά&#10;&#10;Περιγραφή που δημιουργήθηκε αυτόματα"/>
          <p:cNvPicPr>
            <a:picLocks noChangeAspect="1"/>
          </p:cNvPicPr>
          <p:nvPr userDrawn="1"/>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7717" y="4571507"/>
            <a:ext cx="772864" cy="46332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4D59FA09-8914-4576-A26D-CE4EF454DEE1}" type="datetime1">
              <a:rPr lang="en-US" smtClean="0"/>
            </a:fld>
            <a:endParaRPr lang="en-US"/>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Θέση αριθμού διαφάνειας 5"/>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13C87EA2-2606-4701-8131-CED81C9BC292}" type="datetime1">
              <a:rPr lang="en-US" smtClean="0"/>
            </a:fld>
            <a:endParaRPr lang="en-US"/>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Θέση αριθμού διαφάνειας 5"/>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9058" y="759070"/>
            <a:ext cx="3027142" cy="1676906"/>
          </a:xfrm>
          <a:prstGeom prst="rect">
            <a:avLst/>
          </a:prstGeom>
        </p:spPr>
      </p:pic>
      <p:sp>
        <p:nvSpPr>
          <p:cNvPr id="3" name="Θέση κειμένου 2"/>
          <p:cNvSpPr>
            <a:spLocks noGrp="1"/>
          </p:cNvSpPr>
          <p:nvPr>
            <p:ph type="body" sz="quarter" idx="10" hasCustomPrompt="1"/>
          </p:nvPr>
        </p:nvSpPr>
        <p:spPr>
          <a:xfrm>
            <a:off x="3933825" y="3830817"/>
            <a:ext cx="4873625" cy="1189037"/>
          </a:xfrm>
        </p:spPr>
        <p:txBody>
          <a:bodyPr/>
          <a:lstStyle>
            <a:lvl1pPr marL="0" indent="0" algn="ctr">
              <a:buNone/>
              <a:defRPr b="0"/>
            </a:lvl1pPr>
          </a:lstStyle>
          <a:p>
            <a:pPr lvl="0"/>
            <a:r>
              <a:rPr lang="el-GR" dirty="0"/>
              <a:t>Στυλ κειμένου υποδείγματος</a:t>
            </a:r>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ημερομηνίας 4"/>
          <p:cNvSpPr>
            <a:spLocks noGrp="1"/>
          </p:cNvSpPr>
          <p:nvPr>
            <p:ph type="dt" sz="half" idx="10"/>
          </p:nvPr>
        </p:nvSpPr>
        <p:spPr>
          <a:xfrm>
            <a:off x="838200" y="6356350"/>
            <a:ext cx="2743200" cy="365125"/>
          </a:xfrm>
          <a:prstGeom prst="rect">
            <a:avLst/>
          </a:prstGeom>
        </p:spPr>
        <p:txBody>
          <a:bodyPr/>
          <a:lstStyle/>
          <a:p>
            <a:fld id="{F0C7DED6-0EEF-4A43-A322-2C6438698901}" type="datetime1">
              <a:rPr lang="en-US" smtClean="0"/>
            </a:fld>
            <a:endParaRPr lang="en-US"/>
          </a:p>
        </p:txBody>
      </p:sp>
      <p:sp>
        <p:nvSpPr>
          <p:cNvPr id="6" name="Θέση υποσέλιδου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Θέση αριθμού διαφάνειας 6"/>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7" name="Θέση ημερομηνίας 6"/>
          <p:cNvSpPr>
            <a:spLocks noGrp="1"/>
          </p:cNvSpPr>
          <p:nvPr>
            <p:ph type="dt" sz="half" idx="10"/>
          </p:nvPr>
        </p:nvSpPr>
        <p:spPr>
          <a:xfrm>
            <a:off x="838200" y="6356350"/>
            <a:ext cx="2743200" cy="365125"/>
          </a:xfrm>
          <a:prstGeom prst="rect">
            <a:avLst/>
          </a:prstGeom>
        </p:spPr>
        <p:txBody>
          <a:bodyPr/>
          <a:lstStyle/>
          <a:p>
            <a:fld id="{9AA92384-9B12-4E3C-B38D-9CA14DAFD26C}" type="datetime1">
              <a:rPr lang="en-US" smtClean="0"/>
            </a:fld>
            <a:endParaRPr lang="en-US"/>
          </a:p>
        </p:txBody>
      </p:sp>
      <p:sp>
        <p:nvSpPr>
          <p:cNvPr id="8" name="Θέση υποσέλιδου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Θέση αριθμού διαφάνειας 8"/>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a:xfrm>
            <a:off x="838200" y="6356350"/>
            <a:ext cx="2743200" cy="365125"/>
          </a:xfrm>
          <a:prstGeom prst="rect">
            <a:avLst/>
          </a:prstGeom>
        </p:spPr>
        <p:txBody>
          <a:bodyPr/>
          <a:lstStyle/>
          <a:p>
            <a:fld id="{A4B3AA1F-07E0-42A0-A70B-446824553A2B}" type="datetime1">
              <a:rPr lang="en-US" smtClean="0"/>
            </a:fld>
            <a:endParaRPr lang="en-US"/>
          </a:p>
        </p:txBody>
      </p:sp>
      <p:sp>
        <p:nvSpPr>
          <p:cNvPr id="4" name="Θέση υποσέλιδου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Θέση αριθμού διαφάνειας 4"/>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838200" y="6356350"/>
            <a:ext cx="2743200" cy="365125"/>
          </a:xfrm>
          <a:prstGeom prst="rect">
            <a:avLst/>
          </a:prstGeom>
        </p:spPr>
        <p:txBody>
          <a:bodyPr/>
          <a:lstStyle/>
          <a:p>
            <a:fld id="{BC2CBED9-7E75-4452-AC25-5C4E295270D9}" type="datetime1">
              <a:rPr lang="en-US" smtClean="0"/>
            </a:fld>
            <a:endParaRPr lang="en-US"/>
          </a:p>
        </p:txBody>
      </p:sp>
      <p:sp>
        <p:nvSpPr>
          <p:cNvPr id="3" name="Θέση υποσέλιδου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0" name="Shape 30"/>
          <p:cNvSpPr>
            <a:spLocks noGrp="1"/>
          </p:cNvSpPr>
          <p:nvPr>
            <p:ph type="title" hasCustomPrompt="1"/>
          </p:nvPr>
        </p:nvSpPr>
        <p:spPr>
          <a:xfrm>
            <a:off x="816911" y="581245"/>
            <a:ext cx="10741025" cy="533181"/>
          </a:xfrm>
          <a:prstGeom prst="rect">
            <a:avLst/>
          </a:prstGeom>
        </p:spPr>
        <p:txBody>
          <a:bodyPr/>
          <a:lstStyle>
            <a:lvl1pPr algn="l">
              <a:defRPr sz="2200" b="1">
                <a:solidFill>
                  <a:srgbClr val="075091"/>
                </a:solidFill>
                <a:latin typeface="Arial" panose="020B0604020202020204" pitchFamily="34" charset="0"/>
                <a:cs typeface="Arial" panose="020B0604020202020204" pitchFamily="34" charset="0"/>
              </a:defRPr>
            </a:lvl1pPr>
          </a:lstStyle>
          <a:p>
            <a:r>
              <a:rPr dirty="0" err="1"/>
              <a:t>Κείμενο</a:t>
            </a:r>
            <a:r>
              <a:rPr dirty="0"/>
              <a:t> </a:t>
            </a:r>
            <a:r>
              <a:rPr dirty="0" err="1"/>
              <a:t>τίτλου</a:t>
            </a:r>
            <a:endParaRPr dirty="0"/>
          </a:p>
        </p:txBody>
      </p:sp>
      <p:sp>
        <p:nvSpPr>
          <p:cNvPr id="9" name="Shape 57"/>
          <p:cNvSpPr>
            <a:spLocks noGrp="1"/>
          </p:cNvSpPr>
          <p:nvPr>
            <p:ph type="body" idx="1" hasCustomPrompt="1"/>
          </p:nvPr>
        </p:nvSpPr>
        <p:spPr>
          <a:xfrm>
            <a:off x="823838" y="1274885"/>
            <a:ext cx="10741025" cy="3897191"/>
          </a:xfrm>
          <a:prstGeom prst="rect">
            <a:avLst/>
          </a:prstGeom>
        </p:spPr>
        <p:txBody>
          <a:bodyPr/>
          <a:lstStyle>
            <a:lvl1pPr marL="228600" indent="-228600">
              <a:lnSpc>
                <a:spcPct val="150000"/>
              </a:lnSpc>
              <a:spcBef>
                <a:spcPts val="0"/>
              </a:spcBef>
              <a:spcAft>
                <a:spcPts val="1200"/>
              </a:spcAft>
              <a:buClr>
                <a:srgbClr val="00B0DA"/>
              </a:buClr>
              <a:buFont typeface="Wingdings" panose="05000000000000000000" pitchFamily="2" charset="2"/>
              <a:buChar char="q"/>
              <a:defRPr sz="1600">
                <a:solidFill>
                  <a:schemeClr val="tx1">
                    <a:lumMod val="75000"/>
                    <a:lumOff val="25000"/>
                  </a:schemeClr>
                </a:solidFill>
                <a:latin typeface="Arial" panose="020B0604020202020204" pitchFamily="34" charset="0"/>
                <a:cs typeface="Arial" panose="020B0604020202020204" pitchFamily="34" charset="0"/>
              </a:defRPr>
            </a:lvl1pPr>
            <a:lvl2pPr marL="660400" indent="-342900">
              <a:lnSpc>
                <a:spcPct val="150000"/>
              </a:lnSpc>
              <a:spcBef>
                <a:spcPts val="0"/>
              </a:spcBef>
              <a:spcAft>
                <a:spcPts val="1200"/>
              </a:spcAft>
              <a:buFont typeface="Arial" panose="020B0604020202020204" pitchFamily="34" charset="0"/>
              <a:buChar char="•"/>
              <a:defRPr sz="1200">
                <a:latin typeface="Arial" panose="020B0604020202020204" pitchFamily="34" charset="0"/>
                <a:cs typeface="Arial" panose="020B0604020202020204" pitchFamily="34" charset="0"/>
              </a:defRPr>
            </a:lvl2pPr>
            <a:lvl3pPr marL="635000" indent="0">
              <a:buNone/>
              <a:defRPr>
                <a:latin typeface="Arial" panose="020B0604020202020204" pitchFamily="34" charset="0"/>
                <a:cs typeface="Arial" panose="020B0604020202020204" pitchFamily="34" charset="0"/>
              </a:defRPr>
            </a:lvl3pPr>
            <a:lvl4pPr marL="952500" indent="0">
              <a:buNone/>
              <a:defRPr>
                <a:latin typeface="Arial" panose="020B0604020202020204" pitchFamily="34" charset="0"/>
                <a:cs typeface="Arial" panose="020B0604020202020204" pitchFamily="34" charset="0"/>
              </a:defRPr>
            </a:lvl4pPr>
            <a:lvl5pPr marL="1270000" indent="0">
              <a:buNone/>
              <a:defRPr>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ut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endParaRPr lang="en-US" dirty="0"/>
          </a:p>
          <a:p>
            <a:pPr lvl="1"/>
            <a:r>
              <a:rPr lang="en-US" dirty="0" err="1"/>
              <a:t>Hhhhdhhhsd</a:t>
            </a:r>
            <a:endParaRPr lang="en-US" dirty="0"/>
          </a:p>
          <a:p>
            <a:pPr lvl="0"/>
            <a:r>
              <a:rPr lang="en-US" dirty="0" err="1"/>
              <a:t>kglllfddffd</a:t>
            </a:r>
            <a:endParaRPr lang="en-US" dirty="0"/>
          </a:p>
          <a:p>
            <a:pPr lvl="1"/>
            <a:endParaRPr lang="en-US" sz="1200" dirty="0"/>
          </a:p>
          <a:p>
            <a:pPr lvl="1"/>
            <a:endParaRPr lang="el-GR" dirty="0"/>
          </a:p>
          <a:p>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9058" y="759070"/>
            <a:ext cx="3027142" cy="1676906"/>
          </a:xfrm>
          <a:prstGeom prst="rect">
            <a:avLst/>
          </a:prstGeom>
        </p:spPr>
      </p:pic>
      <p:sp>
        <p:nvSpPr>
          <p:cNvPr id="3" name="Θέση κειμένου 2"/>
          <p:cNvSpPr>
            <a:spLocks noGrp="1"/>
          </p:cNvSpPr>
          <p:nvPr>
            <p:ph type="body" sz="quarter" idx="10" hasCustomPrompt="1"/>
          </p:nvPr>
        </p:nvSpPr>
        <p:spPr>
          <a:xfrm>
            <a:off x="3933825" y="3830817"/>
            <a:ext cx="4873625" cy="1189037"/>
          </a:xfrm>
        </p:spPr>
        <p:txBody>
          <a:bodyPr/>
          <a:lstStyle>
            <a:lvl1pPr marL="0" indent="0" algn="ctr">
              <a:buNone/>
              <a:defRPr b="0"/>
            </a:lvl1pPr>
          </a:lstStyle>
          <a:p>
            <a:pPr lvl="0"/>
            <a:r>
              <a:rPr lang="el-GR" dirty="0"/>
              <a:t>Στυλ κειμένου υποδείγματος</a:t>
            </a:r>
            <a:endParaRPr lang="el-G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1_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Εικόνα 6"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9058" y="759070"/>
            <a:ext cx="3027142" cy="1676906"/>
          </a:xfrm>
          <a:prstGeom prst="rect">
            <a:avLst/>
          </a:prstGeom>
        </p:spPr>
      </p:pic>
      <p:pic>
        <p:nvPicPr>
          <p:cNvPr id="8" name="Εικόνα 7"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4760" y="4380633"/>
            <a:ext cx="3749534" cy="867642"/>
          </a:xfrm>
          <a:prstGeom prst="rect">
            <a:avLst/>
          </a:prstGeom>
        </p:spPr>
      </p:pic>
      <p:pic>
        <p:nvPicPr>
          <p:cNvPr id="9" name="Εικόνα 8"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5885" y="4442330"/>
            <a:ext cx="4371218" cy="744248"/>
          </a:xfrm>
          <a:prstGeom prst="rect">
            <a:avLst/>
          </a:prstGeom>
        </p:spPr>
      </p:pic>
      <p:pic>
        <p:nvPicPr>
          <p:cNvPr id="2" name="Εικόνα 1" descr="Εικόνα που περιέχει κείμενο, γραμματοσειρά, λογότυπο, γραφικά&#10;&#10;Περιγραφή που δημιουργήθηκε αυτόματα"/>
          <p:cNvPicPr>
            <a:picLocks noChangeAspect="1"/>
          </p:cNvPicPr>
          <p:nvPr userDrawn="1"/>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7717" y="4571507"/>
            <a:ext cx="772864" cy="46332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A3595057-0DB8-4DCE-A178-22206AB27227}" type="datetime1">
              <a:rPr lang="en-US" smtClean="0"/>
            </a:fld>
            <a:endParaRPr lang="en-US"/>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Θέση αριθμού διαφάνειας 5"/>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2B92C4E3-B860-40D8-BA83-8DC4B92FA6A7}" type="datetime1">
              <a:rPr lang="en-US" smtClean="0"/>
            </a:fld>
            <a:endParaRPr lang="en-US"/>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Θέση αριθμού διαφάνειας 5"/>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ημερομηνίας 4"/>
          <p:cNvSpPr>
            <a:spLocks noGrp="1"/>
          </p:cNvSpPr>
          <p:nvPr>
            <p:ph type="dt" sz="half" idx="10"/>
          </p:nvPr>
        </p:nvSpPr>
        <p:spPr>
          <a:xfrm>
            <a:off x="838200" y="6356350"/>
            <a:ext cx="2743200" cy="365125"/>
          </a:xfrm>
          <a:prstGeom prst="rect">
            <a:avLst/>
          </a:prstGeom>
        </p:spPr>
        <p:txBody>
          <a:bodyPr/>
          <a:lstStyle/>
          <a:p>
            <a:fld id="{A379E2FF-ACED-4821-8AA6-98F83F061535}" type="datetime1">
              <a:rPr lang="en-US" smtClean="0"/>
            </a:fld>
            <a:endParaRPr lang="en-US"/>
          </a:p>
        </p:txBody>
      </p:sp>
      <p:sp>
        <p:nvSpPr>
          <p:cNvPr id="6" name="Θέση υποσέλιδου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Θέση αριθμού διαφάνειας 6"/>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6" name="Θέση αριθμού διαφάνειας 5"/>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7" name="Θέση ημερομηνίας 6"/>
          <p:cNvSpPr>
            <a:spLocks noGrp="1"/>
          </p:cNvSpPr>
          <p:nvPr>
            <p:ph type="dt" sz="half" idx="10"/>
          </p:nvPr>
        </p:nvSpPr>
        <p:spPr>
          <a:xfrm>
            <a:off x="838200" y="6356350"/>
            <a:ext cx="2743200" cy="365125"/>
          </a:xfrm>
          <a:prstGeom prst="rect">
            <a:avLst/>
          </a:prstGeom>
        </p:spPr>
        <p:txBody>
          <a:bodyPr/>
          <a:lstStyle/>
          <a:p>
            <a:fld id="{CE253682-234B-4C68-B12B-E037AA2B985E}" type="datetime1">
              <a:rPr lang="en-US" smtClean="0"/>
            </a:fld>
            <a:endParaRPr lang="en-US"/>
          </a:p>
        </p:txBody>
      </p:sp>
      <p:sp>
        <p:nvSpPr>
          <p:cNvPr id="8" name="Θέση υποσέλιδου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Θέση αριθμού διαφάνειας 8"/>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a:xfrm>
            <a:off x="838200" y="6356350"/>
            <a:ext cx="2743200" cy="365125"/>
          </a:xfrm>
          <a:prstGeom prst="rect">
            <a:avLst/>
          </a:prstGeom>
        </p:spPr>
        <p:txBody>
          <a:bodyPr/>
          <a:lstStyle/>
          <a:p>
            <a:fld id="{36B4F606-1D0E-4242-9AA5-4A22C3DF5A52}" type="datetime1">
              <a:rPr lang="en-US" smtClean="0"/>
            </a:fld>
            <a:endParaRPr lang="en-US"/>
          </a:p>
        </p:txBody>
      </p:sp>
      <p:sp>
        <p:nvSpPr>
          <p:cNvPr id="4" name="Θέση υποσέλιδου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Θέση αριθμού διαφάνειας 4"/>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838200" y="6356350"/>
            <a:ext cx="2743200" cy="365125"/>
          </a:xfrm>
          <a:prstGeom prst="rect">
            <a:avLst/>
          </a:prstGeom>
        </p:spPr>
        <p:txBody>
          <a:bodyPr/>
          <a:lstStyle/>
          <a:p>
            <a:fld id="{134FB854-8BB6-4FB0-8666-9C95534D30AC}" type="datetime1">
              <a:rPr lang="en-US" smtClean="0"/>
            </a:fld>
            <a:endParaRPr lang="en-US"/>
          </a:p>
        </p:txBody>
      </p:sp>
      <p:sp>
        <p:nvSpPr>
          <p:cNvPr id="3" name="Θέση υποσέλιδου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a:xfrm>
            <a:off x="838200" y="6356350"/>
            <a:ext cx="2743200" cy="365125"/>
          </a:xfrm>
          <a:prstGeom prst="rect">
            <a:avLst/>
          </a:prstGeom>
        </p:spPr>
        <p:txBody>
          <a:bodyPr/>
          <a:lstStyle/>
          <a:p>
            <a:fld id="{709C002F-D20F-47E1-87FA-DF92AB05D736}" type="datetime1">
              <a:rPr lang="en-US" smtClean="0"/>
            </a:fld>
            <a:endParaRPr lang="en-US"/>
          </a:p>
        </p:txBody>
      </p:sp>
      <p:sp>
        <p:nvSpPr>
          <p:cNvPr id="5" name="Θέση υποσέλιδου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Θέση αριθμού διαφάνειας 5"/>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ημερομηνίας 4"/>
          <p:cNvSpPr>
            <a:spLocks noGrp="1"/>
          </p:cNvSpPr>
          <p:nvPr>
            <p:ph type="dt" sz="half" idx="10"/>
          </p:nvPr>
        </p:nvSpPr>
        <p:spPr>
          <a:xfrm>
            <a:off x="838200" y="6356350"/>
            <a:ext cx="2743200" cy="365125"/>
          </a:xfrm>
          <a:prstGeom prst="rect">
            <a:avLst/>
          </a:prstGeom>
        </p:spPr>
        <p:txBody>
          <a:bodyPr/>
          <a:lstStyle/>
          <a:p>
            <a:fld id="{D5A2E477-903B-448B-8476-77F7B6AB5EB3}" type="datetime1">
              <a:rPr lang="en-US" smtClean="0"/>
            </a:fld>
            <a:endParaRPr lang="en-US"/>
          </a:p>
        </p:txBody>
      </p:sp>
      <p:sp>
        <p:nvSpPr>
          <p:cNvPr id="6" name="Θέση υποσέλιδου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Θέση αριθμού διαφάνειας 6"/>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a:p>
        </p:txBody>
      </p:sp>
      <p:sp>
        <p:nvSpPr>
          <p:cNvPr id="7" name="Θέση ημερομηνίας 6"/>
          <p:cNvSpPr>
            <a:spLocks noGrp="1"/>
          </p:cNvSpPr>
          <p:nvPr>
            <p:ph type="dt" sz="half" idx="10"/>
          </p:nvPr>
        </p:nvSpPr>
        <p:spPr>
          <a:xfrm>
            <a:off x="838200" y="6356350"/>
            <a:ext cx="2743200" cy="365125"/>
          </a:xfrm>
          <a:prstGeom prst="rect">
            <a:avLst/>
          </a:prstGeom>
        </p:spPr>
        <p:txBody>
          <a:bodyPr/>
          <a:lstStyle/>
          <a:p>
            <a:fld id="{9695ECBA-29A1-485A-A61F-522450F2B4A7}" type="datetime1">
              <a:rPr lang="en-US" smtClean="0"/>
            </a:fld>
            <a:endParaRPr lang="en-US"/>
          </a:p>
        </p:txBody>
      </p:sp>
      <p:sp>
        <p:nvSpPr>
          <p:cNvPr id="8" name="Θέση υποσέλιδου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Θέση αριθμού διαφάνειας 8"/>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a:xfrm>
            <a:off x="838200" y="6356350"/>
            <a:ext cx="2743200" cy="365125"/>
          </a:xfrm>
          <a:prstGeom prst="rect">
            <a:avLst/>
          </a:prstGeom>
        </p:spPr>
        <p:txBody>
          <a:bodyPr/>
          <a:lstStyle/>
          <a:p>
            <a:fld id="{FFF6A250-EAB7-42DF-A038-A5C2941ED8F1}" type="datetime1">
              <a:rPr lang="en-US" smtClean="0"/>
            </a:fld>
            <a:endParaRPr lang="en-US"/>
          </a:p>
        </p:txBody>
      </p:sp>
      <p:sp>
        <p:nvSpPr>
          <p:cNvPr id="4" name="Θέση υποσέλιδου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Θέση αριθμού διαφάνειας 4"/>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838200" y="6356350"/>
            <a:ext cx="2743200" cy="365125"/>
          </a:xfrm>
          <a:prstGeom prst="rect">
            <a:avLst/>
          </a:prstGeom>
        </p:spPr>
        <p:txBody>
          <a:bodyPr/>
          <a:lstStyle/>
          <a:p>
            <a:fld id="{C037B5C2-F756-4DB9-A6DA-975A83887C80}" type="datetime1">
              <a:rPr lang="en-US" smtClean="0"/>
            </a:fld>
            <a:endParaRPr lang="en-US"/>
          </a:p>
        </p:txBody>
      </p:sp>
      <p:sp>
        <p:nvSpPr>
          <p:cNvPr id="3" name="Θέση υποσέλιδου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Θέση αριθμού διαφάνειας 3"/>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0" name="Shape 30"/>
          <p:cNvSpPr>
            <a:spLocks noGrp="1"/>
          </p:cNvSpPr>
          <p:nvPr>
            <p:ph type="title" hasCustomPrompt="1"/>
          </p:nvPr>
        </p:nvSpPr>
        <p:spPr>
          <a:xfrm>
            <a:off x="816911" y="581245"/>
            <a:ext cx="10741025" cy="533181"/>
          </a:xfrm>
          <a:prstGeom prst="rect">
            <a:avLst/>
          </a:prstGeom>
        </p:spPr>
        <p:txBody>
          <a:bodyPr/>
          <a:lstStyle>
            <a:lvl1pPr algn="l">
              <a:defRPr sz="2200" b="1">
                <a:solidFill>
                  <a:srgbClr val="075091"/>
                </a:solidFill>
                <a:latin typeface="Arial" panose="020B0604020202020204" pitchFamily="34" charset="0"/>
                <a:cs typeface="Arial" panose="020B0604020202020204" pitchFamily="34" charset="0"/>
              </a:defRPr>
            </a:lvl1pPr>
          </a:lstStyle>
          <a:p>
            <a:r>
              <a:rPr dirty="0" err="1"/>
              <a:t>Κείμενο</a:t>
            </a:r>
            <a:r>
              <a:rPr dirty="0"/>
              <a:t> </a:t>
            </a:r>
            <a:r>
              <a:rPr dirty="0" err="1"/>
              <a:t>τίτλου</a:t>
            </a:r>
            <a:endParaRPr dirty="0"/>
          </a:p>
        </p:txBody>
      </p:sp>
      <p:sp>
        <p:nvSpPr>
          <p:cNvPr id="9" name="Shape 57"/>
          <p:cNvSpPr>
            <a:spLocks noGrp="1"/>
          </p:cNvSpPr>
          <p:nvPr>
            <p:ph type="body" idx="1" hasCustomPrompt="1"/>
          </p:nvPr>
        </p:nvSpPr>
        <p:spPr>
          <a:xfrm>
            <a:off x="823838" y="1274885"/>
            <a:ext cx="10741025" cy="3897191"/>
          </a:xfrm>
          <a:prstGeom prst="rect">
            <a:avLst/>
          </a:prstGeom>
        </p:spPr>
        <p:txBody>
          <a:bodyPr/>
          <a:lstStyle>
            <a:lvl1pPr marL="228600" indent="-228600">
              <a:lnSpc>
                <a:spcPct val="150000"/>
              </a:lnSpc>
              <a:spcBef>
                <a:spcPts val="0"/>
              </a:spcBef>
              <a:spcAft>
                <a:spcPts val="1200"/>
              </a:spcAft>
              <a:buClr>
                <a:srgbClr val="00B0DA"/>
              </a:buClr>
              <a:buFont typeface="Wingdings" panose="05000000000000000000" pitchFamily="2" charset="2"/>
              <a:buChar char="q"/>
              <a:defRPr sz="1600">
                <a:solidFill>
                  <a:schemeClr val="tx1">
                    <a:lumMod val="75000"/>
                    <a:lumOff val="25000"/>
                  </a:schemeClr>
                </a:solidFill>
                <a:latin typeface="Arial" panose="020B0604020202020204" pitchFamily="34" charset="0"/>
                <a:cs typeface="Arial" panose="020B0604020202020204" pitchFamily="34" charset="0"/>
              </a:defRPr>
            </a:lvl1pPr>
            <a:lvl2pPr marL="660400" indent="-342900">
              <a:lnSpc>
                <a:spcPct val="150000"/>
              </a:lnSpc>
              <a:spcBef>
                <a:spcPts val="0"/>
              </a:spcBef>
              <a:spcAft>
                <a:spcPts val="1200"/>
              </a:spcAft>
              <a:buFont typeface="Arial" panose="020B0604020202020204" pitchFamily="34" charset="0"/>
              <a:buChar char="•"/>
              <a:defRPr sz="1200">
                <a:latin typeface="Arial" panose="020B0604020202020204" pitchFamily="34" charset="0"/>
                <a:cs typeface="Arial" panose="020B0604020202020204" pitchFamily="34" charset="0"/>
              </a:defRPr>
            </a:lvl2pPr>
            <a:lvl3pPr marL="635000" indent="0">
              <a:buNone/>
              <a:defRPr>
                <a:latin typeface="Arial" panose="020B0604020202020204" pitchFamily="34" charset="0"/>
                <a:cs typeface="Arial" panose="020B0604020202020204" pitchFamily="34" charset="0"/>
              </a:defRPr>
            </a:lvl3pPr>
            <a:lvl4pPr marL="952500" indent="0">
              <a:buNone/>
              <a:defRPr>
                <a:latin typeface="Arial" panose="020B0604020202020204" pitchFamily="34" charset="0"/>
                <a:cs typeface="Arial" panose="020B0604020202020204" pitchFamily="34" charset="0"/>
              </a:defRPr>
            </a:lvl4pPr>
            <a:lvl5pPr marL="1270000" indent="0">
              <a:buNone/>
              <a:defRPr>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ut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endParaRPr lang="en-US" dirty="0"/>
          </a:p>
          <a:p>
            <a:pPr lvl="1"/>
            <a:r>
              <a:rPr lang="en-US" dirty="0" err="1"/>
              <a:t>Hhhhdhhhsd</a:t>
            </a:r>
            <a:endParaRPr lang="en-US" dirty="0"/>
          </a:p>
          <a:p>
            <a:pPr lvl="0"/>
            <a:r>
              <a:rPr lang="en-US" dirty="0" err="1"/>
              <a:t>kglllfddffd</a:t>
            </a:r>
            <a:endParaRPr lang="en-US" dirty="0"/>
          </a:p>
          <a:p>
            <a:pPr lvl="1"/>
            <a:endParaRPr lang="en-US" sz="1200" dirty="0"/>
          </a:p>
          <a:p>
            <a:pPr lvl="1"/>
            <a:endParaRPr lang="el-GR" dirty="0"/>
          </a:p>
          <a:p>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2" Type="http://schemas.openxmlformats.org/officeDocument/2006/relationships/theme" Target="../theme/theme2.xml"/><Relationship Id="rId11" Type="http://schemas.openxmlformats.org/officeDocument/2006/relationships/image" Target="../media/image4.png"/><Relationship Id="rId10" Type="http://schemas.openxmlformats.org/officeDocument/2006/relationships/image" Target="../media/image8.png"/><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4" Type="http://schemas.openxmlformats.org/officeDocument/2006/relationships/theme" Target="../theme/theme3.xml"/><Relationship Id="rId13" Type="http://schemas.openxmlformats.org/officeDocument/2006/relationships/image" Target="../media/image10.jpeg"/><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1" Type="http://schemas.openxmlformats.org/officeDocument/2006/relationships/theme" Target="../theme/theme4.xml"/><Relationship Id="rId10" Type="http://schemas.openxmlformats.org/officeDocument/2006/relationships/image" Target="../media/image4.png"/><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descr="Εικόνα που περιέχει στιγμιότυπο οθόνης, νερό, σχεδίαση&#10;&#10;Περιγραφή που δημιουργήθηκε αυτόματα"/>
          <p:cNvPicPr>
            <a:picLocks noChangeAspect="1"/>
          </p:cNvPicPr>
          <p:nvPr userDrawn="1"/>
        </p:nvPicPr>
        <p:blipFill rotWithShape="1">
          <a:blip r:embed="rId10">
            <a:extLst>
              <a:ext uri="{28A0092B-C50C-407E-A947-70E740481C1C}">
                <a14:useLocalDpi xmlns:a14="http://schemas.microsoft.com/office/drawing/2010/main" val="0"/>
              </a:ext>
            </a:extLst>
          </a:blip>
          <a:srcRect t="1" b="90135"/>
          <a:stretch>
            <a:fillRect/>
          </a:stretch>
        </p:blipFill>
        <p:spPr>
          <a:xfrm rot="10800000">
            <a:off x="0" y="0"/>
            <a:ext cx="12192000" cy="1086928"/>
          </a:xfrm>
          <a:prstGeom prst="rect">
            <a:avLst/>
          </a:prstGeom>
        </p:spPr>
      </p:pic>
      <p:sp>
        <p:nvSpPr>
          <p:cNvPr id="2" name="Θέση τίτλου 1"/>
          <p:cNvSpPr>
            <a:spLocks noGrp="1"/>
          </p:cNvSpPr>
          <p:nvPr>
            <p:ph type="title"/>
          </p:nvPr>
        </p:nvSpPr>
        <p:spPr>
          <a:xfrm>
            <a:off x="0" y="-17342"/>
            <a:ext cx="8988725" cy="1086930"/>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422694" y="1304956"/>
            <a:ext cx="11037786" cy="4872007"/>
          </a:xfrm>
          <a:prstGeom prst="rect">
            <a:avLst/>
          </a:prstGeom>
        </p:spPr>
        <p:txBody>
          <a:bodyPr vert="horz" lIns="91440" tIns="45720" rIns="91440" bIns="45720" rtlCol="0">
            <a:normAutofit/>
          </a:bodyPr>
          <a:lstStyle/>
          <a:p>
            <a:pPr lvl="0"/>
            <a:r>
              <a:rPr lang="el-GR" dirty="0"/>
              <a:t>Στυλ κειμένου υποδείγματος</a:t>
            </a:r>
            <a:endParaRPr lang="el-GR" dirty="0"/>
          </a:p>
          <a:p>
            <a:pPr lvl="1"/>
            <a:r>
              <a:rPr lang="el-GR" dirty="0"/>
              <a:t>Δεύτερο επίπεδο</a:t>
            </a:r>
            <a:endParaRPr lang="el-GR" dirty="0"/>
          </a:p>
          <a:p>
            <a:pPr lvl="2"/>
            <a:r>
              <a:rPr lang="el-GR" dirty="0"/>
              <a:t>Τρίτο επίπεδο</a:t>
            </a:r>
            <a:endParaRPr lang="el-GR" dirty="0"/>
          </a:p>
          <a:p>
            <a:pPr lvl="3"/>
            <a:r>
              <a:rPr lang="el-GR" dirty="0"/>
              <a:t>Τέταρτο επίπεδο</a:t>
            </a:r>
            <a:endParaRPr lang="el-GR" dirty="0"/>
          </a:p>
          <a:p>
            <a:pPr lvl="4"/>
            <a:r>
              <a:rPr lang="el-GR" dirty="0"/>
              <a:t>Πέμπτο επίπεδο</a:t>
            </a:r>
            <a:endParaRPr lang="en-US" dirty="0"/>
          </a:p>
        </p:txBody>
      </p:sp>
      <p:sp>
        <p:nvSpPr>
          <p:cNvPr id="6" name="Θέση αριθμού διαφάνειας 5"/>
          <p:cNvSpPr>
            <a:spLocks noGrp="1"/>
          </p:cNvSpPr>
          <p:nvPr>
            <p:ph type="sldNum" sz="quarter" idx="4"/>
          </p:nvPr>
        </p:nvSpPr>
        <p:spPr>
          <a:xfrm>
            <a:off x="8610600" y="6270090"/>
            <a:ext cx="3311106" cy="365125"/>
          </a:xfrm>
          <a:prstGeom prst="rect">
            <a:avLst/>
          </a:prstGeom>
        </p:spPr>
        <p:txBody>
          <a:bodyPr vert="horz" lIns="91440" tIns="45720" rIns="91440" bIns="45720" rtlCol="0" anchor="ctr"/>
          <a:lstStyle>
            <a:lvl1pPr algn="r">
              <a:defRPr sz="1100">
                <a:solidFill>
                  <a:schemeClr val="tx1">
                    <a:tint val="75000"/>
                  </a:schemeClr>
                </a:solidFill>
                <a:latin typeface="Trebuchet MS" panose="020B0603020202020204" pitchFamily="34" charset="0"/>
              </a:defRPr>
            </a:lvl1pPr>
          </a:lstStyle>
          <a:p>
            <a:fld id="{933CBE49-12C8-4B89-A1AE-1C6FC85151F9}" type="slidenum">
              <a:rPr lang="en-US" smtClean="0"/>
            </a:fld>
            <a:endParaRPr lang="en-US" dirty="0"/>
          </a:p>
        </p:txBody>
      </p:sp>
      <p:pic>
        <p:nvPicPr>
          <p:cNvPr id="8" name="Εικόνα 7"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265332" y="218026"/>
            <a:ext cx="2757203" cy="616193"/>
          </a:xfrm>
          <a:prstGeom prst="rect">
            <a:avLst/>
          </a:prstGeom>
        </p:spPr>
      </p:pic>
      <p:grpSp>
        <p:nvGrpSpPr>
          <p:cNvPr id="13" name="Ομάδα 12"/>
          <p:cNvGrpSpPr/>
          <p:nvPr userDrawn="1"/>
        </p:nvGrpSpPr>
        <p:grpSpPr>
          <a:xfrm>
            <a:off x="0" y="6264345"/>
            <a:ext cx="12192000" cy="264043"/>
            <a:chOff x="0" y="6264345"/>
            <a:chExt cx="12192000" cy="264043"/>
          </a:xfrm>
        </p:grpSpPr>
        <p:cxnSp>
          <p:nvCxnSpPr>
            <p:cNvPr id="9" name="Ευθεία γραμμή σύνδεσης 8"/>
            <p:cNvCxnSpPr/>
            <p:nvPr userDrawn="1"/>
          </p:nvCxnSpPr>
          <p:spPr>
            <a:xfrm>
              <a:off x="0" y="6264345"/>
              <a:ext cx="12192000" cy="0"/>
            </a:xfrm>
            <a:prstGeom prst="line">
              <a:avLst/>
            </a:prstGeom>
            <a:ln>
              <a:solidFill>
                <a:srgbClr val="16518B"/>
              </a:solidFill>
            </a:ln>
          </p:spPr>
          <p:style>
            <a:lnRef idx="1">
              <a:schemeClr val="accent1"/>
            </a:lnRef>
            <a:fillRef idx="0">
              <a:schemeClr val="accent1"/>
            </a:fillRef>
            <a:effectRef idx="0">
              <a:schemeClr val="accent1"/>
            </a:effectRef>
            <a:fontRef idx="minor">
              <a:schemeClr val="tx1"/>
            </a:fontRef>
          </p:style>
        </p:cxnSp>
        <p:sp>
          <p:nvSpPr>
            <p:cNvPr id="10" name="Οβάλ 9"/>
            <p:cNvSpPr/>
            <p:nvPr userDrawn="1"/>
          </p:nvSpPr>
          <p:spPr>
            <a:xfrm>
              <a:off x="10744200" y="6337431"/>
              <a:ext cx="182880" cy="190957"/>
            </a:xfrm>
            <a:prstGeom prst="ellipse">
              <a:avLst/>
            </a:prstGeom>
            <a:solidFill>
              <a:srgbClr val="74DBEC"/>
            </a:solid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βάλ 10"/>
            <p:cNvSpPr/>
            <p:nvPr userDrawn="1"/>
          </p:nvSpPr>
          <p:spPr>
            <a:xfrm>
              <a:off x="11010900" y="6337431"/>
              <a:ext cx="182880" cy="190957"/>
            </a:xfrm>
            <a:prstGeom prst="ellipse">
              <a:avLst/>
            </a:prstGeom>
            <a:solidFill>
              <a:srgbClr val="FFD530"/>
            </a:solid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βάλ 11"/>
            <p:cNvSpPr/>
            <p:nvPr userDrawn="1"/>
          </p:nvSpPr>
          <p:spPr>
            <a:xfrm>
              <a:off x="11277600" y="6337430"/>
              <a:ext cx="182880" cy="190957"/>
            </a:xfrm>
            <a:prstGeom prst="ellipse">
              <a:avLst/>
            </a:prstGeom>
            <a:solidFill>
              <a:srgbClr val="A5D483"/>
            </a:solid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Εικόνα 13"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8811" y="6271748"/>
            <a:ext cx="2647951" cy="612736"/>
          </a:xfrm>
          <a:prstGeom prst="rect">
            <a:avLst/>
          </a:prstGeom>
        </p:spPr>
      </p:pic>
      <p:pic>
        <p:nvPicPr>
          <p:cNvPr id="15" name="Εικόνα 14"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0582" y="6313344"/>
            <a:ext cx="3086989" cy="5255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C5F4"/>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C5F4"/>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C5F4"/>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Εικόνα 6" descr="Εικόνα που περιέχει στιγμιότυπο οθόνης, νερό, σχεδίαση&#10;&#10;Περιγραφή που δημιουργήθηκε αυτόματα"/>
          <p:cNvPicPr>
            <a:picLocks noChangeAspect="1"/>
          </p:cNvPicPr>
          <p:nvPr userDrawn="1"/>
        </p:nvPicPr>
        <p:blipFill rotWithShape="1">
          <a:blip r:embed="rId8">
            <a:extLst>
              <a:ext uri="{28A0092B-C50C-407E-A947-70E740481C1C}">
                <a14:useLocalDpi xmlns:a14="http://schemas.microsoft.com/office/drawing/2010/main" val="0"/>
              </a:ext>
            </a:extLst>
          </a:blip>
          <a:srcRect t="1" b="90135"/>
          <a:stretch>
            <a:fillRect/>
          </a:stretch>
        </p:blipFill>
        <p:spPr>
          <a:xfrm rot="10800000">
            <a:off x="0" y="0"/>
            <a:ext cx="12192000" cy="1086928"/>
          </a:xfrm>
          <a:prstGeom prst="rect">
            <a:avLst/>
          </a:prstGeom>
        </p:spPr>
      </p:pic>
      <p:sp>
        <p:nvSpPr>
          <p:cNvPr id="2" name="Θέση τίτλου 1"/>
          <p:cNvSpPr>
            <a:spLocks noGrp="1"/>
          </p:cNvSpPr>
          <p:nvPr>
            <p:ph type="title"/>
          </p:nvPr>
        </p:nvSpPr>
        <p:spPr>
          <a:xfrm>
            <a:off x="0" y="-17342"/>
            <a:ext cx="8988725" cy="1086930"/>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422694" y="1304956"/>
            <a:ext cx="11037786" cy="4872007"/>
          </a:xfrm>
          <a:prstGeom prst="rect">
            <a:avLst/>
          </a:prstGeom>
        </p:spPr>
        <p:txBody>
          <a:bodyPr vert="horz" lIns="91440" tIns="45720" rIns="91440" bIns="45720" rtlCol="0">
            <a:normAutofit/>
          </a:bodyPr>
          <a:lstStyle/>
          <a:p>
            <a:pPr lvl="0"/>
            <a:r>
              <a:rPr lang="el-GR" dirty="0"/>
              <a:t>Στυλ κειμένου υποδείγματος</a:t>
            </a:r>
            <a:endParaRPr lang="el-GR" dirty="0"/>
          </a:p>
          <a:p>
            <a:pPr lvl="1"/>
            <a:r>
              <a:rPr lang="el-GR" dirty="0"/>
              <a:t>Δεύτερο επίπεδο</a:t>
            </a:r>
            <a:endParaRPr lang="el-GR" dirty="0"/>
          </a:p>
          <a:p>
            <a:pPr lvl="2"/>
            <a:r>
              <a:rPr lang="el-GR" dirty="0"/>
              <a:t>Τρίτο επίπεδο</a:t>
            </a:r>
            <a:endParaRPr lang="el-GR" dirty="0"/>
          </a:p>
          <a:p>
            <a:pPr lvl="3"/>
            <a:r>
              <a:rPr lang="el-GR" dirty="0"/>
              <a:t>Τέταρτο επίπεδο</a:t>
            </a:r>
            <a:endParaRPr lang="el-GR" dirty="0"/>
          </a:p>
          <a:p>
            <a:pPr lvl="4"/>
            <a:r>
              <a:rPr lang="el-GR" dirty="0"/>
              <a:t>Πέμπτο επίπεδο</a:t>
            </a:r>
            <a:endParaRPr lang="en-US" dirty="0"/>
          </a:p>
        </p:txBody>
      </p:sp>
      <p:sp>
        <p:nvSpPr>
          <p:cNvPr id="6" name="Θέση αριθμού διαφάνειας 5"/>
          <p:cNvSpPr>
            <a:spLocks noGrp="1"/>
          </p:cNvSpPr>
          <p:nvPr>
            <p:ph type="sldNum" sz="quarter" idx="4"/>
          </p:nvPr>
        </p:nvSpPr>
        <p:spPr>
          <a:xfrm>
            <a:off x="8610600" y="6270090"/>
            <a:ext cx="3311106" cy="365125"/>
          </a:xfrm>
          <a:prstGeom prst="rect">
            <a:avLst/>
          </a:prstGeom>
        </p:spPr>
        <p:txBody>
          <a:bodyPr vert="horz" lIns="91440" tIns="45720" rIns="91440" bIns="45720" rtlCol="0" anchor="ctr"/>
          <a:lstStyle>
            <a:lvl1pPr algn="r">
              <a:defRPr sz="1100">
                <a:solidFill>
                  <a:schemeClr val="tx1">
                    <a:tint val="75000"/>
                  </a:schemeClr>
                </a:solidFill>
                <a:latin typeface="Trebuchet MS" panose="020B0603020202020204" pitchFamily="34" charset="0"/>
              </a:defRPr>
            </a:lvl1pPr>
          </a:lstStyle>
          <a:p>
            <a:fld id="{933CBE49-12C8-4B89-A1AE-1C6FC85151F9}" type="slidenum">
              <a:rPr lang="en-US" smtClean="0"/>
            </a:fld>
            <a:endParaRPr lang="en-US" dirty="0"/>
          </a:p>
        </p:txBody>
      </p:sp>
      <p:pic>
        <p:nvPicPr>
          <p:cNvPr id="8" name="Εικόνα 7"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65332" y="218026"/>
            <a:ext cx="2757203" cy="616193"/>
          </a:xfrm>
          <a:prstGeom prst="rect">
            <a:avLst/>
          </a:prstGeom>
        </p:spPr>
      </p:pic>
      <p:grpSp>
        <p:nvGrpSpPr>
          <p:cNvPr id="13" name="Ομάδα 12"/>
          <p:cNvGrpSpPr/>
          <p:nvPr userDrawn="1"/>
        </p:nvGrpSpPr>
        <p:grpSpPr>
          <a:xfrm>
            <a:off x="0" y="6264345"/>
            <a:ext cx="12192000" cy="264043"/>
            <a:chOff x="0" y="6264345"/>
            <a:chExt cx="12192000" cy="264043"/>
          </a:xfrm>
        </p:grpSpPr>
        <p:cxnSp>
          <p:nvCxnSpPr>
            <p:cNvPr id="9" name="Ευθεία γραμμή σύνδεσης 8"/>
            <p:cNvCxnSpPr/>
            <p:nvPr userDrawn="1"/>
          </p:nvCxnSpPr>
          <p:spPr>
            <a:xfrm>
              <a:off x="0" y="6264345"/>
              <a:ext cx="12192000" cy="0"/>
            </a:xfrm>
            <a:prstGeom prst="line">
              <a:avLst/>
            </a:prstGeom>
            <a:ln>
              <a:solidFill>
                <a:srgbClr val="16518B"/>
              </a:solidFill>
            </a:ln>
          </p:spPr>
          <p:style>
            <a:lnRef idx="1">
              <a:schemeClr val="accent1"/>
            </a:lnRef>
            <a:fillRef idx="0">
              <a:schemeClr val="accent1"/>
            </a:fillRef>
            <a:effectRef idx="0">
              <a:schemeClr val="accent1"/>
            </a:effectRef>
            <a:fontRef idx="minor">
              <a:schemeClr val="tx1"/>
            </a:fontRef>
          </p:style>
        </p:cxnSp>
        <p:sp>
          <p:nvSpPr>
            <p:cNvPr id="10" name="Οβάλ 9"/>
            <p:cNvSpPr/>
            <p:nvPr userDrawn="1"/>
          </p:nvSpPr>
          <p:spPr>
            <a:xfrm>
              <a:off x="10744200" y="6337431"/>
              <a:ext cx="182880" cy="190957"/>
            </a:xfrm>
            <a:prstGeom prst="ellipse">
              <a:avLst/>
            </a:prstGeom>
            <a:solidFill>
              <a:srgbClr val="FFD530"/>
            </a:solid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βάλ 10"/>
            <p:cNvSpPr/>
            <p:nvPr userDrawn="1"/>
          </p:nvSpPr>
          <p:spPr>
            <a:xfrm>
              <a:off x="11010900" y="6337431"/>
              <a:ext cx="182880" cy="190957"/>
            </a:xfrm>
            <a:prstGeom prst="ellipse">
              <a:avLst/>
            </a:prstGeom>
            <a:no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βάλ 11"/>
            <p:cNvSpPr/>
            <p:nvPr userDrawn="1"/>
          </p:nvSpPr>
          <p:spPr>
            <a:xfrm>
              <a:off x="11277600" y="6337430"/>
              <a:ext cx="182880" cy="190957"/>
            </a:xfrm>
            <a:prstGeom prst="ellipse">
              <a:avLst/>
            </a:prstGeom>
            <a:no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Εικόνα 13"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8811" y="6271748"/>
            <a:ext cx="2647951" cy="612736"/>
          </a:xfrm>
          <a:prstGeom prst="rect">
            <a:avLst/>
          </a:prstGeom>
        </p:spPr>
      </p:pic>
      <p:pic>
        <p:nvPicPr>
          <p:cNvPr id="15" name="Εικόνα 14"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0582" y="6313344"/>
            <a:ext cx="3086989" cy="52559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lvl1pPr algn="l" defTabSz="914400" rtl="0" eaLnBrk="1" latinLnBrk="0" hangingPunct="1">
        <a:lnSpc>
          <a:spcPct val="90000"/>
        </a:lnSpc>
        <a:spcBef>
          <a:spcPct val="0"/>
        </a:spcBef>
        <a:buNone/>
        <a:defRPr sz="3200" b="1"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C5F4"/>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C5F4"/>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C5F4"/>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53683" y="1304956"/>
            <a:ext cx="11106797" cy="4872007"/>
          </a:xfrm>
          <a:prstGeom prst="rect">
            <a:avLst/>
          </a:prstGeom>
        </p:spPr>
        <p:txBody>
          <a:bodyPr vert="horz" lIns="91440" tIns="45720" rIns="91440" bIns="45720" rtlCol="0">
            <a:normAutofit/>
          </a:bodyPr>
          <a:lstStyle/>
          <a:p>
            <a:pPr lvl="0"/>
            <a:r>
              <a:rPr lang="el-GR" dirty="0"/>
              <a:t>Στυλ κειμένου υποδείγματος</a:t>
            </a:r>
            <a:endParaRPr lang="el-GR" dirty="0"/>
          </a:p>
          <a:p>
            <a:pPr lvl="1"/>
            <a:r>
              <a:rPr lang="el-GR" dirty="0"/>
              <a:t>Δεύτερο επίπεδο</a:t>
            </a:r>
            <a:endParaRPr lang="el-GR" dirty="0"/>
          </a:p>
          <a:p>
            <a:pPr lvl="2"/>
            <a:r>
              <a:rPr lang="el-GR" dirty="0"/>
              <a:t>Τρίτο επίπεδο</a:t>
            </a:r>
            <a:endParaRPr lang="el-GR" dirty="0"/>
          </a:p>
          <a:p>
            <a:pPr lvl="3"/>
            <a:r>
              <a:rPr lang="el-GR" dirty="0"/>
              <a:t>Τέταρτο επίπεδο</a:t>
            </a:r>
            <a:endParaRPr lang="el-GR" dirty="0"/>
          </a:p>
          <a:p>
            <a:pPr lvl="4"/>
            <a:r>
              <a:rPr lang="el-GR" dirty="0"/>
              <a:t>Πέμπτο επίπεδο</a:t>
            </a:r>
            <a:endParaRPr lang="en-US" dirty="0"/>
          </a:p>
        </p:txBody>
      </p:sp>
      <p:sp>
        <p:nvSpPr>
          <p:cNvPr id="6" name="Θέση αριθμού διαφάνειας 5"/>
          <p:cNvSpPr>
            <a:spLocks noGrp="1"/>
          </p:cNvSpPr>
          <p:nvPr>
            <p:ph type="sldNum" sz="quarter" idx="4"/>
          </p:nvPr>
        </p:nvSpPr>
        <p:spPr>
          <a:xfrm>
            <a:off x="9136809" y="6274849"/>
            <a:ext cx="2743200" cy="365125"/>
          </a:xfrm>
          <a:prstGeom prst="rect">
            <a:avLst/>
          </a:prstGeom>
        </p:spPr>
        <p:txBody>
          <a:bodyPr vert="horz" lIns="91440" tIns="45720" rIns="91440" bIns="45720" rtlCol="0" anchor="ctr"/>
          <a:lstStyle>
            <a:lvl1pPr algn="r">
              <a:defRPr sz="1100">
                <a:solidFill>
                  <a:schemeClr val="tx1">
                    <a:tint val="75000"/>
                  </a:schemeClr>
                </a:solidFill>
                <a:latin typeface="Trebuchet MS" panose="020B0603020202020204" pitchFamily="34" charset="0"/>
              </a:defRPr>
            </a:lvl1pPr>
          </a:lstStyle>
          <a:p>
            <a:fld id="{3705D503-D1B6-4A67-8FF5-CE1B15326FC5}" type="slidenum">
              <a:rPr lang="en-US" smtClean="0"/>
            </a:fld>
            <a:endParaRPr lang="en-US" dirty="0"/>
          </a:p>
        </p:txBody>
      </p:sp>
      <p:pic>
        <p:nvPicPr>
          <p:cNvPr id="7" name="Εικόνα 6" descr="Εικόνα που περιέχει στιγμιότυπο οθόνης, νερό, σχεδίαση&#10;&#10;Περιγραφή που δημιουργήθηκε αυτόματα"/>
          <p:cNvPicPr>
            <a:picLocks noChangeAspect="1"/>
          </p:cNvPicPr>
          <p:nvPr userDrawn="1"/>
        </p:nvPicPr>
        <p:blipFill rotWithShape="1">
          <a:blip r:embed="rId10">
            <a:extLst>
              <a:ext uri="{28A0092B-C50C-407E-A947-70E740481C1C}">
                <a14:useLocalDpi xmlns:a14="http://schemas.microsoft.com/office/drawing/2010/main" val="0"/>
              </a:ext>
            </a:extLst>
          </a:blip>
          <a:srcRect t="1" b="90135"/>
          <a:stretch>
            <a:fillRect/>
          </a:stretch>
        </p:blipFill>
        <p:spPr>
          <a:xfrm rot="10800000">
            <a:off x="0" y="0"/>
            <a:ext cx="12192000" cy="1086928"/>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265332" y="218026"/>
            <a:ext cx="2757203" cy="616193"/>
          </a:xfrm>
          <a:prstGeom prst="rect">
            <a:avLst/>
          </a:prstGeom>
        </p:spPr>
      </p:pic>
      <p:sp>
        <p:nvSpPr>
          <p:cNvPr id="2" name="Θέση τίτλου 1"/>
          <p:cNvSpPr>
            <a:spLocks noGrp="1"/>
          </p:cNvSpPr>
          <p:nvPr>
            <p:ph type="title"/>
          </p:nvPr>
        </p:nvSpPr>
        <p:spPr>
          <a:xfrm>
            <a:off x="25069" y="43129"/>
            <a:ext cx="8471950" cy="992039"/>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grpSp>
        <p:nvGrpSpPr>
          <p:cNvPr id="9" name="Ομάδα 8"/>
          <p:cNvGrpSpPr/>
          <p:nvPr userDrawn="1"/>
        </p:nvGrpSpPr>
        <p:grpSpPr>
          <a:xfrm>
            <a:off x="0" y="6264345"/>
            <a:ext cx="12192000" cy="264043"/>
            <a:chOff x="0" y="6264345"/>
            <a:chExt cx="12192000" cy="264043"/>
          </a:xfrm>
        </p:grpSpPr>
        <p:cxnSp>
          <p:nvCxnSpPr>
            <p:cNvPr id="10" name="Ευθεία γραμμή σύνδεσης 9"/>
            <p:cNvCxnSpPr/>
            <p:nvPr userDrawn="1"/>
          </p:nvCxnSpPr>
          <p:spPr>
            <a:xfrm>
              <a:off x="0" y="6264345"/>
              <a:ext cx="12192000" cy="0"/>
            </a:xfrm>
            <a:prstGeom prst="line">
              <a:avLst/>
            </a:prstGeom>
            <a:ln>
              <a:solidFill>
                <a:srgbClr val="16518B"/>
              </a:solidFill>
            </a:ln>
          </p:spPr>
          <p:style>
            <a:lnRef idx="1">
              <a:schemeClr val="accent1"/>
            </a:lnRef>
            <a:fillRef idx="0">
              <a:schemeClr val="accent1"/>
            </a:fillRef>
            <a:effectRef idx="0">
              <a:schemeClr val="accent1"/>
            </a:effectRef>
            <a:fontRef idx="minor">
              <a:schemeClr val="tx1"/>
            </a:fontRef>
          </p:style>
        </p:cxnSp>
        <p:sp>
          <p:nvSpPr>
            <p:cNvPr id="11" name="Οβάλ 10"/>
            <p:cNvSpPr/>
            <p:nvPr userDrawn="1"/>
          </p:nvSpPr>
          <p:spPr>
            <a:xfrm>
              <a:off x="10744200" y="6337431"/>
              <a:ext cx="182880" cy="190957"/>
            </a:xfrm>
            <a:prstGeom prst="ellipse">
              <a:avLst/>
            </a:prstGeom>
            <a:solidFill>
              <a:srgbClr val="74DBEC"/>
            </a:solid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βάλ 11"/>
            <p:cNvSpPr/>
            <p:nvPr userDrawn="1"/>
          </p:nvSpPr>
          <p:spPr>
            <a:xfrm>
              <a:off x="11010900" y="6337431"/>
              <a:ext cx="182880" cy="190957"/>
            </a:xfrm>
            <a:prstGeom prst="ellipse">
              <a:avLst/>
            </a:prstGeom>
            <a:no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p:cNvSpPr/>
            <p:nvPr userDrawn="1"/>
          </p:nvSpPr>
          <p:spPr>
            <a:xfrm>
              <a:off x="11277600" y="6337430"/>
              <a:ext cx="182880" cy="190957"/>
            </a:xfrm>
            <a:prstGeom prst="ellipse">
              <a:avLst/>
            </a:prstGeom>
            <a:no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Εικόνα 13" descr="Εικόνα που περιέχει κείμενο, στιγμιότυπο οθόνης, γραμματοσειρά, γραφικά&#10;&#10;Περιγραφή που δημιουργήθηκε αυτόματα"/>
          <p:cNvPicPr>
            <a:picLocks noChangeAspect="1"/>
          </p:cNvPicPr>
          <p:nvPr userDrawn="1"/>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2826" y="6275235"/>
            <a:ext cx="2647951" cy="612736"/>
          </a:xfrm>
          <a:prstGeom prst="rect">
            <a:avLst/>
          </a:prstGeom>
        </p:spPr>
      </p:pic>
      <p:pic>
        <p:nvPicPr>
          <p:cNvPr id="18" name="Εικόνα 17" descr="Εικόνα που περιέχει κείμενο, γραμματοσειρά, λογότυπο, γραφικά&#10;&#10;Περιγραφή που δημιουργήθηκε αυτόματα"/>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534597" y="6392043"/>
            <a:ext cx="609054" cy="365123"/>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algn="l" defTabSz="914400" rtl="0" eaLnBrk="1" latinLnBrk="0" hangingPunct="1">
        <a:lnSpc>
          <a:spcPct val="90000"/>
        </a:lnSpc>
        <a:spcBef>
          <a:spcPct val="0"/>
        </a:spcBef>
        <a:buNone/>
        <a:defRPr sz="3200" b="1"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C5F4"/>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C5F4"/>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C5F4"/>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01925" y="1304956"/>
            <a:ext cx="11158555" cy="4872007"/>
          </a:xfrm>
          <a:prstGeom prst="rect">
            <a:avLst/>
          </a:prstGeom>
        </p:spPr>
        <p:txBody>
          <a:bodyPr vert="horz" lIns="91440" tIns="45720" rIns="91440" bIns="45720" rtlCol="0">
            <a:normAutofit/>
          </a:bodyPr>
          <a:lstStyle/>
          <a:p>
            <a:pPr lvl="0"/>
            <a:r>
              <a:rPr lang="el-GR" dirty="0"/>
              <a:t>Στυλ κειμένου υποδείγματος</a:t>
            </a:r>
            <a:endParaRPr lang="el-GR" dirty="0"/>
          </a:p>
          <a:p>
            <a:pPr lvl="1"/>
            <a:r>
              <a:rPr lang="el-GR" dirty="0"/>
              <a:t>Δεύτερο επίπεδο</a:t>
            </a:r>
            <a:endParaRPr lang="el-GR" dirty="0"/>
          </a:p>
          <a:p>
            <a:pPr lvl="2"/>
            <a:r>
              <a:rPr lang="el-GR" dirty="0"/>
              <a:t>Τρίτο επίπεδο</a:t>
            </a:r>
            <a:endParaRPr lang="el-GR" dirty="0"/>
          </a:p>
          <a:p>
            <a:pPr lvl="3"/>
            <a:r>
              <a:rPr lang="el-GR" dirty="0"/>
              <a:t>Τέταρτο επίπεδο</a:t>
            </a:r>
            <a:endParaRPr lang="el-GR" dirty="0"/>
          </a:p>
          <a:p>
            <a:pPr lvl="4"/>
            <a:r>
              <a:rPr lang="el-GR" dirty="0"/>
              <a:t>Πέμπτο επίπεδο</a:t>
            </a:r>
            <a:endParaRPr lang="en-US" dirty="0"/>
          </a:p>
        </p:txBody>
      </p:sp>
      <p:sp>
        <p:nvSpPr>
          <p:cNvPr id="6" name="Θέση αριθμού διαφάνειας 5"/>
          <p:cNvSpPr>
            <a:spLocks noGrp="1"/>
          </p:cNvSpPr>
          <p:nvPr>
            <p:ph type="sldNum" sz="quarter" idx="4"/>
          </p:nvPr>
        </p:nvSpPr>
        <p:spPr>
          <a:xfrm>
            <a:off x="9136809" y="6274849"/>
            <a:ext cx="2743200" cy="365125"/>
          </a:xfrm>
          <a:prstGeom prst="rect">
            <a:avLst/>
          </a:prstGeom>
        </p:spPr>
        <p:txBody>
          <a:bodyPr vert="horz" lIns="91440" tIns="45720" rIns="91440" bIns="45720" rtlCol="0" anchor="ctr"/>
          <a:lstStyle>
            <a:lvl1pPr algn="r">
              <a:defRPr sz="1100">
                <a:solidFill>
                  <a:schemeClr val="tx1">
                    <a:tint val="75000"/>
                  </a:schemeClr>
                </a:solidFill>
                <a:latin typeface="Trebuchet MS" panose="020B0603020202020204" pitchFamily="34" charset="0"/>
              </a:defRPr>
            </a:lvl1pPr>
          </a:lstStyle>
          <a:p>
            <a:fld id="{3705D503-D1B6-4A67-8FF5-CE1B15326FC5}" type="slidenum">
              <a:rPr lang="en-US" smtClean="0"/>
            </a:fld>
            <a:endParaRPr lang="en-US" dirty="0"/>
          </a:p>
        </p:txBody>
      </p:sp>
      <p:pic>
        <p:nvPicPr>
          <p:cNvPr id="7" name="Εικόνα 6" descr="Εικόνα που περιέχει στιγμιότυπο οθόνης, νερό, σχεδίαση&#10;&#10;Περιγραφή που δημιουργήθηκε αυτόματα"/>
          <p:cNvPicPr>
            <a:picLocks noChangeAspect="1"/>
          </p:cNvPicPr>
          <p:nvPr userDrawn="1"/>
        </p:nvPicPr>
        <p:blipFill rotWithShape="1">
          <a:blip r:embed="rId8">
            <a:extLst>
              <a:ext uri="{28A0092B-C50C-407E-A947-70E740481C1C}">
                <a14:useLocalDpi xmlns:a14="http://schemas.microsoft.com/office/drawing/2010/main" val="0"/>
              </a:ext>
            </a:extLst>
          </a:blip>
          <a:srcRect t="1" b="90135"/>
          <a:stretch>
            <a:fillRect/>
          </a:stretch>
        </p:blipFill>
        <p:spPr>
          <a:xfrm rot="10800000">
            <a:off x="0" y="0"/>
            <a:ext cx="12192000" cy="1086928"/>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65332" y="218026"/>
            <a:ext cx="2757203" cy="616193"/>
          </a:xfrm>
          <a:prstGeom prst="rect">
            <a:avLst/>
          </a:prstGeom>
        </p:spPr>
      </p:pic>
      <p:sp>
        <p:nvSpPr>
          <p:cNvPr id="2" name="Θέση τίτλου 1"/>
          <p:cNvSpPr>
            <a:spLocks noGrp="1"/>
          </p:cNvSpPr>
          <p:nvPr>
            <p:ph type="title"/>
          </p:nvPr>
        </p:nvSpPr>
        <p:spPr>
          <a:xfrm>
            <a:off x="25069" y="43129"/>
            <a:ext cx="8471950" cy="992039"/>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grpSp>
        <p:nvGrpSpPr>
          <p:cNvPr id="9" name="Ομάδα 8"/>
          <p:cNvGrpSpPr/>
          <p:nvPr userDrawn="1"/>
        </p:nvGrpSpPr>
        <p:grpSpPr>
          <a:xfrm>
            <a:off x="0" y="6264345"/>
            <a:ext cx="12192000" cy="264043"/>
            <a:chOff x="0" y="6264345"/>
            <a:chExt cx="12192000" cy="264043"/>
          </a:xfrm>
        </p:grpSpPr>
        <p:cxnSp>
          <p:nvCxnSpPr>
            <p:cNvPr id="10" name="Ευθεία γραμμή σύνδεσης 9"/>
            <p:cNvCxnSpPr/>
            <p:nvPr userDrawn="1"/>
          </p:nvCxnSpPr>
          <p:spPr>
            <a:xfrm>
              <a:off x="0" y="6264345"/>
              <a:ext cx="12192000" cy="0"/>
            </a:xfrm>
            <a:prstGeom prst="line">
              <a:avLst/>
            </a:prstGeom>
            <a:ln>
              <a:solidFill>
                <a:srgbClr val="16518B"/>
              </a:solidFill>
            </a:ln>
          </p:spPr>
          <p:style>
            <a:lnRef idx="1">
              <a:schemeClr val="accent1"/>
            </a:lnRef>
            <a:fillRef idx="0">
              <a:schemeClr val="accent1"/>
            </a:fillRef>
            <a:effectRef idx="0">
              <a:schemeClr val="accent1"/>
            </a:effectRef>
            <a:fontRef idx="minor">
              <a:schemeClr val="tx1"/>
            </a:fontRef>
          </p:style>
        </p:cxnSp>
        <p:sp>
          <p:nvSpPr>
            <p:cNvPr id="11" name="Οβάλ 10"/>
            <p:cNvSpPr/>
            <p:nvPr userDrawn="1"/>
          </p:nvSpPr>
          <p:spPr>
            <a:xfrm>
              <a:off x="10744200" y="6337431"/>
              <a:ext cx="182880" cy="190957"/>
            </a:xfrm>
            <a:prstGeom prst="ellipse">
              <a:avLst/>
            </a:prstGeom>
            <a:solidFill>
              <a:srgbClr val="FFD530"/>
            </a:solid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βάλ 11"/>
            <p:cNvSpPr/>
            <p:nvPr userDrawn="1"/>
          </p:nvSpPr>
          <p:spPr>
            <a:xfrm>
              <a:off x="11010900" y="6337431"/>
              <a:ext cx="182880" cy="190957"/>
            </a:xfrm>
            <a:prstGeom prst="ellipse">
              <a:avLst/>
            </a:prstGeom>
            <a:no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p:cNvSpPr/>
            <p:nvPr userDrawn="1"/>
          </p:nvSpPr>
          <p:spPr>
            <a:xfrm>
              <a:off x="11277600" y="6337430"/>
              <a:ext cx="182880" cy="190957"/>
            </a:xfrm>
            <a:prstGeom prst="ellipse">
              <a:avLst/>
            </a:prstGeom>
            <a:noFill/>
            <a:ln>
              <a:solidFill>
                <a:srgbClr val="165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Εικόνα 3" descr="Εικόνα που περιέχει κείμενο, γραμματοσειρά, στιγμιότυπο οθόνης, Μπελ ηλεκτρίκ&#10;&#10;Περιγραφή που δημιουργήθηκε αυτόματα"/>
          <p:cNvPicPr>
            <a:picLocks noChangeAspect="1"/>
          </p:cNvPicPr>
          <p:nvPr userDrawn="1"/>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6839" y="6264345"/>
            <a:ext cx="3086989" cy="525594"/>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l" defTabSz="914400" rtl="0" eaLnBrk="1" latinLnBrk="0" hangingPunct="1">
        <a:lnSpc>
          <a:spcPct val="90000"/>
        </a:lnSpc>
        <a:spcBef>
          <a:spcPct val="0"/>
        </a:spcBef>
        <a:buNone/>
        <a:defRPr sz="3200" b="1"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C5F4"/>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C5F4"/>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C5F4"/>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5.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chart" Target="../charts/chart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chart" Target="../charts/chart6.xml"/><Relationship Id="rId1" Type="http://schemas.openxmlformats.org/officeDocument/2006/relationships/chart" Target="../charts/chart5.xml"/></Relationships>
</file>

<file path=ppt/slides/_rels/slide8.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5" Type="http://schemas.openxmlformats.org/officeDocument/2006/relationships/notesSlide" Target="../notesSlides/notesSlide6.xml"/><Relationship Id="rId24" Type="http://schemas.openxmlformats.org/officeDocument/2006/relationships/slideLayout" Target="../slideLayouts/slideLayout18.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chart" Target="../charts/chart8.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4"/>
          <p:cNvSpPr txBox="1"/>
          <p:nvPr/>
        </p:nvSpPr>
        <p:spPr>
          <a:xfrm>
            <a:off x="3778549" y="6306597"/>
            <a:ext cx="4873625" cy="3098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C5F4"/>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C5F4"/>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C5F4"/>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Σεπτέμβριος 2023</a:t>
            </a:r>
            <a:endParaRPr lang="en-US" sz="1400" dirty="0"/>
          </a:p>
        </p:txBody>
      </p:sp>
      <p:sp>
        <p:nvSpPr>
          <p:cNvPr id="3" name="TextBox 2"/>
          <p:cNvSpPr txBox="1"/>
          <p:nvPr/>
        </p:nvSpPr>
        <p:spPr>
          <a:xfrm>
            <a:off x="2362411" y="3128777"/>
            <a:ext cx="7922029" cy="1231106"/>
          </a:xfrm>
          <a:prstGeom prst="rect">
            <a:avLst/>
          </a:prstGeom>
          <a:noFill/>
        </p:spPr>
        <p:txBody>
          <a:bodyPr wrap="square" rtlCol="0">
            <a:spAutoFit/>
          </a:bodyPr>
          <a:lstStyle/>
          <a:p>
            <a:pPr algn="ctr"/>
            <a:r>
              <a:rPr lang="el-GR" sz="2000" b="1" dirty="0" smtClean="0">
                <a:solidFill>
                  <a:srgbClr val="27C5F4"/>
                </a:solidFill>
                <a:latin typeface="Trebuchet MS" panose="020B0603020202020204" pitchFamily="34" charset="0"/>
              </a:rPr>
              <a:t>Συνέντευξη Τύπου</a:t>
            </a:r>
            <a:endParaRPr lang="el-GR" sz="2000" b="1" dirty="0" smtClean="0">
              <a:solidFill>
                <a:srgbClr val="27C5F4"/>
              </a:solidFill>
              <a:latin typeface="Trebuchet MS" panose="020B0603020202020204" pitchFamily="34" charset="0"/>
            </a:endParaRPr>
          </a:p>
          <a:p>
            <a:pPr algn="ctr"/>
            <a:endParaRPr lang="el-GR" b="1" dirty="0" smtClean="0">
              <a:solidFill>
                <a:srgbClr val="002060"/>
              </a:solidFill>
              <a:latin typeface="Trebuchet MS" panose="020B0603020202020204" pitchFamily="34" charset="0"/>
            </a:endParaRPr>
          </a:p>
          <a:p>
            <a:pPr algn="ctr"/>
            <a:r>
              <a:rPr lang="el-GR" i="1" dirty="0" smtClean="0">
                <a:solidFill>
                  <a:srgbClr val="002060"/>
                </a:solidFill>
                <a:latin typeface="Trebuchet MS" panose="020B0603020202020204" pitchFamily="34" charset="0"/>
              </a:rPr>
              <a:t>«Η σημασία της αξιοποίησης των ευρωπαϊκών πόρων για την ελληνική οικονομία και την κοινωνία»</a:t>
            </a:r>
            <a:endParaRPr lang="el-GR" i="1" dirty="0">
              <a:solidFill>
                <a:srgbClr val="002060"/>
              </a:solidFill>
              <a:latin typeface="Trebuchet MS" panose="020B0603020202020204" pitchFamily="34" charset="0"/>
            </a:endParaRPr>
          </a:p>
        </p:txBody>
      </p:sp>
      <p:pic>
        <p:nvPicPr>
          <p:cNvPr id="4" name="Εικόνα 3"/>
          <p:cNvPicPr>
            <a:picLocks noChangeAspect="1"/>
          </p:cNvPicPr>
          <p:nvPr/>
        </p:nvPicPr>
        <p:blipFill>
          <a:blip r:embed="rId1"/>
          <a:stretch>
            <a:fillRect/>
          </a:stretch>
        </p:blipFill>
        <p:spPr>
          <a:xfrm>
            <a:off x="2996736" y="5410057"/>
            <a:ext cx="7905405" cy="673625"/>
          </a:xfrm>
          <a:prstGeom prst="rect">
            <a:avLst/>
          </a:prstGeom>
        </p:spPr>
      </p:pic>
      <p:sp>
        <p:nvSpPr>
          <p:cNvPr id="5" name="Ορθογώνιο 4"/>
          <p:cNvSpPr/>
          <p:nvPr/>
        </p:nvSpPr>
        <p:spPr>
          <a:xfrm>
            <a:off x="2593570" y="4488873"/>
            <a:ext cx="8711739" cy="698269"/>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Η Ελλάδα στην </a:t>
            </a:r>
            <a:r>
              <a:rPr lang="en-US" sz="2800" dirty="0"/>
              <a:t>1</a:t>
            </a:r>
            <a:r>
              <a:rPr lang="el-GR" sz="2800" baseline="30000" dirty="0"/>
              <a:t>η</a:t>
            </a:r>
            <a:r>
              <a:rPr lang="el-GR" sz="2800" dirty="0"/>
              <a:t> Θέση της Ευρώπης στην απορρόφηση πόρων του ΕΣΠΑ 20</a:t>
            </a:r>
            <a:r>
              <a:rPr lang="en-US" sz="2800" dirty="0"/>
              <a:t>21</a:t>
            </a:r>
            <a:r>
              <a:rPr lang="el-GR" sz="2800" dirty="0"/>
              <a:t>-202</a:t>
            </a:r>
            <a:r>
              <a:rPr lang="en-US" sz="2800" dirty="0"/>
              <a:t>7</a:t>
            </a:r>
            <a:endParaRPr lang="el-GR" sz="2800" dirty="0"/>
          </a:p>
        </p:txBody>
      </p:sp>
      <p:sp>
        <p:nvSpPr>
          <p:cNvPr id="3" name="Θέση κειμένου 2"/>
          <p:cNvSpPr>
            <a:spLocks noGrp="1"/>
          </p:cNvSpPr>
          <p:nvPr>
            <p:ph idx="1"/>
          </p:nvPr>
        </p:nvSpPr>
        <p:spPr/>
        <p:txBody>
          <a:bodyPr/>
          <a:lstStyle/>
          <a:p>
            <a:pPr marL="0" indent="0">
              <a:lnSpc>
                <a:spcPts val="2200"/>
              </a:lnSpc>
              <a:spcAft>
                <a:spcPts val="900"/>
              </a:spcAft>
              <a:buNone/>
            </a:pPr>
            <a:endParaRPr lang="el-GR" sz="1400" dirty="0"/>
          </a:p>
          <a:p>
            <a:endParaRPr lang="el-GR" dirty="0"/>
          </a:p>
          <a:p>
            <a:endParaRPr lang="el-GR" dirty="0"/>
          </a:p>
          <a:p>
            <a:endParaRPr lang="el-GR" dirty="0"/>
          </a:p>
        </p:txBody>
      </p:sp>
      <p:sp>
        <p:nvSpPr>
          <p:cNvPr id="13" name="TextBox 12"/>
          <p:cNvSpPr txBox="1"/>
          <p:nvPr/>
        </p:nvSpPr>
        <p:spPr>
          <a:xfrm>
            <a:off x="9017019" y="5942880"/>
            <a:ext cx="2706624"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r>
              <a:rPr lang="el-GR" sz="800" dirty="0"/>
              <a:t>2014-2020: Πολιτική Συνοχής - Πληρωμές EU ανά χώρα</a:t>
            </a:r>
            <a:endParaRPr lang="el-GR" sz="800" dirty="0"/>
          </a:p>
          <a:p>
            <a:pPr defTabSz="412750"/>
            <a:r>
              <a:rPr lang="el-GR" sz="800" dirty="0">
                <a:solidFill>
                  <a:srgbClr val="000000"/>
                </a:solidFill>
                <a:sym typeface="Helvetica Light"/>
              </a:rPr>
              <a:t>Πηγή: </a:t>
            </a:r>
            <a:r>
              <a:rPr lang="en-US" sz="800" dirty="0">
                <a:solidFill>
                  <a:srgbClr val="000000"/>
                </a:solidFill>
                <a:sym typeface="Helvetica Light"/>
              </a:rPr>
              <a:t>EU Open Data </a:t>
            </a:r>
            <a:r>
              <a:rPr lang="el-GR" sz="800" dirty="0">
                <a:solidFill>
                  <a:srgbClr val="000000"/>
                </a:solidFill>
                <a:sym typeface="Helvetica Light"/>
              </a:rPr>
              <a:t>2</a:t>
            </a:r>
            <a:r>
              <a:rPr lang="en-US" sz="800" dirty="0">
                <a:solidFill>
                  <a:srgbClr val="000000"/>
                </a:solidFill>
                <a:sym typeface="Helvetica Light"/>
              </a:rPr>
              <a:t>2/</a:t>
            </a:r>
            <a:r>
              <a:rPr lang="el-GR" sz="800" dirty="0">
                <a:solidFill>
                  <a:srgbClr val="000000"/>
                </a:solidFill>
                <a:sym typeface="Helvetica Light"/>
              </a:rPr>
              <a:t>9</a:t>
            </a:r>
            <a:r>
              <a:rPr lang="en-US" sz="800" dirty="0">
                <a:solidFill>
                  <a:srgbClr val="000000"/>
                </a:solidFill>
                <a:sym typeface="Helvetica Light"/>
              </a:rPr>
              <a:t>/2023</a:t>
            </a:r>
            <a:endParaRPr lang="el-GR" sz="800" dirty="0">
              <a:solidFill>
                <a:srgbClr val="000000"/>
              </a:solidFill>
              <a:sym typeface="Helvetica Light"/>
            </a:endParaRPr>
          </a:p>
        </p:txBody>
      </p:sp>
      <p:pic>
        <p:nvPicPr>
          <p:cNvPr id="4" name="Εικόνα 3"/>
          <p:cNvPicPr>
            <a:picLocks noChangeAspect="1"/>
          </p:cNvPicPr>
          <p:nvPr/>
        </p:nvPicPr>
        <p:blipFill>
          <a:blip r:embed="rId1"/>
          <a:stretch>
            <a:fillRect/>
          </a:stretch>
        </p:blipFill>
        <p:spPr>
          <a:xfrm>
            <a:off x="1737360" y="1097280"/>
            <a:ext cx="6483927" cy="5143117"/>
          </a:xfrm>
          <a:prstGeom prst="rect">
            <a:avLst/>
          </a:prstGeom>
        </p:spPr>
      </p:pic>
      <p:sp>
        <p:nvSpPr>
          <p:cNvPr id="9" name="Ορθογώνιο 8"/>
          <p:cNvSpPr/>
          <p:nvPr/>
        </p:nvSpPr>
        <p:spPr>
          <a:xfrm>
            <a:off x="8390179" y="3141735"/>
            <a:ext cx="2524432" cy="482183"/>
          </a:xfrm>
          <a:prstGeom prst="rect">
            <a:avLst/>
          </a:prstGeom>
          <a:solidFill>
            <a:srgbClr val="A0E5FA"/>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12750" hangingPunct="0"/>
            <a:r>
              <a:rPr lang="el-GR" sz="1400" b="1" dirty="0">
                <a:solidFill>
                  <a:srgbClr val="075091"/>
                </a:solidFill>
                <a:latin typeface="Trebuchet MS" panose="020B0603020202020204" pitchFamily="34" charset="0"/>
                <a:cs typeface="Calibri" panose="020F0502020204030204" pitchFamily="34" charset="0"/>
              </a:rPr>
              <a:t>Κατάταξη για το σύνολο </a:t>
            </a:r>
            <a:endParaRPr lang="el-GR" sz="1400" b="1" dirty="0">
              <a:solidFill>
                <a:srgbClr val="075091"/>
              </a:solidFill>
              <a:latin typeface="Trebuchet MS" panose="020B0603020202020204" pitchFamily="34" charset="0"/>
              <a:cs typeface="Calibri" panose="020F0502020204030204" pitchFamily="34" charset="0"/>
            </a:endParaRPr>
          </a:p>
          <a:p>
            <a:pPr algn="ctr" defTabSz="412750" hangingPunct="0"/>
            <a:r>
              <a:rPr lang="el-GR" sz="1400" b="1" dirty="0">
                <a:solidFill>
                  <a:srgbClr val="075091"/>
                </a:solidFill>
                <a:latin typeface="Trebuchet MS" panose="020B0603020202020204" pitchFamily="34" charset="0"/>
                <a:cs typeface="Calibri" panose="020F0502020204030204" pitchFamily="34" charset="0"/>
              </a:rPr>
              <a:t>των Ταμείων</a:t>
            </a:r>
            <a:endParaRPr lang="el-GR" sz="1400" b="1" dirty="0">
              <a:solidFill>
                <a:srgbClr val="075091"/>
              </a:solidFill>
              <a:latin typeface="Trebuchet MS" panose="020B0603020202020204" pitchFamily="34" charset="0"/>
              <a:cs typeface="Calibri" panose="020F0502020204030204" pitchFamily="34" charset="0"/>
            </a:endParaRPr>
          </a:p>
        </p:txBody>
      </p:sp>
      <p:sp>
        <p:nvSpPr>
          <p:cNvPr id="5" name="Θέση αριθμού διαφάνειας 4"/>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Στρογγυλεμένο ορθογώνιο 6"/>
          <p:cNvSpPr/>
          <p:nvPr/>
        </p:nvSpPr>
        <p:spPr>
          <a:xfrm>
            <a:off x="2214869" y="2261462"/>
            <a:ext cx="8535861" cy="8063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p:cNvSpPr>
            <a:spLocks noGrp="1"/>
          </p:cNvSpPr>
          <p:nvPr>
            <p:ph type="title"/>
          </p:nvPr>
        </p:nvSpPr>
        <p:spPr/>
        <p:txBody>
          <a:bodyPr>
            <a:noAutofit/>
          </a:bodyPr>
          <a:lstStyle/>
          <a:p>
            <a:r>
              <a:rPr lang="el-GR" sz="2800" dirty="0"/>
              <a:t>ΕΣΠΑ 2021-2027: Ταμείο Συνοχής και Ευρωπαϊκό Ταμείο Περιφερειακής Ανάπτυξης</a:t>
            </a:r>
            <a:endParaRPr lang="el-GR" sz="2800" dirty="0"/>
          </a:p>
        </p:txBody>
      </p:sp>
      <p:sp>
        <p:nvSpPr>
          <p:cNvPr id="2" name="Θέση περιεχομένου 1"/>
          <p:cNvSpPr>
            <a:spLocks noGrp="1"/>
          </p:cNvSpPr>
          <p:nvPr>
            <p:ph idx="1"/>
          </p:nvPr>
        </p:nvSpPr>
        <p:spPr>
          <a:xfrm>
            <a:off x="2214866" y="3463105"/>
            <a:ext cx="8535861" cy="817493"/>
          </a:xfrm>
        </p:spPr>
        <p:txBody>
          <a:bodyPr>
            <a:noAutofit/>
          </a:bodyPr>
          <a:lstStyle/>
          <a:p>
            <a:pPr lvl="1">
              <a:buClr>
                <a:srgbClr val="27C5F4"/>
              </a:buClr>
              <a:buFont typeface="Wingdings" panose="05000000000000000000" pitchFamily="2" charset="2"/>
              <a:buChar char="v"/>
            </a:pPr>
            <a:r>
              <a:rPr lang="el-GR" sz="1600" dirty="0" smtClean="0">
                <a:solidFill>
                  <a:srgbClr val="0F4E8C"/>
                </a:solidFill>
                <a:cs typeface="Calibri" panose="020F0502020204030204" pitchFamily="34" charset="0"/>
              </a:rPr>
              <a:t>Κατασκευή </a:t>
            </a:r>
            <a:r>
              <a:rPr lang="el-GR" sz="1600" dirty="0">
                <a:solidFill>
                  <a:srgbClr val="0F4E8C"/>
                </a:solidFill>
                <a:cs typeface="Calibri" panose="020F0502020204030204" pitchFamily="34" charset="0"/>
              </a:rPr>
              <a:t>και εκσυγχρονισμός δικτύων τηλεθέρμανσης: </a:t>
            </a:r>
            <a:r>
              <a:rPr lang="el-GR" sz="1600" b="1" dirty="0">
                <a:solidFill>
                  <a:srgbClr val="0F4E8C"/>
                </a:solidFill>
                <a:cs typeface="Calibri" panose="020F0502020204030204" pitchFamily="34" charset="0"/>
              </a:rPr>
              <a:t>1</a:t>
            </a:r>
            <a:r>
              <a:rPr lang="en-US" sz="1600" b="1" dirty="0">
                <a:solidFill>
                  <a:srgbClr val="0F4E8C"/>
                </a:solidFill>
                <a:cs typeface="Calibri" panose="020F0502020204030204" pitchFamily="34" charset="0"/>
              </a:rPr>
              <a:t>05</a:t>
            </a:r>
            <a:r>
              <a:rPr lang="el-GR" sz="1600" b="1" dirty="0">
                <a:solidFill>
                  <a:srgbClr val="0F4E8C"/>
                </a:solidFill>
                <a:cs typeface="Calibri" panose="020F0502020204030204" pitchFamily="34" charset="0"/>
              </a:rPr>
              <a:t> </a:t>
            </a:r>
            <a:r>
              <a:rPr lang="el-GR" sz="1600" dirty="0">
                <a:solidFill>
                  <a:srgbClr val="0F4E8C"/>
                </a:solidFill>
                <a:cs typeface="Calibri" panose="020F0502020204030204" pitchFamily="34" charset="0"/>
              </a:rPr>
              <a:t>εκ</a:t>
            </a:r>
            <a:r>
              <a:rPr lang="el-GR" sz="1600" dirty="0" smtClean="0">
                <a:solidFill>
                  <a:srgbClr val="0F4E8C"/>
                </a:solidFill>
                <a:cs typeface="Calibri" panose="020F0502020204030204" pitchFamily="34" charset="0"/>
              </a:rPr>
              <a:t>.€</a:t>
            </a:r>
            <a:endParaRPr lang="el-GR" sz="1600" dirty="0">
              <a:solidFill>
                <a:srgbClr val="0F4E8C"/>
              </a:solidFill>
              <a:cs typeface="Calibri" panose="020F0502020204030204" pitchFamily="34" charset="0"/>
            </a:endParaRPr>
          </a:p>
          <a:p>
            <a:pPr lvl="1">
              <a:buClr>
                <a:srgbClr val="27C5F4"/>
              </a:buClr>
              <a:buFont typeface="Wingdings" panose="05000000000000000000" pitchFamily="2" charset="2"/>
              <a:buChar char="v"/>
            </a:pPr>
            <a:r>
              <a:rPr lang="el-GR" sz="1600" dirty="0">
                <a:solidFill>
                  <a:srgbClr val="0F4E8C"/>
                </a:solidFill>
                <a:cs typeface="Calibri" panose="020F0502020204030204" pitchFamily="34" charset="0"/>
              </a:rPr>
              <a:t>Παρεμβάσεις Υπογείωσης Εναερίων Δικτύων Μεταφοράς και Διανομής Ηλεκτρικής Ενέργειας σε Δήμους: </a:t>
            </a:r>
            <a:r>
              <a:rPr lang="el-GR" sz="1600" b="1" dirty="0">
                <a:solidFill>
                  <a:srgbClr val="0F4E8C"/>
                </a:solidFill>
                <a:cs typeface="Calibri" panose="020F0502020204030204" pitchFamily="34" charset="0"/>
              </a:rPr>
              <a:t>45</a:t>
            </a:r>
            <a:r>
              <a:rPr lang="el-GR" sz="1600" dirty="0">
                <a:solidFill>
                  <a:srgbClr val="0F4E8C"/>
                </a:solidFill>
                <a:cs typeface="Calibri" panose="020F0502020204030204" pitchFamily="34" charset="0"/>
              </a:rPr>
              <a:t> εκ</a:t>
            </a:r>
            <a:r>
              <a:rPr lang="el-GR" sz="1600" dirty="0" smtClean="0">
                <a:solidFill>
                  <a:srgbClr val="0F4E8C"/>
                </a:solidFill>
                <a:cs typeface="Calibri" panose="020F0502020204030204" pitchFamily="34" charset="0"/>
              </a:rPr>
              <a:t>.€</a:t>
            </a:r>
            <a:endParaRPr lang="el-GR" sz="1600" dirty="0">
              <a:solidFill>
                <a:srgbClr val="0F4E8C"/>
              </a:solidFill>
              <a:cs typeface="Calibri" panose="020F0502020204030204" pitchFamily="34" charset="0"/>
            </a:endParaRPr>
          </a:p>
          <a:p>
            <a:pPr lvl="1"/>
            <a:endParaRPr lang="el-GR" sz="1800" dirty="0">
              <a:latin typeface="+mn-lt"/>
            </a:endParaRPr>
          </a:p>
        </p:txBody>
      </p:sp>
      <p:sp>
        <p:nvSpPr>
          <p:cNvPr id="5" name="Ορθογώνιο 4"/>
          <p:cNvSpPr/>
          <p:nvPr/>
        </p:nvSpPr>
        <p:spPr>
          <a:xfrm>
            <a:off x="793392" y="1290038"/>
            <a:ext cx="5210081" cy="369332"/>
          </a:xfrm>
          <a:prstGeom prst="rect">
            <a:avLst/>
          </a:prstGeom>
        </p:spPr>
        <p:txBody>
          <a:bodyPr wrap="none">
            <a:spAutoFit/>
          </a:bodyPr>
          <a:lstStyle/>
          <a:p>
            <a:r>
              <a:rPr lang="el-GR" dirty="0">
                <a:solidFill>
                  <a:srgbClr val="17518C"/>
                </a:solidFill>
                <a:latin typeface="Trebuchet MS" panose="020B0603020202020204" pitchFamily="34" charset="0"/>
              </a:rPr>
              <a:t>Σημαντικές Προσκλήσεις που έχουν ήδη εκδοθεί:</a:t>
            </a:r>
            <a:endParaRPr lang="el-GR" dirty="0">
              <a:solidFill>
                <a:srgbClr val="17518C"/>
              </a:solidFill>
              <a:latin typeface="Trebuchet MS" panose="020B0603020202020204" pitchFamily="34" charset="0"/>
            </a:endParaRPr>
          </a:p>
        </p:txBody>
      </p:sp>
      <p:pic>
        <p:nvPicPr>
          <p:cNvPr id="6" name="Picture 5"/>
          <p:cNvPicPr>
            <a:picLocks noChangeAspect="1"/>
          </p:cNvPicPr>
          <p:nvPr/>
        </p:nvPicPr>
        <p:blipFill>
          <a:blip r:embed="rId1">
            <a:duotone>
              <a:schemeClr val="accent1">
                <a:shade val="45000"/>
                <a:satMod val="135000"/>
              </a:schemeClr>
              <a:prstClr val="white"/>
            </a:duotone>
          </a:blip>
          <a:stretch>
            <a:fillRect/>
          </a:stretch>
        </p:blipFill>
        <p:spPr>
          <a:xfrm>
            <a:off x="1214171" y="2296038"/>
            <a:ext cx="808119" cy="763717"/>
          </a:xfrm>
          <a:prstGeom prst="rect">
            <a:avLst/>
          </a:prstGeom>
        </p:spPr>
      </p:pic>
      <p:sp>
        <p:nvSpPr>
          <p:cNvPr id="8" name="Ορθογώνιο 7"/>
          <p:cNvSpPr/>
          <p:nvPr/>
        </p:nvSpPr>
        <p:spPr>
          <a:xfrm>
            <a:off x="2277290" y="2372570"/>
            <a:ext cx="6096000" cy="584775"/>
          </a:xfrm>
          <a:prstGeom prst="rect">
            <a:avLst/>
          </a:prstGeom>
        </p:spPr>
        <p:txBody>
          <a:bodyPr>
            <a:spAutoFit/>
          </a:bodyPr>
          <a:lstStyle/>
          <a:p>
            <a:pPr lvl="1">
              <a:buClr>
                <a:srgbClr val="27C5F4"/>
              </a:buClr>
              <a:buFont typeface="Wingdings" panose="05000000000000000000" pitchFamily="2" charset="2"/>
              <a:buChar char="v"/>
            </a:pPr>
            <a:r>
              <a:rPr lang="el-GR" sz="1600" dirty="0" smtClean="0">
                <a:solidFill>
                  <a:srgbClr val="0F4E8C"/>
                </a:solidFill>
                <a:latin typeface="Trebuchet MS" panose="020B0603020202020204" pitchFamily="34" charset="0"/>
                <a:cs typeface="Calibri" panose="020F0502020204030204" pitchFamily="34" charset="0"/>
              </a:rPr>
              <a:t>Πράσινη </a:t>
            </a:r>
            <a:r>
              <a:rPr lang="el-GR" sz="1600" dirty="0">
                <a:solidFill>
                  <a:srgbClr val="0F4E8C"/>
                </a:solidFill>
                <a:latin typeface="Trebuchet MS" panose="020B0603020202020204" pitchFamily="34" charset="0"/>
                <a:cs typeface="Calibri" panose="020F0502020204030204" pitchFamily="34" charset="0"/>
              </a:rPr>
              <a:t>Μετάβαση ΜμΕ: </a:t>
            </a:r>
            <a:r>
              <a:rPr lang="el-GR" sz="1600" b="1" dirty="0">
                <a:solidFill>
                  <a:srgbClr val="0F4E8C"/>
                </a:solidFill>
                <a:latin typeface="Trebuchet MS" panose="020B0603020202020204" pitchFamily="34" charset="0"/>
                <a:cs typeface="Calibri" panose="020F0502020204030204" pitchFamily="34" charset="0"/>
              </a:rPr>
              <a:t>700</a:t>
            </a:r>
            <a:r>
              <a:rPr lang="el-GR" sz="1600" dirty="0">
                <a:solidFill>
                  <a:srgbClr val="0F4E8C"/>
                </a:solidFill>
                <a:latin typeface="Trebuchet MS" panose="020B0603020202020204" pitchFamily="34" charset="0"/>
                <a:cs typeface="Calibri" panose="020F0502020204030204" pitchFamily="34" charset="0"/>
              </a:rPr>
              <a:t> εκ</a:t>
            </a:r>
            <a:r>
              <a:rPr lang="el-GR" sz="1600" dirty="0" smtClean="0">
                <a:solidFill>
                  <a:srgbClr val="0F4E8C"/>
                </a:solidFill>
                <a:latin typeface="Trebuchet MS" panose="020B0603020202020204" pitchFamily="34" charset="0"/>
                <a:cs typeface="Calibri" panose="020F0502020204030204" pitchFamily="34" charset="0"/>
              </a:rPr>
              <a:t>.€</a:t>
            </a:r>
            <a:endParaRPr lang="el-GR" sz="1600" dirty="0">
              <a:solidFill>
                <a:srgbClr val="0F4E8C"/>
              </a:solidFill>
              <a:latin typeface="Trebuchet MS" panose="020B0603020202020204" pitchFamily="34" charset="0"/>
              <a:cs typeface="Calibri" panose="020F0502020204030204" pitchFamily="34" charset="0"/>
            </a:endParaRPr>
          </a:p>
          <a:p>
            <a:pPr lvl="1">
              <a:buClr>
                <a:srgbClr val="27C5F4"/>
              </a:buClr>
              <a:buFont typeface="Wingdings" panose="05000000000000000000" pitchFamily="2" charset="2"/>
              <a:buChar char="v"/>
            </a:pPr>
            <a:r>
              <a:rPr lang="el-GR" sz="1600" dirty="0">
                <a:solidFill>
                  <a:srgbClr val="0F4E8C"/>
                </a:solidFill>
                <a:latin typeface="Trebuchet MS" panose="020B0603020202020204" pitchFamily="34" charset="0"/>
                <a:cs typeface="Calibri" panose="020F0502020204030204" pitchFamily="34" charset="0"/>
              </a:rPr>
              <a:t>Ψηφιακός Μετασχηματισμός ΜμΕ: </a:t>
            </a:r>
            <a:r>
              <a:rPr lang="el-GR" sz="1600" b="1" dirty="0">
                <a:solidFill>
                  <a:srgbClr val="0F4E8C"/>
                </a:solidFill>
                <a:latin typeface="Trebuchet MS" panose="020B0603020202020204" pitchFamily="34" charset="0"/>
                <a:cs typeface="Calibri" panose="020F0502020204030204" pitchFamily="34" charset="0"/>
              </a:rPr>
              <a:t>300</a:t>
            </a:r>
            <a:r>
              <a:rPr lang="el-GR" sz="1600" dirty="0">
                <a:solidFill>
                  <a:srgbClr val="0F4E8C"/>
                </a:solidFill>
                <a:latin typeface="Trebuchet MS" panose="020B0603020202020204" pitchFamily="34" charset="0"/>
                <a:cs typeface="Calibri" panose="020F0502020204030204" pitchFamily="34" charset="0"/>
              </a:rPr>
              <a:t> εκ</a:t>
            </a:r>
            <a:r>
              <a:rPr lang="el-GR" sz="1600" dirty="0" smtClean="0">
                <a:solidFill>
                  <a:srgbClr val="0F4E8C"/>
                </a:solidFill>
                <a:latin typeface="Trebuchet MS" panose="020B0603020202020204" pitchFamily="34" charset="0"/>
                <a:cs typeface="Calibri" panose="020F0502020204030204" pitchFamily="34" charset="0"/>
              </a:rPr>
              <a:t>.€</a:t>
            </a:r>
            <a:endParaRPr lang="en-US" sz="1600" dirty="0">
              <a:solidFill>
                <a:srgbClr val="0F4E8C"/>
              </a:solidFill>
              <a:latin typeface="Trebuchet MS" panose="020B0603020202020204" pitchFamily="34" charset="0"/>
              <a:cs typeface="Calibri" panose="020F0502020204030204" pitchFamily="34" charset="0"/>
            </a:endParaRPr>
          </a:p>
        </p:txBody>
      </p:sp>
      <p:sp>
        <p:nvSpPr>
          <p:cNvPr id="9" name="Ορθογώνιο 8"/>
          <p:cNvSpPr/>
          <p:nvPr/>
        </p:nvSpPr>
        <p:spPr>
          <a:xfrm>
            <a:off x="2757570" y="2002186"/>
            <a:ext cx="3762568" cy="369332"/>
          </a:xfrm>
          <a:prstGeom prst="rect">
            <a:avLst/>
          </a:prstGeom>
          <a:solidFill>
            <a:schemeClr val="bg1"/>
          </a:solidFill>
        </p:spPr>
        <p:txBody>
          <a:bodyPr wrap="none">
            <a:spAutoFit/>
          </a:bodyPr>
          <a:lstStyle/>
          <a:p>
            <a:r>
              <a:rPr lang="en-US" dirty="0" smtClean="0">
                <a:solidFill>
                  <a:srgbClr val="27C5F4"/>
                </a:solidFill>
                <a:latin typeface="Trebuchet MS" panose="020B0603020202020204" pitchFamily="34" charset="0"/>
              </a:rPr>
              <a:t>1. </a:t>
            </a:r>
            <a:r>
              <a:rPr lang="el-GR" dirty="0" smtClean="0">
                <a:solidFill>
                  <a:srgbClr val="27C5F4"/>
                </a:solidFill>
                <a:latin typeface="Trebuchet MS" panose="020B0603020202020204" pitchFamily="34" charset="0"/>
              </a:rPr>
              <a:t>Πρόγραμμα </a:t>
            </a:r>
            <a:r>
              <a:rPr lang="el-GR" dirty="0">
                <a:solidFill>
                  <a:srgbClr val="27C5F4"/>
                </a:solidFill>
                <a:latin typeface="Trebuchet MS" panose="020B0603020202020204" pitchFamily="34" charset="0"/>
              </a:rPr>
              <a:t>Ανταγωνιστικότητα </a:t>
            </a:r>
            <a:endParaRPr lang="el-GR" dirty="0">
              <a:solidFill>
                <a:srgbClr val="27C5F4"/>
              </a:solidFill>
              <a:latin typeface="Trebuchet MS" panose="020B0603020202020204" pitchFamily="34" charset="0"/>
            </a:endParaRPr>
          </a:p>
        </p:txBody>
      </p:sp>
      <p:sp>
        <p:nvSpPr>
          <p:cNvPr id="10" name="Στρογγυλεμένο ορθογώνιο 9"/>
          <p:cNvSpPr/>
          <p:nvPr/>
        </p:nvSpPr>
        <p:spPr>
          <a:xfrm>
            <a:off x="2214868" y="3360209"/>
            <a:ext cx="8535861" cy="8792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2818032" y="3093773"/>
            <a:ext cx="1657826" cy="369332"/>
          </a:xfrm>
          <a:prstGeom prst="rect">
            <a:avLst/>
          </a:prstGeom>
          <a:solidFill>
            <a:schemeClr val="bg1"/>
          </a:solidFill>
        </p:spPr>
        <p:txBody>
          <a:bodyPr wrap="none">
            <a:spAutoFit/>
          </a:bodyPr>
          <a:lstStyle/>
          <a:p>
            <a:r>
              <a:rPr lang="en-US" dirty="0" smtClean="0">
                <a:solidFill>
                  <a:srgbClr val="27C5F4"/>
                </a:solidFill>
                <a:latin typeface="Trebuchet MS" panose="020B0603020202020204" pitchFamily="34" charset="0"/>
              </a:rPr>
              <a:t>2. </a:t>
            </a:r>
            <a:r>
              <a:rPr lang="el-GR" dirty="0" smtClean="0">
                <a:solidFill>
                  <a:srgbClr val="27C5F4"/>
                </a:solidFill>
                <a:latin typeface="Trebuchet MS" panose="020B0603020202020204" pitchFamily="34" charset="0"/>
              </a:rPr>
              <a:t>Περιβάλλον</a:t>
            </a:r>
            <a:endParaRPr lang="el-GR" dirty="0">
              <a:solidFill>
                <a:srgbClr val="27C5F4"/>
              </a:solidFill>
              <a:latin typeface="Trebuchet MS" panose="020B0603020202020204" pitchFamily="34" charset="0"/>
            </a:endParaRPr>
          </a:p>
        </p:txBody>
      </p:sp>
      <p:pic>
        <p:nvPicPr>
          <p:cNvPr id="12" name="Picture 7"/>
          <p:cNvPicPr>
            <a:picLocks noChangeAspect="1"/>
          </p:cNvPicPr>
          <p:nvPr/>
        </p:nvPicPr>
        <p:blipFill>
          <a:blip r:embed="rId2">
            <a:duotone>
              <a:schemeClr val="accent1">
                <a:shade val="45000"/>
                <a:satMod val="135000"/>
              </a:schemeClr>
              <a:prstClr val="white"/>
            </a:duotone>
          </a:blip>
          <a:stretch>
            <a:fillRect/>
          </a:stretch>
        </p:blipFill>
        <p:spPr>
          <a:xfrm>
            <a:off x="1245327" y="3426940"/>
            <a:ext cx="776963" cy="734273"/>
          </a:xfrm>
          <a:prstGeom prst="rect">
            <a:avLst/>
          </a:prstGeom>
        </p:spPr>
      </p:pic>
      <p:sp>
        <p:nvSpPr>
          <p:cNvPr id="13" name="Ορθογώνιο 12"/>
          <p:cNvSpPr/>
          <p:nvPr/>
        </p:nvSpPr>
        <p:spPr>
          <a:xfrm>
            <a:off x="2214866" y="4505926"/>
            <a:ext cx="7284720" cy="830997"/>
          </a:xfrm>
          <a:prstGeom prst="rect">
            <a:avLst/>
          </a:prstGeom>
        </p:spPr>
        <p:txBody>
          <a:bodyPr wrap="square">
            <a:spAutoFit/>
          </a:bodyPr>
          <a:lstStyle/>
          <a:p>
            <a:r>
              <a:rPr lang="el-GR" sz="1600" dirty="0" smtClean="0"/>
              <a:t> </a:t>
            </a:r>
            <a:endParaRPr lang="el-GR" sz="1600" dirty="0"/>
          </a:p>
          <a:p>
            <a:pPr lvl="1">
              <a:buClr>
                <a:srgbClr val="27C5F4"/>
              </a:buClr>
              <a:buFont typeface="Wingdings" panose="05000000000000000000" pitchFamily="2" charset="2"/>
              <a:buChar char="v"/>
            </a:pPr>
            <a:r>
              <a:rPr lang="el-GR" sz="1600" dirty="0">
                <a:solidFill>
                  <a:srgbClr val="0F4E8C"/>
                </a:solidFill>
                <a:latin typeface="Trebuchet MS" panose="020B0603020202020204" pitchFamily="34" charset="0"/>
              </a:rPr>
              <a:t>Νέες Γραμμές (Γραμμή 4) – Επεκτάσεις Μετρό Αθήνας: </a:t>
            </a:r>
            <a:r>
              <a:rPr lang="el-GR" sz="1600" b="1" dirty="0">
                <a:solidFill>
                  <a:srgbClr val="0F4E8C"/>
                </a:solidFill>
                <a:latin typeface="Trebuchet MS" panose="020B0603020202020204" pitchFamily="34" charset="0"/>
              </a:rPr>
              <a:t>320</a:t>
            </a:r>
            <a:r>
              <a:rPr lang="el-GR" sz="1600" dirty="0">
                <a:solidFill>
                  <a:srgbClr val="0F4E8C"/>
                </a:solidFill>
                <a:latin typeface="Trebuchet MS" panose="020B0603020202020204" pitchFamily="34" charset="0"/>
              </a:rPr>
              <a:t> εκ</a:t>
            </a:r>
            <a:r>
              <a:rPr lang="el-GR" sz="1600" dirty="0" smtClean="0">
                <a:solidFill>
                  <a:srgbClr val="0F4E8C"/>
                </a:solidFill>
                <a:latin typeface="Trebuchet MS" panose="020B0603020202020204" pitchFamily="34" charset="0"/>
              </a:rPr>
              <a:t>.€</a:t>
            </a:r>
            <a:endParaRPr lang="el-GR" sz="1600" dirty="0">
              <a:solidFill>
                <a:srgbClr val="0F4E8C"/>
              </a:solidFill>
              <a:latin typeface="Trebuchet MS" panose="020B0603020202020204" pitchFamily="34" charset="0"/>
            </a:endParaRPr>
          </a:p>
          <a:p>
            <a:pPr lvl="1">
              <a:buClr>
                <a:srgbClr val="27C5F4"/>
              </a:buClr>
              <a:buFont typeface="Wingdings" panose="05000000000000000000" pitchFamily="2" charset="2"/>
              <a:buChar char="v"/>
            </a:pPr>
            <a:r>
              <a:rPr lang="el-GR" sz="1600" dirty="0">
                <a:solidFill>
                  <a:srgbClr val="0F4E8C"/>
                </a:solidFill>
                <a:latin typeface="Trebuchet MS" panose="020B0603020202020204" pitchFamily="34" charset="0"/>
              </a:rPr>
              <a:t>Συστήματα </a:t>
            </a:r>
            <a:r>
              <a:rPr lang="el-GR" sz="1600" dirty="0" smtClean="0">
                <a:solidFill>
                  <a:srgbClr val="0F4E8C"/>
                </a:solidFill>
                <a:latin typeface="Trebuchet MS" panose="020B0603020202020204" pitchFamily="34" charset="0"/>
              </a:rPr>
              <a:t>Ναυσιπλοΐας:</a:t>
            </a:r>
            <a:r>
              <a:rPr lang="el-GR" sz="1600" b="1" dirty="0" smtClean="0">
                <a:solidFill>
                  <a:srgbClr val="0F4E8C"/>
                </a:solidFill>
                <a:latin typeface="Trebuchet MS" panose="020B0603020202020204" pitchFamily="34" charset="0"/>
              </a:rPr>
              <a:t> </a:t>
            </a:r>
            <a:r>
              <a:rPr lang="el-GR" sz="1600" b="1" dirty="0">
                <a:solidFill>
                  <a:srgbClr val="0F4E8C"/>
                </a:solidFill>
                <a:latin typeface="Trebuchet MS" panose="020B0603020202020204" pitchFamily="34" charset="0"/>
              </a:rPr>
              <a:t>57,9 </a:t>
            </a:r>
            <a:r>
              <a:rPr lang="el-GR" sz="1600" dirty="0" smtClean="0">
                <a:solidFill>
                  <a:srgbClr val="0F4E8C"/>
                </a:solidFill>
                <a:latin typeface="Trebuchet MS" panose="020B0603020202020204" pitchFamily="34" charset="0"/>
              </a:rPr>
              <a:t>εκ.€</a:t>
            </a:r>
            <a:endParaRPr lang="el-GR" sz="1600" dirty="0">
              <a:solidFill>
                <a:srgbClr val="0F4E8C"/>
              </a:solidFill>
              <a:latin typeface="Trebuchet MS" panose="020B0603020202020204" pitchFamily="34" charset="0"/>
            </a:endParaRPr>
          </a:p>
        </p:txBody>
      </p:sp>
      <p:sp>
        <p:nvSpPr>
          <p:cNvPr id="14" name="Στρογγυλεμένο ορθογώνιο 13"/>
          <p:cNvSpPr/>
          <p:nvPr/>
        </p:nvSpPr>
        <p:spPr>
          <a:xfrm>
            <a:off x="2214866" y="4652926"/>
            <a:ext cx="8535861" cy="8792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2874137" y="4365880"/>
            <a:ext cx="1601721" cy="369332"/>
          </a:xfrm>
          <a:prstGeom prst="rect">
            <a:avLst/>
          </a:prstGeom>
          <a:solidFill>
            <a:schemeClr val="bg1"/>
          </a:solidFill>
        </p:spPr>
        <p:txBody>
          <a:bodyPr wrap="none">
            <a:spAutoFit/>
          </a:bodyPr>
          <a:lstStyle/>
          <a:p>
            <a:r>
              <a:rPr lang="en-US" dirty="0" smtClean="0">
                <a:solidFill>
                  <a:srgbClr val="27C5F4"/>
                </a:solidFill>
                <a:latin typeface="Trebuchet MS" panose="020B0603020202020204" pitchFamily="34" charset="0"/>
              </a:rPr>
              <a:t>3. </a:t>
            </a:r>
            <a:r>
              <a:rPr lang="el-GR" dirty="0" smtClean="0">
                <a:solidFill>
                  <a:srgbClr val="27C5F4"/>
                </a:solidFill>
                <a:latin typeface="Trebuchet MS" panose="020B0603020202020204" pitchFamily="34" charset="0"/>
              </a:rPr>
              <a:t>Μεταφορές</a:t>
            </a:r>
            <a:endParaRPr lang="el-GR" dirty="0">
              <a:solidFill>
                <a:srgbClr val="27C5F4"/>
              </a:solidFill>
              <a:latin typeface="Trebuchet MS" panose="020B0603020202020204" pitchFamily="34" charset="0"/>
            </a:endParaRPr>
          </a:p>
        </p:txBody>
      </p:sp>
      <p:pic>
        <p:nvPicPr>
          <p:cNvPr id="16" name="Picture 2"/>
          <p:cNvPicPr>
            <a:picLocks noChangeAspect="1"/>
          </p:cNvPicPr>
          <p:nvPr/>
        </p:nvPicPr>
        <p:blipFill>
          <a:blip r:embed="rId3">
            <a:duotone>
              <a:schemeClr val="accent1">
                <a:shade val="45000"/>
                <a:satMod val="135000"/>
              </a:schemeClr>
              <a:prstClr val="white"/>
            </a:duotone>
          </a:blip>
          <a:stretch>
            <a:fillRect/>
          </a:stretch>
        </p:blipFill>
        <p:spPr>
          <a:xfrm>
            <a:off x="1317673" y="4582144"/>
            <a:ext cx="763171" cy="721239"/>
          </a:xfrm>
          <a:prstGeom prst="rect">
            <a:avLst/>
          </a:prstGeom>
        </p:spPr>
      </p:pic>
      <p:cxnSp>
        <p:nvCxnSpPr>
          <p:cNvPr id="17" name="Ευθεία γραμμή σύνδεσης 16"/>
          <p:cNvCxnSpPr/>
          <p:nvPr/>
        </p:nvCxnSpPr>
        <p:spPr>
          <a:xfrm>
            <a:off x="899225" y="1659370"/>
            <a:ext cx="4513036" cy="0"/>
          </a:xfrm>
          <a:prstGeom prst="line">
            <a:avLst/>
          </a:prstGeom>
          <a:noFill/>
          <a:ln w="12700" cap="flat">
            <a:solidFill>
              <a:srgbClr val="A5D483"/>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2"/>
          <p:cNvSpPr>
            <a:spLocks noGrp="1"/>
          </p:cNvSpPr>
          <p:nvPr>
            <p:ph type="title"/>
          </p:nvPr>
        </p:nvSpPr>
        <p:spPr>
          <a:xfrm>
            <a:off x="25069" y="43129"/>
            <a:ext cx="8471950" cy="992039"/>
          </a:xfrm>
        </p:spPr>
        <p:txBody>
          <a:bodyPr>
            <a:noAutofit/>
          </a:bodyPr>
          <a:lstStyle/>
          <a:p>
            <a:r>
              <a:rPr lang="el-GR" sz="2800" dirty="0"/>
              <a:t>ΕΣΠΑ 2021-2027: Ταμείο Συνοχής και Ευρωπαϊκό Ταμείο Περιφερειακής Ανάπτυξης</a:t>
            </a:r>
            <a:endParaRPr lang="el-GR" sz="2800" dirty="0"/>
          </a:p>
        </p:txBody>
      </p:sp>
      <p:sp>
        <p:nvSpPr>
          <p:cNvPr id="5" name="Ορθογώνιο 4"/>
          <p:cNvSpPr/>
          <p:nvPr/>
        </p:nvSpPr>
        <p:spPr>
          <a:xfrm>
            <a:off x="2358042" y="2605750"/>
            <a:ext cx="8581508" cy="1815882"/>
          </a:xfrm>
          <a:prstGeom prst="rect">
            <a:avLst/>
          </a:prstGeom>
        </p:spPr>
        <p:txBody>
          <a:bodyPr wrap="square">
            <a:spAutoFit/>
          </a:bodyPr>
          <a:lstStyle/>
          <a:p>
            <a:pPr lvl="1">
              <a:buClr>
                <a:srgbClr val="27C5F4"/>
              </a:buClr>
              <a:buFont typeface="Wingdings" panose="05000000000000000000" pitchFamily="2" charset="2"/>
              <a:buChar char="v"/>
            </a:pPr>
            <a:r>
              <a:rPr lang="el-GR" sz="1600" dirty="0" smtClean="0">
                <a:solidFill>
                  <a:srgbClr val="0F4E8C"/>
                </a:solidFill>
                <a:latin typeface="Trebuchet MS" panose="020B0603020202020204" pitchFamily="34" charset="0"/>
              </a:rPr>
              <a:t>Πυροσβεστικά </a:t>
            </a:r>
            <a:r>
              <a:rPr lang="el-GR" sz="1600" dirty="0">
                <a:solidFill>
                  <a:srgbClr val="0F4E8C"/>
                </a:solidFill>
                <a:latin typeface="Trebuchet MS" panose="020B0603020202020204" pitchFamily="34" charset="0"/>
              </a:rPr>
              <a:t>οχήματα και λοιπά μέσα για το Πυροσβεστικό Σώμα </a:t>
            </a:r>
            <a:r>
              <a:rPr lang="el-GR" sz="1600" b="1" dirty="0">
                <a:solidFill>
                  <a:srgbClr val="0F4E8C"/>
                </a:solidFill>
                <a:latin typeface="Trebuchet MS" panose="020B0603020202020204" pitchFamily="34" charset="0"/>
              </a:rPr>
              <a:t>100</a:t>
            </a:r>
            <a:r>
              <a:rPr lang="el-GR" sz="1600" dirty="0">
                <a:solidFill>
                  <a:srgbClr val="0F4E8C"/>
                </a:solidFill>
                <a:latin typeface="Trebuchet MS" panose="020B0603020202020204" pitchFamily="34" charset="0"/>
              </a:rPr>
              <a:t> εκ</a:t>
            </a:r>
            <a:r>
              <a:rPr lang="el-GR" sz="1600" dirty="0" smtClean="0">
                <a:solidFill>
                  <a:srgbClr val="0F4E8C"/>
                </a:solidFill>
                <a:latin typeface="Trebuchet MS" panose="020B0603020202020204" pitchFamily="34" charset="0"/>
              </a:rPr>
              <a:t>.€</a:t>
            </a:r>
            <a:endParaRPr lang="el-GR" sz="1600" dirty="0" smtClean="0">
              <a:solidFill>
                <a:srgbClr val="0F4E8C"/>
              </a:solidFill>
              <a:latin typeface="Trebuchet MS" panose="020B0603020202020204" pitchFamily="34" charset="0"/>
            </a:endParaRPr>
          </a:p>
          <a:p>
            <a:pPr lvl="1">
              <a:buClr>
                <a:srgbClr val="27C5F4"/>
              </a:buClr>
            </a:pPr>
            <a:br>
              <a:rPr lang="el-GR" sz="1600" dirty="0">
                <a:solidFill>
                  <a:srgbClr val="0F4E8C"/>
                </a:solidFill>
              </a:rPr>
            </a:br>
            <a:r>
              <a:rPr lang="el-GR" sz="1600" u="sng" dirty="0">
                <a:solidFill>
                  <a:srgbClr val="0F4E8C"/>
                </a:solidFill>
                <a:latin typeface="Trebuchet MS" panose="020B0603020202020204" pitchFamily="34" charset="0"/>
              </a:rPr>
              <a:t>Εξοπλισμός αντιμετώπισης φυσικών καταστροφών </a:t>
            </a:r>
            <a:endParaRPr lang="el-GR" sz="1600" u="sng" dirty="0" smtClean="0">
              <a:solidFill>
                <a:srgbClr val="0F4E8C"/>
              </a:solidFill>
              <a:latin typeface="Trebuchet MS" panose="020B0603020202020204" pitchFamily="34" charset="0"/>
            </a:endParaRPr>
          </a:p>
          <a:p>
            <a:pPr lvl="1">
              <a:buClr>
                <a:srgbClr val="27C5F4"/>
              </a:buClr>
            </a:pPr>
            <a:r>
              <a:rPr lang="el-GR" sz="1600" u="sng" dirty="0" smtClean="0">
                <a:solidFill>
                  <a:srgbClr val="0F4E8C"/>
                </a:solidFill>
                <a:latin typeface="Trebuchet MS" panose="020B0603020202020204" pitchFamily="34" charset="0"/>
              </a:rPr>
              <a:t> </a:t>
            </a:r>
            <a:endParaRPr lang="en-US" sz="1600" u="sng" dirty="0">
              <a:solidFill>
                <a:srgbClr val="0F4E8C"/>
              </a:solidFill>
              <a:latin typeface="Trebuchet MS" panose="020B0603020202020204" pitchFamily="34" charset="0"/>
            </a:endParaRPr>
          </a:p>
          <a:p>
            <a:pPr lvl="1">
              <a:buClr>
                <a:srgbClr val="27C5F4"/>
              </a:buClr>
              <a:buFont typeface="Wingdings" panose="05000000000000000000" pitchFamily="2" charset="2"/>
              <a:buChar char="v"/>
            </a:pPr>
            <a:r>
              <a:rPr lang="el-GR" sz="1600" dirty="0">
                <a:solidFill>
                  <a:srgbClr val="0F4E8C"/>
                </a:solidFill>
                <a:latin typeface="Trebuchet MS" panose="020B0603020202020204" pitchFamily="34" charset="0"/>
              </a:rPr>
              <a:t>Αγορά αμφίβιων αεροσκαφών πυρόσβεσης για τα νησιωτικά συμπλέγματα: </a:t>
            </a:r>
            <a:r>
              <a:rPr lang="el-GR" sz="1600" b="1" dirty="0" smtClean="0">
                <a:solidFill>
                  <a:srgbClr val="0F4E8C"/>
                </a:solidFill>
                <a:latin typeface="Trebuchet MS" panose="020B0603020202020204" pitchFamily="34" charset="0"/>
              </a:rPr>
              <a:t>61</a:t>
            </a:r>
            <a:r>
              <a:rPr lang="el-GR" sz="1600" dirty="0">
                <a:solidFill>
                  <a:srgbClr val="0F4E8C"/>
                </a:solidFill>
                <a:latin typeface="Trebuchet MS" panose="020B0603020202020204" pitchFamily="34" charset="0"/>
              </a:rPr>
              <a:t> </a:t>
            </a:r>
            <a:r>
              <a:rPr lang="el-GR" sz="1600" dirty="0" smtClean="0">
                <a:solidFill>
                  <a:srgbClr val="0F4E8C"/>
                </a:solidFill>
                <a:latin typeface="Trebuchet MS" panose="020B0603020202020204" pitchFamily="34" charset="0"/>
              </a:rPr>
              <a:t>εκ.€  </a:t>
            </a:r>
            <a:endParaRPr lang="en-US" sz="1600" dirty="0">
              <a:solidFill>
                <a:srgbClr val="0F4E8C"/>
              </a:solidFill>
              <a:latin typeface="Trebuchet MS" panose="020B0603020202020204" pitchFamily="34" charset="0"/>
            </a:endParaRPr>
          </a:p>
          <a:p>
            <a:pPr lvl="1">
              <a:buClr>
                <a:srgbClr val="27C5F4"/>
              </a:buClr>
              <a:buFont typeface="Wingdings" panose="05000000000000000000" pitchFamily="2" charset="2"/>
              <a:buChar char="v"/>
            </a:pPr>
            <a:r>
              <a:rPr lang="el-GR" sz="1600" dirty="0">
                <a:solidFill>
                  <a:srgbClr val="0F4E8C"/>
                </a:solidFill>
                <a:latin typeface="Trebuchet MS" panose="020B0603020202020204" pitchFamily="34" charset="0"/>
              </a:rPr>
              <a:t>Προμήθεια ελικοπτέρων </a:t>
            </a:r>
            <a:r>
              <a:rPr lang="el-GR" sz="1600" dirty="0" err="1">
                <a:solidFill>
                  <a:srgbClr val="0F4E8C"/>
                </a:solidFill>
                <a:latin typeface="Trebuchet MS" panose="020B0603020202020204" pitchFamily="34" charset="0"/>
              </a:rPr>
              <a:t>βαρέος</a:t>
            </a:r>
            <a:r>
              <a:rPr lang="el-GR" sz="1600" dirty="0">
                <a:solidFill>
                  <a:srgbClr val="0F4E8C"/>
                </a:solidFill>
                <a:latin typeface="Trebuchet MS" panose="020B0603020202020204" pitchFamily="34" charset="0"/>
              </a:rPr>
              <a:t> φορτίου: </a:t>
            </a:r>
            <a:r>
              <a:rPr lang="el-GR" sz="1600" b="1" dirty="0">
                <a:solidFill>
                  <a:srgbClr val="0F4E8C"/>
                </a:solidFill>
                <a:latin typeface="Trebuchet MS" panose="020B0603020202020204" pitchFamily="34" charset="0"/>
              </a:rPr>
              <a:t>100</a:t>
            </a:r>
            <a:r>
              <a:rPr lang="el-GR" sz="1600" dirty="0">
                <a:solidFill>
                  <a:srgbClr val="0F4E8C"/>
                </a:solidFill>
                <a:latin typeface="Trebuchet MS" panose="020B0603020202020204" pitchFamily="34" charset="0"/>
              </a:rPr>
              <a:t> εκ</a:t>
            </a:r>
            <a:r>
              <a:rPr lang="el-GR" sz="1600" dirty="0" smtClean="0">
                <a:solidFill>
                  <a:srgbClr val="0F4E8C"/>
                </a:solidFill>
                <a:latin typeface="Trebuchet MS" panose="020B0603020202020204" pitchFamily="34" charset="0"/>
              </a:rPr>
              <a:t>.€</a:t>
            </a:r>
            <a:endParaRPr lang="en-US" sz="1600" dirty="0">
              <a:solidFill>
                <a:srgbClr val="0F4E8C"/>
              </a:solidFill>
              <a:latin typeface="Trebuchet MS" panose="020B0603020202020204" pitchFamily="34" charset="0"/>
            </a:endParaRPr>
          </a:p>
          <a:p>
            <a:pPr lvl="1">
              <a:buClr>
                <a:srgbClr val="27C5F4"/>
              </a:buClr>
              <a:buFont typeface="Wingdings" panose="05000000000000000000" pitchFamily="2" charset="2"/>
              <a:buChar char="v"/>
            </a:pPr>
            <a:r>
              <a:rPr lang="el-GR" sz="1600" dirty="0">
                <a:solidFill>
                  <a:srgbClr val="0F4E8C"/>
                </a:solidFill>
                <a:latin typeface="Trebuchet MS" panose="020B0603020202020204" pitchFamily="34" charset="0"/>
              </a:rPr>
              <a:t>Προμήθεια σταθμών παροχής κλιματολογικών δεδομένων: </a:t>
            </a:r>
            <a:r>
              <a:rPr lang="el-GR" sz="1600" b="1" dirty="0">
                <a:solidFill>
                  <a:srgbClr val="0F4E8C"/>
                </a:solidFill>
                <a:latin typeface="Trebuchet MS" panose="020B0603020202020204" pitchFamily="34" charset="0"/>
              </a:rPr>
              <a:t>11</a:t>
            </a:r>
            <a:r>
              <a:rPr lang="el-GR" sz="1600" dirty="0">
                <a:solidFill>
                  <a:srgbClr val="0F4E8C"/>
                </a:solidFill>
                <a:latin typeface="Trebuchet MS" panose="020B0603020202020204" pitchFamily="34" charset="0"/>
              </a:rPr>
              <a:t> </a:t>
            </a:r>
            <a:r>
              <a:rPr lang="el-GR" sz="1600" dirty="0" smtClean="0">
                <a:solidFill>
                  <a:srgbClr val="0F4E8C"/>
                </a:solidFill>
                <a:latin typeface="Trebuchet MS" panose="020B0603020202020204" pitchFamily="34" charset="0"/>
              </a:rPr>
              <a:t>εκ.€</a:t>
            </a:r>
            <a:endParaRPr lang="el-GR" sz="1600" dirty="0">
              <a:solidFill>
                <a:srgbClr val="0F4E8C"/>
              </a:solidFill>
              <a:latin typeface="Trebuchet MS" panose="020B0603020202020204" pitchFamily="34" charset="0"/>
            </a:endParaRPr>
          </a:p>
        </p:txBody>
      </p:sp>
      <p:sp>
        <p:nvSpPr>
          <p:cNvPr id="6" name="TextBox 5"/>
          <p:cNvSpPr txBox="1"/>
          <p:nvPr/>
        </p:nvSpPr>
        <p:spPr>
          <a:xfrm>
            <a:off x="1678268" y="5013886"/>
            <a:ext cx="9377660"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1219200" fontAlgn="base">
              <a:spcBef>
                <a:spcPct val="0"/>
              </a:spcBef>
              <a:spcAft>
                <a:spcPct val="0"/>
              </a:spcAft>
            </a:pPr>
            <a:r>
              <a:rPr lang="el-GR" sz="1600" i="1" dirty="0">
                <a:solidFill>
                  <a:srgbClr val="0F4E8C"/>
                </a:solidFill>
                <a:latin typeface="Trebuchet MS" panose="020B0603020202020204" pitchFamily="34" charset="0"/>
              </a:rPr>
              <a:t>Στα 2 προγράμματα ενίσχυσης επιχειρήσεων έχουν υποβληθεί μέχρι στιγμής </a:t>
            </a:r>
            <a:r>
              <a:rPr lang="el-GR" sz="1600" b="1" i="1" dirty="0" smtClean="0">
                <a:solidFill>
                  <a:srgbClr val="A5D483"/>
                </a:solidFill>
                <a:latin typeface="Trebuchet MS" panose="020B0603020202020204" pitchFamily="34" charset="0"/>
              </a:rPr>
              <a:t>10</a:t>
            </a:r>
            <a:r>
              <a:rPr lang="el-GR" sz="1600" i="1" dirty="0" smtClean="0">
                <a:solidFill>
                  <a:srgbClr val="A5D483"/>
                </a:solidFill>
                <a:latin typeface="Trebuchet MS" panose="020B0603020202020204" pitchFamily="34" charset="0"/>
              </a:rPr>
              <a:t>.</a:t>
            </a:r>
            <a:r>
              <a:rPr lang="el-GR" sz="1600" b="1" i="1" dirty="0" smtClean="0">
                <a:solidFill>
                  <a:srgbClr val="A5D483"/>
                </a:solidFill>
                <a:latin typeface="Trebuchet MS" panose="020B0603020202020204" pitchFamily="34" charset="0"/>
              </a:rPr>
              <a:t>000</a:t>
            </a:r>
            <a:r>
              <a:rPr lang="el-GR" sz="1600" i="1" dirty="0" smtClean="0">
                <a:solidFill>
                  <a:srgbClr val="A5D483"/>
                </a:solidFill>
                <a:latin typeface="Trebuchet MS" panose="020B0603020202020204" pitchFamily="34" charset="0"/>
              </a:rPr>
              <a:t> </a:t>
            </a:r>
            <a:r>
              <a:rPr lang="el-GR" sz="1600" i="1" dirty="0">
                <a:solidFill>
                  <a:srgbClr val="0F4E8C"/>
                </a:solidFill>
                <a:latin typeface="Trebuchet MS" panose="020B0603020202020204" pitchFamily="34" charset="0"/>
              </a:rPr>
              <a:t>αιτήσεις, συνολικού προϋπολογισμού </a:t>
            </a:r>
            <a:r>
              <a:rPr lang="el-GR" sz="1600" b="1" i="1" dirty="0">
                <a:solidFill>
                  <a:srgbClr val="A5D483"/>
                </a:solidFill>
                <a:latin typeface="Trebuchet MS" panose="020B0603020202020204" pitchFamily="34" charset="0"/>
              </a:rPr>
              <a:t>890</a:t>
            </a:r>
            <a:r>
              <a:rPr lang="el-GR" sz="1600" i="1" dirty="0">
                <a:solidFill>
                  <a:srgbClr val="A5D483"/>
                </a:solidFill>
                <a:latin typeface="Trebuchet MS" panose="020B0603020202020204" pitchFamily="34" charset="0"/>
              </a:rPr>
              <a:t> εκ</a:t>
            </a:r>
            <a:r>
              <a:rPr lang="el-GR" sz="1600" i="1" dirty="0" smtClean="0">
                <a:solidFill>
                  <a:srgbClr val="A5D483"/>
                </a:solidFill>
                <a:latin typeface="Trebuchet MS" panose="020B0603020202020204" pitchFamily="34" charset="0"/>
              </a:rPr>
              <a:t>.</a:t>
            </a:r>
            <a:r>
              <a:rPr lang="el-GR" sz="1600" i="1" dirty="0" smtClean="0">
                <a:solidFill>
                  <a:srgbClr val="A5D483"/>
                </a:solidFill>
                <a:latin typeface="Trebuchet MS" panose="020B0603020202020204" pitchFamily="34" charset="0"/>
              </a:rPr>
              <a:t>€ </a:t>
            </a:r>
            <a:r>
              <a:rPr lang="el-GR" sz="1600" i="1" dirty="0">
                <a:solidFill>
                  <a:srgbClr val="0F4E8C"/>
                </a:solidFill>
                <a:latin typeface="Trebuchet MS" panose="020B0603020202020204" pitchFamily="34" charset="0"/>
              </a:rPr>
              <a:t>συγχρηματοδοτούμενη δαπάνη. </a:t>
            </a:r>
            <a:endParaRPr lang="el-GR" sz="1600" i="1" dirty="0">
              <a:solidFill>
                <a:srgbClr val="0F4E8C"/>
              </a:solidFill>
              <a:latin typeface="Trebuchet MS" panose="020B0603020202020204" pitchFamily="34" charset="0"/>
            </a:endParaRPr>
          </a:p>
        </p:txBody>
      </p:sp>
      <p:sp>
        <p:nvSpPr>
          <p:cNvPr id="7" name="Στρογγυλεμένο ορθογώνιο 6"/>
          <p:cNvSpPr/>
          <p:nvPr/>
        </p:nvSpPr>
        <p:spPr>
          <a:xfrm>
            <a:off x="2186249" y="2488554"/>
            <a:ext cx="8753301" cy="21792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2845437" y="2234492"/>
            <a:ext cx="2505814" cy="369332"/>
          </a:xfrm>
          <a:prstGeom prst="rect">
            <a:avLst/>
          </a:prstGeom>
          <a:solidFill>
            <a:schemeClr val="bg1"/>
          </a:solidFill>
        </p:spPr>
        <p:txBody>
          <a:bodyPr wrap="none">
            <a:spAutoFit/>
          </a:bodyPr>
          <a:lstStyle/>
          <a:p>
            <a:r>
              <a:rPr lang="en-US" dirty="0" smtClean="0">
                <a:solidFill>
                  <a:srgbClr val="27C5F4"/>
                </a:solidFill>
                <a:latin typeface="Trebuchet MS" panose="020B0603020202020204" pitchFamily="34" charset="0"/>
              </a:rPr>
              <a:t>4. </a:t>
            </a:r>
            <a:r>
              <a:rPr lang="el-GR" dirty="0" smtClean="0">
                <a:solidFill>
                  <a:srgbClr val="27C5F4"/>
                </a:solidFill>
                <a:latin typeface="Trebuchet MS" panose="020B0603020202020204" pitchFamily="34" charset="0"/>
              </a:rPr>
              <a:t>Πολιτική </a:t>
            </a:r>
            <a:r>
              <a:rPr lang="el-GR" dirty="0">
                <a:solidFill>
                  <a:srgbClr val="27C5F4"/>
                </a:solidFill>
                <a:latin typeface="Trebuchet MS" panose="020B0603020202020204" pitchFamily="34" charset="0"/>
              </a:rPr>
              <a:t>Προστασία</a:t>
            </a:r>
            <a:endParaRPr lang="el-GR" dirty="0">
              <a:solidFill>
                <a:srgbClr val="27C5F4"/>
              </a:solidFill>
              <a:latin typeface="Trebuchet MS" panose="020B0603020202020204" pitchFamily="34" charset="0"/>
            </a:endParaRPr>
          </a:p>
        </p:txBody>
      </p:sp>
      <p:sp>
        <p:nvSpPr>
          <p:cNvPr id="9" name="Ορθογώνιο 8"/>
          <p:cNvSpPr/>
          <p:nvPr/>
        </p:nvSpPr>
        <p:spPr>
          <a:xfrm>
            <a:off x="793392" y="1458945"/>
            <a:ext cx="5210081" cy="369332"/>
          </a:xfrm>
          <a:prstGeom prst="rect">
            <a:avLst/>
          </a:prstGeom>
        </p:spPr>
        <p:txBody>
          <a:bodyPr wrap="none">
            <a:spAutoFit/>
          </a:bodyPr>
          <a:lstStyle/>
          <a:p>
            <a:r>
              <a:rPr lang="el-GR" dirty="0">
                <a:solidFill>
                  <a:srgbClr val="17518C"/>
                </a:solidFill>
                <a:latin typeface="Trebuchet MS" panose="020B0603020202020204" pitchFamily="34" charset="0"/>
              </a:rPr>
              <a:t>Σημαντικές Προσκλήσεις που έχουν ήδη εκδοθεί:</a:t>
            </a:r>
            <a:endParaRPr lang="el-GR" dirty="0">
              <a:solidFill>
                <a:srgbClr val="17518C"/>
              </a:solidFill>
              <a:latin typeface="Trebuchet MS" panose="020B0603020202020204" pitchFamily="34" charset="0"/>
            </a:endParaRPr>
          </a:p>
        </p:txBody>
      </p:sp>
      <p:cxnSp>
        <p:nvCxnSpPr>
          <p:cNvPr id="10" name="Ευθεία γραμμή σύνδεσης 9"/>
          <p:cNvCxnSpPr/>
          <p:nvPr/>
        </p:nvCxnSpPr>
        <p:spPr>
          <a:xfrm>
            <a:off x="899225" y="1828277"/>
            <a:ext cx="4513036" cy="0"/>
          </a:xfrm>
          <a:prstGeom prst="line">
            <a:avLst/>
          </a:prstGeom>
          <a:noFill/>
          <a:ln w="12700" cap="flat">
            <a:solidFill>
              <a:srgbClr val="A5D483"/>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11" name="Picture 6"/>
          <p:cNvPicPr>
            <a:picLocks noChangeAspect="1"/>
          </p:cNvPicPr>
          <p:nvPr/>
        </p:nvPicPr>
        <p:blipFill>
          <a:blip r:embed="rId1">
            <a:duotone>
              <a:schemeClr val="accent1">
                <a:shade val="45000"/>
                <a:satMod val="135000"/>
              </a:schemeClr>
              <a:prstClr val="white"/>
            </a:duotone>
          </a:blip>
          <a:stretch>
            <a:fillRect/>
          </a:stretch>
        </p:blipFill>
        <p:spPr>
          <a:xfrm>
            <a:off x="890912" y="2748109"/>
            <a:ext cx="947154" cy="812391"/>
          </a:xfrm>
          <a:prstGeom prst="rect">
            <a:avLst/>
          </a:prstGeom>
        </p:spPr>
      </p:pic>
      <p:sp>
        <p:nvSpPr>
          <p:cNvPr id="2" name="Θέση αριθμού διαφάνειας 1"/>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Ορθογώνιο 12"/>
          <p:cNvSpPr/>
          <p:nvPr/>
        </p:nvSpPr>
        <p:spPr>
          <a:xfrm>
            <a:off x="479785" y="4247174"/>
            <a:ext cx="11147367" cy="177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25069" y="43129"/>
            <a:ext cx="9438108" cy="992039"/>
          </a:xfrm>
        </p:spPr>
        <p:txBody>
          <a:bodyPr>
            <a:normAutofit/>
          </a:bodyPr>
          <a:lstStyle/>
          <a:p>
            <a:r>
              <a:rPr lang="el-GR" sz="2800" dirty="0"/>
              <a:t>ΕΣΠΑ 2021-2027: Ευρωπαϊκό Κοινωνικό </a:t>
            </a:r>
            <a:r>
              <a:rPr lang="el-GR" sz="2800" dirty="0" smtClean="0"/>
              <a:t>Ταμείο</a:t>
            </a:r>
            <a:endParaRPr lang="el-GR" sz="2800" b="0" dirty="0"/>
          </a:p>
        </p:txBody>
      </p:sp>
      <p:sp>
        <p:nvSpPr>
          <p:cNvPr id="11" name="Ορθογώνιο 10"/>
          <p:cNvSpPr/>
          <p:nvPr/>
        </p:nvSpPr>
        <p:spPr>
          <a:xfrm>
            <a:off x="593812" y="2961121"/>
            <a:ext cx="10919315" cy="331372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25400" tIns="25400" rIns="25400" bIns="25400" numCol="1" spcCol="38100" rtlCol="0" anchor="ctr">
            <a:spAutoFit/>
          </a:bodyPr>
          <a:lstStyle/>
          <a:p>
            <a:pPr defTabSz="412750"/>
            <a:endParaRPr lang="el-GR" sz="1200" b="1" dirty="0">
              <a:solidFill>
                <a:srgbClr val="075091"/>
              </a:solidFill>
              <a:latin typeface="Trebuchet MS" panose="020B0603020202020204" pitchFamily="34" charset="0"/>
              <a:cs typeface="Calibri" panose="020F0502020204030204" pitchFamily="34" charset="0"/>
            </a:endParaRPr>
          </a:p>
          <a:p>
            <a:pPr marL="457200" indent="-457200" algn="just" defTabSz="825500">
              <a:spcBef>
                <a:spcPts val="600"/>
              </a:spcBef>
              <a:spcAft>
                <a:spcPts val="600"/>
              </a:spcAft>
              <a:buFont typeface="Wingdings" panose="05000000000000000000" pitchFamily="2" charset="2"/>
              <a:buChar char="Ø"/>
            </a:pPr>
            <a:endParaRPr lang="el-GR" sz="1400" b="1" dirty="0" smtClean="0">
              <a:solidFill>
                <a:srgbClr val="7030A0"/>
              </a:solidFill>
              <a:latin typeface="Trebuchet MS" panose="020B0603020202020204" pitchFamily="34" charset="0"/>
              <a:cs typeface="Calibri" panose="020F0502020204030204" pitchFamily="34" charset="0"/>
            </a:endParaRPr>
          </a:p>
          <a:p>
            <a:pPr algn="ctr" defTabSz="825500">
              <a:spcBef>
                <a:spcPts val="600"/>
              </a:spcBef>
              <a:spcAft>
                <a:spcPts val="600"/>
              </a:spcAft>
            </a:pPr>
            <a:r>
              <a:rPr lang="el-GR" sz="1400" dirty="0" smtClean="0">
                <a:solidFill>
                  <a:srgbClr val="075091"/>
                </a:solidFill>
                <a:latin typeface="Trebuchet MS" panose="020B0603020202020204" pitchFamily="34" charset="0"/>
                <a:cs typeface="Calibri" panose="020F0502020204030204" pitchFamily="34" charset="0"/>
              </a:rPr>
              <a:t>Ειδικότερα,</a:t>
            </a:r>
            <a:r>
              <a:rPr lang="en-GB" sz="1400" dirty="0" smtClean="0">
                <a:solidFill>
                  <a:srgbClr val="075091"/>
                </a:solidFill>
                <a:latin typeface="Trebuchet MS" panose="020B0603020202020204" pitchFamily="34" charset="0"/>
                <a:cs typeface="Calibri" panose="020F0502020204030204" pitchFamily="34" charset="0"/>
              </a:rPr>
              <a:t> </a:t>
            </a:r>
            <a:r>
              <a:rPr lang="el-GR" sz="1400" dirty="0">
                <a:solidFill>
                  <a:srgbClr val="075091"/>
                </a:solidFill>
                <a:latin typeface="Trebuchet MS" panose="020B0603020202020204" pitchFamily="34" charset="0"/>
                <a:cs typeface="Calibri" panose="020F0502020204030204" pitchFamily="34" charset="0"/>
              </a:rPr>
              <a:t>εντάχθηκαν και υλοποιούνται δράσεις εκπαίδευσης στα </a:t>
            </a:r>
            <a:r>
              <a:rPr lang="el-GR" sz="1400" b="1" dirty="0">
                <a:solidFill>
                  <a:srgbClr val="075091"/>
                </a:solidFill>
                <a:latin typeface="Trebuchet MS" panose="020B0603020202020204" pitchFamily="34" charset="0"/>
                <a:cs typeface="Calibri" panose="020F0502020204030204" pitchFamily="34" charset="0"/>
              </a:rPr>
              <a:t>νηπιαγωγεία</a:t>
            </a:r>
            <a:r>
              <a:rPr lang="el-GR" sz="1400" dirty="0">
                <a:solidFill>
                  <a:srgbClr val="075091"/>
                </a:solidFill>
                <a:latin typeface="Trebuchet MS" panose="020B0603020202020204" pitchFamily="34" charset="0"/>
                <a:cs typeface="Calibri" panose="020F0502020204030204" pitchFamily="34" charset="0"/>
              </a:rPr>
              <a:t> και </a:t>
            </a:r>
            <a:r>
              <a:rPr lang="el-GR" sz="1400" b="1" dirty="0" smtClean="0">
                <a:solidFill>
                  <a:srgbClr val="075091"/>
                </a:solidFill>
                <a:latin typeface="Trebuchet MS" panose="020B0603020202020204" pitchFamily="34" charset="0"/>
                <a:cs typeface="Calibri" panose="020F0502020204030204" pitchFamily="34" charset="0"/>
              </a:rPr>
              <a:t>σχολεία</a:t>
            </a:r>
            <a:r>
              <a:rPr lang="el-GR" sz="1400" dirty="0">
                <a:solidFill>
                  <a:srgbClr val="075091"/>
                </a:solidFill>
                <a:latin typeface="Trebuchet MS" panose="020B0603020202020204" pitchFamily="34" charset="0"/>
                <a:cs typeface="Calibri" panose="020F0502020204030204" pitchFamily="34" charset="0"/>
              </a:rPr>
              <a:t> </a:t>
            </a:r>
            <a:r>
              <a:rPr lang="el-GR" sz="1400" dirty="0" smtClean="0">
                <a:solidFill>
                  <a:srgbClr val="075091"/>
                </a:solidFill>
                <a:latin typeface="Trebuchet MS" panose="020B0603020202020204" pitchFamily="34" charset="0"/>
                <a:cs typeface="Calibri" panose="020F0502020204030204" pitchFamily="34" charset="0"/>
              </a:rPr>
              <a:t>με </a:t>
            </a:r>
            <a:r>
              <a:rPr lang="el-GR" sz="1400" dirty="0">
                <a:solidFill>
                  <a:srgbClr val="075091"/>
                </a:solidFill>
                <a:latin typeface="Trebuchet MS" panose="020B0603020202020204" pitchFamily="34" charset="0"/>
                <a:cs typeface="Calibri" panose="020F0502020204030204" pitchFamily="34" charset="0"/>
              </a:rPr>
              <a:t>ορίζοντα τετραετίας</a:t>
            </a:r>
            <a:r>
              <a:rPr lang="en-GB" sz="1400" dirty="0" smtClean="0">
                <a:solidFill>
                  <a:srgbClr val="075091"/>
                </a:solidFill>
                <a:latin typeface="Trebuchet MS" panose="020B0603020202020204" pitchFamily="34" charset="0"/>
                <a:cs typeface="Calibri" panose="020F0502020204030204" pitchFamily="34" charset="0"/>
              </a:rPr>
              <a:t>:</a:t>
            </a:r>
            <a:endParaRPr lang="el-GR" sz="1400" dirty="0" smtClean="0">
              <a:solidFill>
                <a:srgbClr val="075091"/>
              </a:solidFill>
              <a:latin typeface="Trebuchet MS" panose="020B0603020202020204" pitchFamily="34" charset="0"/>
              <a:cs typeface="Calibri" panose="020F0502020204030204" pitchFamily="34" charset="0"/>
            </a:endParaRPr>
          </a:p>
          <a:p>
            <a:pPr algn="ctr" defTabSz="825500">
              <a:spcBef>
                <a:spcPts val="600"/>
              </a:spcBef>
              <a:spcAft>
                <a:spcPts val="600"/>
              </a:spcAft>
            </a:pPr>
            <a:r>
              <a:rPr lang="en-GB" sz="1400" dirty="0" smtClean="0">
                <a:solidFill>
                  <a:srgbClr val="075091"/>
                </a:solidFill>
                <a:latin typeface="Trebuchet MS" panose="020B0603020202020204" pitchFamily="34" charset="0"/>
                <a:cs typeface="Calibri" panose="020F0502020204030204" pitchFamily="34" charset="0"/>
              </a:rPr>
              <a:t> </a:t>
            </a:r>
            <a:r>
              <a:rPr lang="el-GR" sz="1400" dirty="0" smtClean="0">
                <a:solidFill>
                  <a:srgbClr val="075091"/>
                </a:solidFill>
                <a:latin typeface="Trebuchet MS" panose="020B0603020202020204" pitchFamily="34" charset="0"/>
                <a:cs typeface="Calibri" panose="020F0502020204030204" pitchFamily="34" charset="0"/>
              </a:rPr>
              <a:t> </a:t>
            </a:r>
            <a:endParaRPr lang="el-GR" sz="1400" dirty="0">
              <a:solidFill>
                <a:srgbClr val="075091"/>
              </a:solidFill>
              <a:latin typeface="Trebuchet MS" panose="020B0603020202020204" pitchFamily="34" charset="0"/>
              <a:cs typeface="Calibri" panose="020F0502020204030204" pitchFamily="34" charset="0"/>
            </a:endParaRPr>
          </a:p>
          <a:p>
            <a:pPr marL="285750" lvl="2" indent="-285750" algn="just" defTabSz="412750">
              <a:spcBef>
                <a:spcPts val="300"/>
              </a:spcBef>
              <a:spcAft>
                <a:spcPts val="300"/>
              </a:spcAft>
              <a:buClr>
                <a:srgbClr val="27C5F4"/>
              </a:buClr>
              <a:buFont typeface="Wingdings" panose="05000000000000000000" pitchFamily="2" charset="2"/>
              <a:buChar char="ü"/>
            </a:pPr>
            <a:r>
              <a:rPr lang="el-GR" sz="1400" dirty="0">
                <a:solidFill>
                  <a:srgbClr val="075091"/>
                </a:solidFill>
                <a:latin typeface="Trebuchet MS" panose="020B0603020202020204" pitchFamily="34" charset="0"/>
                <a:cs typeface="Calibri" panose="020F0502020204030204" pitchFamily="34" charset="0"/>
              </a:rPr>
              <a:t>Υποστήριξη Λειτουργίας Ολοήμερου </a:t>
            </a:r>
            <a:r>
              <a:rPr lang="el-GR" sz="1400" dirty="0" smtClean="0">
                <a:solidFill>
                  <a:srgbClr val="075091"/>
                </a:solidFill>
                <a:latin typeface="Trebuchet MS" panose="020B0603020202020204" pitchFamily="34" charset="0"/>
                <a:cs typeface="Calibri" panose="020F0502020204030204" pitchFamily="34" charset="0"/>
              </a:rPr>
              <a:t>Νηπιαγωγείου (</a:t>
            </a:r>
            <a:r>
              <a:rPr lang="el-GR" sz="1400" b="1" dirty="0">
                <a:solidFill>
                  <a:srgbClr val="00B0F0"/>
                </a:solidFill>
                <a:cs typeface="Calibri" panose="020F0502020204030204" pitchFamily="34" charset="0"/>
              </a:rPr>
              <a:t>17,2 </a:t>
            </a:r>
            <a:r>
              <a:rPr lang="el-GR" sz="1400" b="1" dirty="0" smtClean="0">
                <a:solidFill>
                  <a:srgbClr val="00B0F0"/>
                </a:solidFill>
                <a:cs typeface="Calibri" panose="020F0502020204030204" pitchFamily="34" charset="0"/>
              </a:rPr>
              <a:t>εκ.€</a:t>
            </a:r>
            <a:r>
              <a:rPr lang="el-GR" sz="1400" dirty="0" smtClean="0">
                <a:solidFill>
                  <a:srgbClr val="075091"/>
                </a:solidFill>
                <a:cs typeface="Calibri" panose="020F0502020204030204" pitchFamily="34" charset="0"/>
              </a:rPr>
              <a:t>)</a:t>
            </a:r>
            <a:endParaRPr lang="el-GR" sz="1400" dirty="0" smtClean="0">
              <a:solidFill>
                <a:srgbClr val="075091"/>
              </a:solidFill>
              <a:latin typeface="Trebuchet MS" panose="020B0603020202020204" pitchFamily="34" charset="0"/>
              <a:cs typeface="Calibri" panose="020F0502020204030204" pitchFamily="34" charset="0"/>
            </a:endParaRPr>
          </a:p>
          <a:p>
            <a:pPr marL="285750" lvl="2" indent="-285750" algn="just" defTabSz="412750">
              <a:spcBef>
                <a:spcPts val="300"/>
              </a:spcBef>
              <a:spcAft>
                <a:spcPts val="300"/>
              </a:spcAft>
              <a:buClr>
                <a:srgbClr val="27C5F4"/>
              </a:buClr>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Υποστήριξη </a:t>
            </a:r>
            <a:r>
              <a:rPr lang="el-GR" sz="1400" dirty="0">
                <a:solidFill>
                  <a:srgbClr val="075091"/>
                </a:solidFill>
                <a:latin typeface="Trebuchet MS" panose="020B0603020202020204" pitchFamily="34" charset="0"/>
                <a:cs typeface="Calibri" panose="020F0502020204030204" pitchFamily="34" charset="0"/>
              </a:rPr>
              <a:t>Λειτουργίας Ολοήμερου Δημοτικού </a:t>
            </a:r>
            <a:r>
              <a:rPr lang="el-GR" sz="1400" dirty="0" smtClean="0">
                <a:solidFill>
                  <a:srgbClr val="075091"/>
                </a:solidFill>
                <a:latin typeface="Trebuchet MS" panose="020B0603020202020204" pitchFamily="34" charset="0"/>
                <a:cs typeface="Calibri" panose="020F0502020204030204" pitchFamily="34" charset="0"/>
              </a:rPr>
              <a:t>Σχολείου</a:t>
            </a:r>
            <a:r>
              <a:rPr lang="el-GR" sz="1400" dirty="0">
                <a:solidFill>
                  <a:srgbClr val="075091"/>
                </a:solidFill>
                <a:latin typeface="Trebuchet MS" panose="020B0603020202020204" pitchFamily="34" charset="0"/>
                <a:cs typeface="Calibri" panose="020F0502020204030204" pitchFamily="34" charset="0"/>
              </a:rPr>
              <a:t> </a:t>
            </a:r>
            <a:r>
              <a:rPr lang="el-GR" sz="1400" dirty="0" smtClean="0">
                <a:solidFill>
                  <a:srgbClr val="075091"/>
                </a:solidFill>
                <a:latin typeface="Trebuchet MS" panose="020B0603020202020204" pitchFamily="34" charset="0"/>
                <a:cs typeface="Calibri" panose="020F0502020204030204" pitchFamily="34" charset="0"/>
              </a:rPr>
              <a:t>(</a:t>
            </a:r>
            <a:r>
              <a:rPr lang="el-GR" sz="1400" b="1" dirty="0">
                <a:solidFill>
                  <a:srgbClr val="00B0F0"/>
                </a:solidFill>
                <a:cs typeface="Calibri" panose="020F0502020204030204" pitchFamily="34" charset="0"/>
              </a:rPr>
              <a:t>34,5 </a:t>
            </a:r>
            <a:r>
              <a:rPr lang="el-GR" sz="1400" b="1" dirty="0" smtClean="0">
                <a:solidFill>
                  <a:srgbClr val="00B0F0"/>
                </a:solidFill>
                <a:cs typeface="Calibri" panose="020F0502020204030204" pitchFamily="34" charset="0"/>
              </a:rPr>
              <a:t>εκ.€</a:t>
            </a:r>
            <a:r>
              <a:rPr lang="el-GR" sz="1400" dirty="0" smtClean="0">
                <a:solidFill>
                  <a:srgbClr val="075091"/>
                </a:solidFill>
                <a:cs typeface="Calibri" panose="020F0502020204030204" pitchFamily="34" charset="0"/>
              </a:rPr>
              <a:t>)</a:t>
            </a:r>
            <a:endParaRPr lang="el-GR" sz="1400" dirty="0">
              <a:solidFill>
                <a:srgbClr val="075091"/>
              </a:solidFill>
              <a:latin typeface="Trebuchet MS" panose="020B0603020202020204" pitchFamily="34" charset="0"/>
              <a:cs typeface="Calibri" panose="020F0502020204030204" pitchFamily="34" charset="0"/>
            </a:endParaRPr>
          </a:p>
          <a:p>
            <a:pPr marL="285750" lvl="2" indent="-285750" algn="just" defTabSz="412750">
              <a:spcBef>
                <a:spcPts val="300"/>
              </a:spcBef>
              <a:spcAft>
                <a:spcPts val="300"/>
              </a:spcAft>
              <a:buClr>
                <a:srgbClr val="27C5F4"/>
              </a:buClr>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Παρεμβάσεις </a:t>
            </a:r>
            <a:r>
              <a:rPr lang="el-GR" sz="1400" dirty="0">
                <a:solidFill>
                  <a:srgbClr val="075091"/>
                </a:solidFill>
                <a:latin typeface="Trebuchet MS" panose="020B0603020202020204" pitchFamily="34" charset="0"/>
                <a:cs typeface="Calibri" panose="020F0502020204030204" pitchFamily="34" charset="0"/>
              </a:rPr>
              <a:t>για την υποστήριξη και ενίσχυση της συμπεριληπτικής εκπαίδευσης, μείωση της πρόωρης εγκατάλειψης του σχολείου και ενίσχυση/διασφάλιση της ισότιμης πρόσβασης, (συμπεριληπτική, ψυχολόγοι, τάξης υποδοχής</a:t>
            </a:r>
            <a:r>
              <a:rPr lang="el-GR" sz="1400" dirty="0" smtClean="0">
                <a:solidFill>
                  <a:srgbClr val="075091"/>
                </a:solidFill>
                <a:latin typeface="Trebuchet MS" panose="020B0603020202020204" pitchFamily="34" charset="0"/>
                <a:cs typeface="Calibri" panose="020F0502020204030204" pitchFamily="34" charset="0"/>
              </a:rPr>
              <a:t>) (</a:t>
            </a:r>
            <a:r>
              <a:rPr lang="el-GR" sz="1400" b="1" dirty="0">
                <a:solidFill>
                  <a:srgbClr val="00B0F0"/>
                </a:solidFill>
                <a:cs typeface="Calibri" panose="020F0502020204030204" pitchFamily="34" charset="0"/>
              </a:rPr>
              <a:t>96,2 </a:t>
            </a:r>
            <a:r>
              <a:rPr lang="el-GR" sz="1400" b="1" dirty="0" smtClean="0">
                <a:solidFill>
                  <a:srgbClr val="00B0F0"/>
                </a:solidFill>
                <a:cs typeface="Calibri" panose="020F0502020204030204" pitchFamily="34" charset="0"/>
              </a:rPr>
              <a:t>εκ.€</a:t>
            </a:r>
            <a:r>
              <a:rPr lang="el-GR" sz="1400" dirty="0" smtClean="0">
                <a:solidFill>
                  <a:srgbClr val="075091"/>
                </a:solidFill>
                <a:cs typeface="Calibri" panose="020F0502020204030204" pitchFamily="34" charset="0"/>
              </a:rPr>
              <a:t>)</a:t>
            </a:r>
            <a:endParaRPr lang="el-GR" sz="1400" dirty="0">
              <a:solidFill>
                <a:srgbClr val="075091"/>
              </a:solidFill>
              <a:latin typeface="Trebuchet MS" panose="020B0603020202020204" pitchFamily="34" charset="0"/>
              <a:cs typeface="Calibri" panose="020F0502020204030204" pitchFamily="34" charset="0"/>
            </a:endParaRPr>
          </a:p>
          <a:p>
            <a:pPr marL="285750" lvl="2" indent="-285750" algn="just" defTabSz="412750">
              <a:spcBef>
                <a:spcPts val="300"/>
              </a:spcBef>
              <a:spcAft>
                <a:spcPts val="300"/>
              </a:spcAft>
              <a:buClr>
                <a:srgbClr val="27C5F4"/>
              </a:buClr>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Παρεμβάσεις </a:t>
            </a:r>
            <a:r>
              <a:rPr lang="el-GR" sz="1400" dirty="0">
                <a:solidFill>
                  <a:srgbClr val="075091"/>
                </a:solidFill>
                <a:latin typeface="Trebuchet MS" panose="020B0603020202020204" pitchFamily="34" charset="0"/>
                <a:cs typeface="Calibri" panose="020F0502020204030204" pitchFamily="34" charset="0"/>
              </a:rPr>
              <a:t>για την ενίσχυση των σχολικών δομών μέσω καινοτόμων διδακτικών προσεγγίσεων στην προσχολική, πρωτοβάθμια και δευτεροβάθμια εκπαίδευση (μουσικά σχολεία, αγγλικά στα νηπιαγωγεία</a:t>
            </a:r>
            <a:r>
              <a:rPr lang="el-GR" sz="1400" dirty="0" smtClean="0">
                <a:solidFill>
                  <a:srgbClr val="075091"/>
                </a:solidFill>
                <a:latin typeface="Trebuchet MS" panose="020B0603020202020204" pitchFamily="34" charset="0"/>
                <a:cs typeface="Calibri" panose="020F0502020204030204" pitchFamily="34" charset="0"/>
              </a:rPr>
              <a:t>) (</a:t>
            </a:r>
            <a:r>
              <a:rPr lang="el-GR" sz="1400" b="1" dirty="0">
                <a:solidFill>
                  <a:srgbClr val="00B0F0"/>
                </a:solidFill>
                <a:cs typeface="Calibri" panose="020F0502020204030204" pitchFamily="34" charset="0"/>
              </a:rPr>
              <a:t>27,5 </a:t>
            </a:r>
            <a:r>
              <a:rPr lang="el-GR" sz="1400" b="1" dirty="0" smtClean="0">
                <a:solidFill>
                  <a:srgbClr val="00B0F0"/>
                </a:solidFill>
                <a:cs typeface="Calibri" panose="020F0502020204030204" pitchFamily="34" charset="0"/>
              </a:rPr>
              <a:t>εκ.€</a:t>
            </a:r>
            <a:r>
              <a:rPr lang="el-GR" sz="1400" dirty="0" smtClean="0">
                <a:solidFill>
                  <a:srgbClr val="075091"/>
                </a:solidFill>
                <a:cs typeface="Calibri" panose="020F0502020204030204" pitchFamily="34" charset="0"/>
              </a:rPr>
              <a:t>)</a:t>
            </a:r>
            <a:endParaRPr lang="el-GR" sz="1400" dirty="0">
              <a:solidFill>
                <a:srgbClr val="075091"/>
              </a:solidFill>
              <a:cs typeface="Calibri" panose="020F0502020204030204" pitchFamily="34" charset="0"/>
            </a:endParaRPr>
          </a:p>
          <a:p>
            <a:pPr defTabSz="412750"/>
            <a:endParaRPr lang="el-GR" sz="1200" dirty="0">
              <a:solidFill>
                <a:srgbClr val="075091"/>
              </a:solidFill>
              <a:latin typeface="Trebuchet MS" panose="020B0603020202020204" pitchFamily="34" charset="0"/>
              <a:cs typeface="Calibri" panose="020F0502020204030204" pitchFamily="34" charset="0"/>
            </a:endParaRPr>
          </a:p>
          <a:p>
            <a:pPr defTabSz="412750"/>
            <a:endParaRPr lang="el-GR" sz="1200" dirty="0">
              <a:solidFill>
                <a:srgbClr val="075091"/>
              </a:solidFill>
              <a:latin typeface="Trebuchet MS" panose="020B0603020202020204" pitchFamily="34" charset="0"/>
              <a:cs typeface="Calibri" panose="020F0502020204030204" pitchFamily="34" charset="0"/>
            </a:endParaRPr>
          </a:p>
        </p:txBody>
      </p:sp>
      <p:cxnSp>
        <p:nvCxnSpPr>
          <p:cNvPr id="7" name="Ευθεία γραμμή σύνδεσης 6"/>
          <p:cNvCxnSpPr/>
          <p:nvPr/>
        </p:nvCxnSpPr>
        <p:spPr>
          <a:xfrm>
            <a:off x="999332" y="3965171"/>
            <a:ext cx="10108276" cy="16625"/>
          </a:xfrm>
          <a:prstGeom prst="line">
            <a:avLst/>
          </a:prstGeom>
          <a:noFill/>
          <a:ln w="9525" cap="flat">
            <a:solidFill>
              <a:srgbClr val="A5D483"/>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9" name="Θέση αριθμού διαφάνειας 8"/>
          <p:cNvSpPr>
            <a:spLocks noGrp="1"/>
          </p:cNvSpPr>
          <p:nvPr>
            <p:ph type="sldNum" sz="quarter" idx="12"/>
          </p:nvPr>
        </p:nvSpPr>
        <p:spPr/>
        <p:txBody>
          <a:bodyPr/>
          <a:lstStyle/>
          <a:p>
            <a:fld id="{3705D503-D1B6-4A67-8FF5-CE1B15326FC5}" type="slidenum">
              <a:rPr lang="en-US" smtClean="0"/>
            </a:fld>
            <a:endParaRPr lang="en-US"/>
          </a:p>
        </p:txBody>
      </p:sp>
      <p:sp>
        <p:nvSpPr>
          <p:cNvPr id="10" name="Ορθογώνιο 9"/>
          <p:cNvSpPr/>
          <p:nvPr/>
        </p:nvSpPr>
        <p:spPr>
          <a:xfrm>
            <a:off x="1679590" y="1602119"/>
            <a:ext cx="8747760" cy="1708160"/>
          </a:xfrm>
          <a:prstGeom prst="rect">
            <a:avLst/>
          </a:prstGeom>
        </p:spPr>
        <p:txBody>
          <a:bodyPr wrap="square">
            <a:spAutoFit/>
          </a:bodyPr>
          <a:lstStyle/>
          <a:p>
            <a:pPr algn="ctr" defTabSz="825500" hangingPunct="0"/>
            <a:r>
              <a:rPr lang="el-GR" b="1" i="1" dirty="0">
                <a:solidFill>
                  <a:srgbClr val="075091"/>
                </a:solidFill>
                <a:latin typeface="Trebuchet MS" panose="020B0603020202020204" pitchFamily="34" charset="0"/>
                <a:cs typeface="Calibri" panose="020F0502020204030204" pitchFamily="34" charset="0"/>
              </a:rPr>
              <a:t>Δράσεις για την απασχόληση – εκπαίδευση - κοινωνική συνοχή </a:t>
            </a:r>
            <a:endParaRPr lang="el-GR" b="1" i="1" dirty="0">
              <a:solidFill>
                <a:srgbClr val="075091"/>
              </a:solidFill>
              <a:latin typeface="Trebuchet MS" panose="020B0603020202020204" pitchFamily="34" charset="0"/>
              <a:cs typeface="Calibri" panose="020F0502020204030204" pitchFamily="34" charset="0"/>
            </a:endParaRPr>
          </a:p>
          <a:p>
            <a:pPr algn="just" defTabSz="825500" hangingPunct="0"/>
            <a:endParaRPr lang="el-GR" b="1" dirty="0">
              <a:solidFill>
                <a:srgbClr val="075091"/>
              </a:solidFill>
              <a:latin typeface="Trebuchet MS" panose="020B0603020202020204" pitchFamily="34" charset="0"/>
              <a:cs typeface="Calibri" panose="020F0502020204030204" pitchFamily="34" charset="0"/>
            </a:endParaRPr>
          </a:p>
          <a:p>
            <a:pPr marL="457200" indent="-457200" algn="just" defTabSz="825500">
              <a:spcBef>
                <a:spcPts val="600"/>
              </a:spcBef>
              <a:spcAft>
                <a:spcPts val="600"/>
              </a:spcAft>
              <a:buFont typeface="Wingdings" panose="05000000000000000000" pitchFamily="2" charset="2"/>
              <a:buChar char="Ø"/>
            </a:pPr>
            <a:r>
              <a:rPr lang="el-GR" dirty="0">
                <a:solidFill>
                  <a:srgbClr val="075091"/>
                </a:solidFill>
                <a:latin typeface="Trebuchet MS" panose="020B0603020202020204" pitchFamily="34" charset="0"/>
                <a:cs typeface="Calibri" panose="020F0502020204030204" pitchFamily="34" charset="0"/>
              </a:rPr>
              <a:t>Έχουν εκδοθεί στο νέο Πρόγραμμα «Ανθρώπινο Δυναμικό και Κοινωνική Συνοχή» 2021-2027 </a:t>
            </a:r>
            <a:r>
              <a:rPr lang="el-GR" u="sng" dirty="0">
                <a:solidFill>
                  <a:srgbClr val="00B0F0"/>
                </a:solidFill>
                <a:latin typeface="Trebuchet MS" panose="020B0603020202020204" pitchFamily="34" charset="0"/>
                <a:cs typeface="Calibri" panose="020F0502020204030204" pitchFamily="34" charset="0"/>
              </a:rPr>
              <a:t>Προσκλήσεις</a:t>
            </a:r>
            <a:r>
              <a:rPr lang="el-GR" dirty="0">
                <a:solidFill>
                  <a:srgbClr val="075091"/>
                </a:solidFill>
                <a:latin typeface="Trebuchet MS" panose="020B0603020202020204" pitchFamily="34" charset="0"/>
                <a:cs typeface="Calibri" panose="020F0502020204030204" pitchFamily="34" charset="0"/>
              </a:rPr>
              <a:t> προς χρηματοδότηση ύψους </a:t>
            </a:r>
            <a:r>
              <a:rPr lang="el-GR" b="1" dirty="0">
                <a:solidFill>
                  <a:srgbClr val="00B0F0"/>
                </a:solidFill>
                <a:latin typeface="Trebuchet MS" panose="020B0603020202020204" pitchFamily="34" charset="0"/>
                <a:cs typeface="Calibri" panose="020F0502020204030204" pitchFamily="34" charset="0"/>
              </a:rPr>
              <a:t>411 εκ.</a:t>
            </a:r>
            <a:r>
              <a:rPr lang="el-GR" b="1" dirty="0">
                <a:solidFill>
                  <a:srgbClr val="00B0F0"/>
                </a:solidFill>
                <a:cs typeface="Calibri" panose="020F0502020204030204" pitchFamily="34" charset="0"/>
              </a:rPr>
              <a:t>€</a:t>
            </a:r>
            <a:endParaRPr lang="el-GR" b="1" dirty="0">
              <a:solidFill>
                <a:srgbClr val="00B0F0"/>
              </a:solidFill>
              <a:latin typeface="Trebuchet MS" panose="020B0603020202020204" pitchFamily="34" charset="0"/>
              <a:cs typeface="Calibri" panose="020F0502020204030204" pitchFamily="34" charset="0"/>
            </a:endParaRPr>
          </a:p>
          <a:p>
            <a:pPr marL="457200" indent="-457200" algn="just" defTabSz="825500">
              <a:spcBef>
                <a:spcPts val="600"/>
              </a:spcBef>
              <a:spcAft>
                <a:spcPts val="600"/>
              </a:spcAft>
              <a:buFont typeface="Wingdings" panose="05000000000000000000" pitchFamily="2" charset="2"/>
              <a:buChar char="Ø"/>
            </a:pPr>
            <a:r>
              <a:rPr lang="el-GR" dirty="0">
                <a:solidFill>
                  <a:srgbClr val="075091"/>
                </a:solidFill>
                <a:latin typeface="Trebuchet MS" panose="020B0603020202020204" pitchFamily="34" charset="0"/>
                <a:cs typeface="Calibri" panose="020F0502020204030204" pitchFamily="34" charset="0"/>
              </a:rPr>
              <a:t>Έχουν ήδη γίνει </a:t>
            </a:r>
            <a:r>
              <a:rPr lang="el-GR" u="sng" dirty="0">
                <a:solidFill>
                  <a:srgbClr val="00B0F0"/>
                </a:solidFill>
                <a:latin typeface="Trebuchet MS" panose="020B0603020202020204" pitchFamily="34" charset="0"/>
                <a:cs typeface="Calibri" panose="020F0502020204030204" pitchFamily="34" charset="0"/>
              </a:rPr>
              <a:t>Εντάξεις</a:t>
            </a:r>
            <a:r>
              <a:rPr lang="el-GR" dirty="0">
                <a:solidFill>
                  <a:srgbClr val="075091"/>
                </a:solidFill>
                <a:latin typeface="Trebuchet MS" panose="020B0603020202020204" pitchFamily="34" charset="0"/>
                <a:cs typeface="Calibri" panose="020F0502020204030204" pitchFamily="34" charset="0"/>
              </a:rPr>
              <a:t> ύψους </a:t>
            </a:r>
            <a:r>
              <a:rPr lang="el-GR" b="1" dirty="0">
                <a:solidFill>
                  <a:srgbClr val="00B0F0"/>
                </a:solidFill>
                <a:latin typeface="Trebuchet MS" panose="020B0603020202020204" pitchFamily="34" charset="0"/>
                <a:cs typeface="Calibri" panose="020F0502020204030204" pitchFamily="34" charset="0"/>
              </a:rPr>
              <a:t>175,4 εκ.</a:t>
            </a:r>
            <a:r>
              <a:rPr lang="el-GR" b="1" dirty="0">
                <a:solidFill>
                  <a:srgbClr val="00B0F0"/>
                </a:solidFill>
                <a:cs typeface="Calibri" panose="020F0502020204030204" pitchFamily="34" charset="0"/>
              </a:rPr>
              <a:t>€</a:t>
            </a:r>
            <a:endParaRPr lang="el-GR" b="1" dirty="0">
              <a:solidFill>
                <a:srgbClr val="00B0F0"/>
              </a:solidFill>
              <a:cs typeface="Calibri" panose="020F0502020204030204" pitchFamily="34" charset="0"/>
            </a:endParaRPr>
          </a:p>
        </p:txBody>
      </p:sp>
      <p:pic>
        <p:nvPicPr>
          <p:cNvPr id="12" name="Picture 6"/>
          <p:cNvPicPr>
            <a:picLocks noChangeAspect="1"/>
          </p:cNvPicPr>
          <p:nvPr/>
        </p:nvPicPr>
        <p:blipFill>
          <a:blip r:embed="rId1">
            <a:duotone>
              <a:schemeClr val="accent6">
                <a:shade val="45000"/>
                <a:satMod val="135000"/>
              </a:schemeClr>
              <a:prstClr val="white"/>
            </a:duotone>
          </a:blip>
          <a:stretch>
            <a:fillRect/>
          </a:stretch>
        </p:blipFill>
        <p:spPr>
          <a:xfrm>
            <a:off x="1795560" y="1438072"/>
            <a:ext cx="700867" cy="6011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p:cNvSpPr/>
          <p:nvPr/>
        </p:nvSpPr>
        <p:spPr>
          <a:xfrm>
            <a:off x="515389" y="3106760"/>
            <a:ext cx="11155680" cy="223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normAutofit/>
          </a:bodyPr>
          <a:lstStyle/>
          <a:p>
            <a:r>
              <a:rPr lang="el-GR" sz="2800" dirty="0"/>
              <a:t>ΕΣΠΑ 2021-2027: Ευρωπαϊκό Κοινωνικό </a:t>
            </a:r>
            <a:r>
              <a:rPr lang="el-GR" sz="2800" dirty="0" smtClean="0"/>
              <a:t>Ταμείο</a:t>
            </a:r>
            <a:endParaRPr lang="el-GR" sz="2800" b="0" dirty="0"/>
          </a:p>
        </p:txBody>
      </p:sp>
      <p:sp>
        <p:nvSpPr>
          <p:cNvPr id="11" name="Ορθογώνιο 10"/>
          <p:cNvSpPr/>
          <p:nvPr/>
        </p:nvSpPr>
        <p:spPr>
          <a:xfrm>
            <a:off x="636497" y="1382102"/>
            <a:ext cx="10926507" cy="432939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25400" tIns="25400" rIns="25400" bIns="25400" numCol="1" spcCol="38100" rtlCol="0" anchor="ctr">
            <a:spAutoFit/>
          </a:bodyPr>
          <a:lstStyle/>
          <a:p>
            <a:pPr defTabSz="412750"/>
            <a:endParaRPr lang="el-GR" sz="1200" b="1" dirty="0">
              <a:solidFill>
                <a:srgbClr val="075091"/>
              </a:solidFill>
              <a:latin typeface="Trebuchet MS" panose="020B0603020202020204" pitchFamily="34" charset="0"/>
              <a:cs typeface="Calibri" panose="020F0502020204030204" pitchFamily="34" charset="0"/>
            </a:endParaRPr>
          </a:p>
          <a:p>
            <a:pPr algn="ctr" defTabSz="825500" hangingPunct="0"/>
            <a:r>
              <a:rPr lang="el-GR" b="1" i="1" dirty="0">
                <a:solidFill>
                  <a:srgbClr val="075091"/>
                </a:solidFill>
                <a:latin typeface="Trebuchet MS" panose="020B0603020202020204" pitchFamily="34" charset="0"/>
                <a:cs typeface="Calibri" panose="020F0502020204030204" pitchFamily="34" charset="0"/>
              </a:rPr>
              <a:t>Δράσεις για την απασχόληση – εκπαίδευση - κοινωνική </a:t>
            </a:r>
            <a:r>
              <a:rPr lang="el-GR" b="1" i="1" dirty="0" smtClean="0">
                <a:solidFill>
                  <a:srgbClr val="075091"/>
                </a:solidFill>
                <a:latin typeface="Trebuchet MS" panose="020B0603020202020204" pitchFamily="34" charset="0"/>
                <a:cs typeface="Calibri" panose="020F0502020204030204" pitchFamily="34" charset="0"/>
              </a:rPr>
              <a:t>συνοχή</a:t>
            </a:r>
            <a:endParaRPr lang="el-GR" b="1" i="1" dirty="0" smtClean="0">
              <a:solidFill>
                <a:srgbClr val="075091"/>
              </a:solidFill>
              <a:latin typeface="Trebuchet MS" panose="020B0603020202020204" pitchFamily="34" charset="0"/>
              <a:cs typeface="Calibri" panose="020F0502020204030204" pitchFamily="34" charset="0"/>
            </a:endParaRPr>
          </a:p>
          <a:p>
            <a:pPr algn="ctr" defTabSz="825500" hangingPunct="0"/>
            <a:r>
              <a:rPr lang="el-GR" b="1" i="1" dirty="0" smtClean="0">
                <a:solidFill>
                  <a:srgbClr val="075091"/>
                </a:solidFill>
                <a:latin typeface="Trebuchet MS" panose="020B0603020202020204" pitchFamily="34" charset="0"/>
                <a:cs typeface="Calibri" panose="020F0502020204030204" pitchFamily="34" charset="0"/>
              </a:rPr>
              <a:t> </a:t>
            </a:r>
            <a:endParaRPr lang="el-GR" b="1" i="1" dirty="0">
              <a:solidFill>
                <a:srgbClr val="075091"/>
              </a:solidFill>
              <a:latin typeface="Trebuchet MS" panose="020B0603020202020204" pitchFamily="34" charset="0"/>
              <a:cs typeface="Calibri" panose="020F0502020204030204" pitchFamily="34" charset="0"/>
            </a:endParaRPr>
          </a:p>
          <a:p>
            <a:pPr algn="just" defTabSz="825500" hangingPunct="0"/>
            <a:endParaRPr lang="el-GR" sz="1400" b="1" dirty="0">
              <a:solidFill>
                <a:srgbClr val="075091"/>
              </a:solidFill>
              <a:latin typeface="Trebuchet MS" panose="020B0603020202020204" pitchFamily="34" charset="0"/>
              <a:cs typeface="Calibri" panose="020F0502020204030204" pitchFamily="34" charset="0"/>
            </a:endParaRPr>
          </a:p>
          <a:p>
            <a:pPr algn="ctr" defTabSz="825500">
              <a:spcBef>
                <a:spcPts val="600"/>
              </a:spcBef>
              <a:spcAft>
                <a:spcPts val="600"/>
              </a:spcAft>
            </a:pPr>
            <a:r>
              <a:rPr lang="el-GR" sz="1400" dirty="0" smtClean="0">
                <a:solidFill>
                  <a:srgbClr val="075091"/>
                </a:solidFill>
                <a:latin typeface="Trebuchet MS" panose="020B0603020202020204" pitchFamily="34" charset="0"/>
                <a:cs typeface="Calibri" panose="020F0502020204030204" pitchFamily="34" charset="0"/>
              </a:rPr>
              <a:t>Προγραμματίζονται </a:t>
            </a:r>
            <a:r>
              <a:rPr lang="el-GR" sz="1400" b="1" dirty="0" smtClean="0">
                <a:solidFill>
                  <a:srgbClr val="00B0F0"/>
                </a:solidFill>
                <a:latin typeface="Trebuchet MS" panose="020B0603020202020204" pitchFamily="34" charset="0"/>
                <a:cs typeface="Calibri" panose="020F0502020204030204" pitchFamily="34" charset="0"/>
              </a:rPr>
              <a:t>Προσκλήσεις και Εντάξεις άνω του 0,5 δισ.€ </a:t>
            </a:r>
            <a:r>
              <a:rPr lang="el-GR" sz="1400" dirty="0" smtClean="0">
                <a:solidFill>
                  <a:srgbClr val="075091"/>
                </a:solidFill>
                <a:latin typeface="Trebuchet MS" panose="020B0603020202020204" pitchFamily="34" charset="0"/>
                <a:cs typeface="Calibri" panose="020F0502020204030204" pitchFamily="34" charset="0"/>
              </a:rPr>
              <a:t>σε ορίζοντα εξαμήνου για</a:t>
            </a:r>
            <a:r>
              <a:rPr lang="en-GB" sz="1400" dirty="0" smtClean="0">
                <a:solidFill>
                  <a:srgbClr val="075091"/>
                </a:solidFill>
                <a:latin typeface="Trebuchet MS" panose="020B0603020202020204" pitchFamily="34" charset="0"/>
                <a:cs typeface="Calibri" panose="020F0502020204030204" pitchFamily="34" charset="0"/>
              </a:rPr>
              <a:t>:</a:t>
            </a:r>
            <a:r>
              <a:rPr lang="el-GR" sz="1400" dirty="0" smtClean="0">
                <a:solidFill>
                  <a:srgbClr val="075091"/>
                </a:solidFill>
                <a:latin typeface="Trebuchet MS" panose="020B0603020202020204" pitchFamily="34" charset="0"/>
                <a:cs typeface="Calibri" panose="020F0502020204030204" pitchFamily="34" charset="0"/>
              </a:rPr>
              <a:t> </a:t>
            </a:r>
            <a:endParaRPr lang="el-GR" sz="1400" dirty="0" smtClean="0">
              <a:solidFill>
                <a:srgbClr val="075091"/>
              </a:solidFill>
              <a:latin typeface="Trebuchet MS" panose="020B0603020202020204" pitchFamily="34" charset="0"/>
              <a:cs typeface="Calibri" panose="020F0502020204030204" pitchFamily="34" charset="0"/>
            </a:endParaRPr>
          </a:p>
          <a:p>
            <a:pPr algn="ctr" defTabSz="825500">
              <a:spcBef>
                <a:spcPts val="600"/>
              </a:spcBef>
              <a:spcAft>
                <a:spcPts val="600"/>
              </a:spcAft>
            </a:pPr>
            <a:endParaRPr lang="el-GR" sz="1400" dirty="0" smtClean="0">
              <a:solidFill>
                <a:srgbClr val="075091"/>
              </a:solidFill>
              <a:latin typeface="Trebuchet MS" panose="020B0603020202020204" pitchFamily="34" charset="0"/>
              <a:cs typeface="Calibri" panose="020F0502020204030204" pitchFamily="34" charset="0"/>
            </a:endParaRPr>
          </a:p>
          <a:p>
            <a:pPr marL="285750" indent="-285750" algn="just" defTabSz="825500">
              <a:spcBef>
                <a:spcPts val="600"/>
              </a:spcBef>
              <a:spcAft>
                <a:spcPts val="600"/>
              </a:spcAft>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Δράσεις </a:t>
            </a:r>
            <a:r>
              <a:rPr lang="el-GR" sz="1400" dirty="0">
                <a:solidFill>
                  <a:srgbClr val="075091"/>
                </a:solidFill>
                <a:latin typeface="Trebuchet MS" panose="020B0603020202020204" pitchFamily="34" charset="0"/>
                <a:cs typeface="Calibri" panose="020F0502020204030204" pitchFamily="34" charset="0"/>
              </a:rPr>
              <a:t>μαθητείας και πρακτικής άσκησης (ΙΕΚ καθώς και ΕΠΑΣ ΔΥΠΑ) για νέους ως 29 ετών, καθώς και άνω των </a:t>
            </a:r>
            <a:r>
              <a:rPr lang="el-GR" sz="1400" dirty="0" smtClean="0">
                <a:solidFill>
                  <a:srgbClr val="075091"/>
                </a:solidFill>
                <a:latin typeface="Trebuchet MS" panose="020B0603020202020204" pitchFamily="34" charset="0"/>
                <a:cs typeface="Calibri" panose="020F0502020204030204" pitchFamily="34" charset="0"/>
              </a:rPr>
              <a:t>30.</a:t>
            </a:r>
            <a:endParaRPr lang="el-GR" sz="1400" dirty="0" smtClean="0">
              <a:solidFill>
                <a:srgbClr val="075091"/>
              </a:solidFill>
              <a:latin typeface="Trebuchet MS" panose="020B0603020202020204" pitchFamily="34" charset="0"/>
              <a:cs typeface="Calibri" panose="020F0502020204030204" pitchFamily="34" charset="0"/>
            </a:endParaRPr>
          </a:p>
          <a:p>
            <a:pPr marL="285750" indent="-285750" algn="just" defTabSz="825500">
              <a:spcBef>
                <a:spcPts val="600"/>
              </a:spcBef>
              <a:spcAft>
                <a:spcPts val="600"/>
              </a:spcAft>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Υποστηρικτικές </a:t>
            </a:r>
            <a:r>
              <a:rPr lang="el-GR" sz="1400" dirty="0">
                <a:solidFill>
                  <a:srgbClr val="075091"/>
                </a:solidFill>
                <a:latin typeface="Trebuchet MS" panose="020B0603020202020204" pitchFamily="34" charset="0"/>
                <a:cs typeface="Calibri" panose="020F0502020204030204" pitchFamily="34" charset="0"/>
              </a:rPr>
              <a:t>δράσεις για την ανώτατη εκπαίδευση: ΑΕΙ/ </a:t>
            </a:r>
            <a:r>
              <a:rPr lang="el-GR" sz="1400" dirty="0" smtClean="0">
                <a:solidFill>
                  <a:srgbClr val="075091"/>
                </a:solidFill>
                <a:latin typeface="Trebuchet MS" panose="020B0603020202020204" pitchFamily="34" charset="0"/>
                <a:cs typeface="Calibri" panose="020F0502020204030204" pitchFamily="34" charset="0"/>
              </a:rPr>
              <a:t>φοιτητές.</a:t>
            </a:r>
            <a:endParaRPr lang="el-GR" sz="1400" dirty="0" smtClean="0">
              <a:solidFill>
                <a:srgbClr val="075091"/>
              </a:solidFill>
              <a:latin typeface="Trebuchet MS" panose="020B0603020202020204" pitchFamily="34" charset="0"/>
              <a:cs typeface="Calibri" panose="020F0502020204030204" pitchFamily="34" charset="0"/>
            </a:endParaRPr>
          </a:p>
          <a:p>
            <a:pPr marL="285750" indent="-285750" algn="just" defTabSz="825500">
              <a:spcBef>
                <a:spcPts val="600"/>
              </a:spcBef>
              <a:spcAft>
                <a:spcPts val="600"/>
              </a:spcAft>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Δράσεις </a:t>
            </a:r>
            <a:r>
              <a:rPr lang="el-GR" sz="1400" dirty="0">
                <a:solidFill>
                  <a:srgbClr val="075091"/>
                </a:solidFill>
                <a:latin typeface="Trebuchet MS" panose="020B0603020202020204" pitchFamily="34" charset="0"/>
                <a:cs typeface="Calibri" panose="020F0502020204030204" pitchFamily="34" charset="0"/>
              </a:rPr>
              <a:t>προώθησης στην απασχόληση και απόκτησης επαγγελματικής εμπειρίας για ανέργους. </a:t>
            </a:r>
            <a:endParaRPr lang="el-GR" sz="1400" dirty="0" smtClean="0">
              <a:solidFill>
                <a:srgbClr val="075091"/>
              </a:solidFill>
              <a:latin typeface="Trebuchet MS" panose="020B0603020202020204" pitchFamily="34" charset="0"/>
              <a:cs typeface="Calibri" panose="020F0502020204030204" pitchFamily="34" charset="0"/>
            </a:endParaRPr>
          </a:p>
          <a:p>
            <a:pPr marL="285750" indent="-285750" algn="just" defTabSz="825500">
              <a:spcBef>
                <a:spcPts val="600"/>
              </a:spcBef>
              <a:spcAft>
                <a:spcPts val="600"/>
              </a:spcAft>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Παρεμβάσεις </a:t>
            </a:r>
            <a:r>
              <a:rPr lang="el-GR" sz="1400" dirty="0">
                <a:solidFill>
                  <a:srgbClr val="075091"/>
                </a:solidFill>
                <a:latin typeface="Trebuchet MS" panose="020B0603020202020204" pitchFamily="34" charset="0"/>
                <a:cs typeface="Calibri" panose="020F0502020204030204" pitchFamily="34" charset="0"/>
              </a:rPr>
              <a:t>για την ενίσχυση ισότητας των φύλων και της δημογραφικής </a:t>
            </a:r>
            <a:r>
              <a:rPr lang="el-GR" sz="1400" dirty="0" smtClean="0">
                <a:solidFill>
                  <a:srgbClr val="075091"/>
                </a:solidFill>
                <a:latin typeface="Trebuchet MS" panose="020B0603020202020204" pitchFamily="34" charset="0"/>
                <a:cs typeface="Calibri" panose="020F0502020204030204" pitchFamily="34" charset="0"/>
              </a:rPr>
              <a:t>πολιτικής.</a:t>
            </a:r>
            <a:endParaRPr lang="el-GR" sz="1400" dirty="0" smtClean="0">
              <a:solidFill>
                <a:srgbClr val="075091"/>
              </a:solidFill>
              <a:latin typeface="Trebuchet MS" panose="020B0603020202020204" pitchFamily="34" charset="0"/>
              <a:cs typeface="Calibri" panose="020F0502020204030204" pitchFamily="34" charset="0"/>
            </a:endParaRPr>
          </a:p>
          <a:p>
            <a:pPr marL="285750" indent="-285750" algn="just" defTabSz="825500">
              <a:spcBef>
                <a:spcPts val="600"/>
              </a:spcBef>
              <a:spcAft>
                <a:spcPts val="600"/>
              </a:spcAft>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Συνεχιζόμενες </a:t>
            </a:r>
            <a:r>
              <a:rPr lang="el-GR" sz="1400" dirty="0">
                <a:solidFill>
                  <a:srgbClr val="075091"/>
                </a:solidFill>
                <a:latin typeface="Trebuchet MS" panose="020B0603020202020204" pitchFamily="34" charset="0"/>
                <a:cs typeface="Calibri" panose="020F0502020204030204" pitchFamily="34" charset="0"/>
              </a:rPr>
              <a:t>και μεταφερόμενες από το 2014-2020 δράσεις επαγγελματικής εκπαίδευσης, κατάρτισης και πιστοποίησης </a:t>
            </a:r>
            <a:r>
              <a:rPr lang="el-GR" sz="1400" dirty="0" smtClean="0">
                <a:solidFill>
                  <a:srgbClr val="075091"/>
                </a:solidFill>
                <a:latin typeface="Trebuchet MS" panose="020B0603020202020204" pitchFamily="34" charset="0"/>
                <a:cs typeface="Calibri" panose="020F0502020204030204" pitchFamily="34" charset="0"/>
              </a:rPr>
              <a:t>ανέργων.</a:t>
            </a:r>
            <a:endParaRPr lang="el-GR" sz="1400" dirty="0" smtClean="0">
              <a:solidFill>
                <a:srgbClr val="075091"/>
              </a:solidFill>
              <a:latin typeface="Trebuchet MS" panose="020B0603020202020204" pitchFamily="34" charset="0"/>
              <a:cs typeface="Calibri" panose="020F0502020204030204" pitchFamily="34" charset="0"/>
            </a:endParaRPr>
          </a:p>
          <a:p>
            <a:pPr marL="285750" indent="-285750" algn="just" defTabSz="825500">
              <a:spcBef>
                <a:spcPts val="600"/>
              </a:spcBef>
              <a:spcAft>
                <a:spcPts val="600"/>
              </a:spcAft>
              <a:buFont typeface="Wingdings" panose="05000000000000000000" pitchFamily="2" charset="2"/>
              <a:buChar char="ü"/>
            </a:pPr>
            <a:r>
              <a:rPr lang="el-GR" sz="1400" dirty="0" smtClean="0">
                <a:solidFill>
                  <a:srgbClr val="075091"/>
                </a:solidFill>
                <a:latin typeface="Trebuchet MS" panose="020B0603020202020204" pitchFamily="34" charset="0"/>
                <a:cs typeface="Calibri" panose="020F0502020204030204" pitchFamily="34" charset="0"/>
              </a:rPr>
              <a:t>Επισιτιστική </a:t>
            </a:r>
            <a:r>
              <a:rPr lang="el-GR" sz="1400" dirty="0">
                <a:solidFill>
                  <a:srgbClr val="075091"/>
                </a:solidFill>
                <a:latin typeface="Trebuchet MS" panose="020B0603020202020204" pitchFamily="34" charset="0"/>
                <a:cs typeface="Calibri" panose="020F0502020204030204" pitchFamily="34" charset="0"/>
              </a:rPr>
              <a:t>βοήθεια και δράσεις αντιμετώπισης υλικής στέρησης.</a:t>
            </a:r>
            <a:endParaRPr lang="el-GR" sz="1400" dirty="0">
              <a:solidFill>
                <a:srgbClr val="075091"/>
              </a:solidFill>
              <a:latin typeface="Trebuchet MS" panose="020B0603020202020204" pitchFamily="34" charset="0"/>
              <a:cs typeface="Calibri" panose="020F0502020204030204" pitchFamily="34" charset="0"/>
            </a:endParaRPr>
          </a:p>
          <a:p>
            <a:pPr defTabSz="412750"/>
            <a:endParaRPr lang="el-GR" sz="1200" dirty="0">
              <a:solidFill>
                <a:srgbClr val="075091"/>
              </a:solidFill>
              <a:latin typeface="Trebuchet MS" panose="020B0603020202020204" pitchFamily="34" charset="0"/>
              <a:cs typeface="Calibri" panose="020F0502020204030204" pitchFamily="34" charset="0"/>
            </a:endParaRPr>
          </a:p>
          <a:p>
            <a:pPr defTabSz="412750"/>
            <a:endParaRPr lang="el-GR" sz="1200" dirty="0">
              <a:solidFill>
                <a:srgbClr val="075091"/>
              </a:solidFill>
              <a:latin typeface="Trebuchet MS" panose="020B0603020202020204" pitchFamily="34" charset="0"/>
              <a:cs typeface="Calibri" panose="020F0502020204030204" pitchFamily="34" charset="0"/>
            </a:endParaRPr>
          </a:p>
        </p:txBody>
      </p:sp>
      <p:cxnSp>
        <p:nvCxnSpPr>
          <p:cNvPr id="5" name="Ευθεία γραμμή σύνδεσης 4"/>
          <p:cNvCxnSpPr/>
          <p:nvPr/>
        </p:nvCxnSpPr>
        <p:spPr>
          <a:xfrm>
            <a:off x="1352004" y="2734887"/>
            <a:ext cx="9402931" cy="24939"/>
          </a:xfrm>
          <a:prstGeom prst="line">
            <a:avLst/>
          </a:prstGeom>
          <a:noFill/>
          <a:ln w="9525" cap="flat">
            <a:solidFill>
              <a:srgbClr val="A5D483"/>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pic>
        <p:nvPicPr>
          <p:cNvPr id="8" name="Picture 6"/>
          <p:cNvPicPr>
            <a:picLocks noChangeAspect="1"/>
          </p:cNvPicPr>
          <p:nvPr/>
        </p:nvPicPr>
        <p:blipFill>
          <a:blip r:embed="rId1">
            <a:duotone>
              <a:schemeClr val="accent6">
                <a:shade val="45000"/>
                <a:satMod val="135000"/>
              </a:schemeClr>
              <a:prstClr val="white"/>
            </a:duotone>
          </a:blip>
          <a:stretch>
            <a:fillRect/>
          </a:stretch>
        </p:blipFill>
        <p:spPr>
          <a:xfrm>
            <a:off x="1820498" y="1453192"/>
            <a:ext cx="700867" cy="6011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Οι περιοχές ΔΑΜ στην Ελλάδα</a:t>
            </a:r>
            <a:endParaRPr lang="en-US" sz="2800" dirty="0"/>
          </a:p>
        </p:txBody>
      </p:sp>
      <p:pic>
        <p:nvPicPr>
          <p:cNvPr id="14" name="Εικόνα 13"/>
          <p:cNvPicPr>
            <a:picLocks noChangeAspect="1"/>
          </p:cNvPicPr>
          <p:nvPr/>
        </p:nvPicPr>
        <p:blipFill>
          <a:blip r:embed="rId1"/>
          <a:stretch>
            <a:fillRect/>
          </a:stretch>
        </p:blipFill>
        <p:spPr>
          <a:xfrm>
            <a:off x="253473" y="1112808"/>
            <a:ext cx="9511629" cy="5144597"/>
          </a:xfrm>
          <a:prstGeom prst="rect">
            <a:avLst/>
          </a:prstGeom>
        </p:spPr>
      </p:pic>
      <p:sp>
        <p:nvSpPr>
          <p:cNvPr id="15" name="Θέση περιεχομένου 2"/>
          <p:cNvSpPr txBox="1"/>
          <p:nvPr/>
        </p:nvSpPr>
        <p:spPr>
          <a:xfrm>
            <a:off x="5037827" y="2789304"/>
            <a:ext cx="5951927" cy="2955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buFont typeface="Wingdings" panose="05000000000000000000" pitchFamily="2" charset="2"/>
              <a:buChar char="q"/>
            </a:pPr>
            <a:r>
              <a:rPr lang="el-GR" sz="1600" dirty="0">
                <a:solidFill>
                  <a:srgbClr val="1F497D"/>
                </a:solidFill>
                <a:latin typeface="Trebuchet MS" panose="020B0603020202020204" pitchFamily="34" charset="0"/>
              </a:rPr>
              <a:t>Τη στήριξη των </a:t>
            </a:r>
            <a:r>
              <a:rPr lang="el-GR" sz="1600" b="1" dirty="0">
                <a:solidFill>
                  <a:srgbClr val="92D050"/>
                </a:solidFill>
                <a:latin typeface="Trebuchet MS" panose="020B0603020202020204" pitchFamily="34" charset="0"/>
              </a:rPr>
              <a:t>επενδύσεων </a:t>
            </a:r>
            <a:r>
              <a:rPr lang="el-GR" sz="1600" dirty="0">
                <a:solidFill>
                  <a:srgbClr val="1F497D"/>
                </a:solidFill>
                <a:latin typeface="Trebuchet MS" panose="020B0603020202020204" pitchFamily="34" charset="0"/>
              </a:rPr>
              <a:t>που</a:t>
            </a:r>
            <a:r>
              <a:rPr lang="en-US" sz="1600" dirty="0">
                <a:solidFill>
                  <a:srgbClr val="1F497D"/>
                </a:solidFill>
                <a:latin typeface="Trebuchet MS" panose="020B0603020202020204" pitchFamily="34" charset="0"/>
              </a:rPr>
              <a:t> </a:t>
            </a:r>
            <a:r>
              <a:rPr lang="el-GR" sz="1600" dirty="0">
                <a:solidFill>
                  <a:srgbClr val="1F497D"/>
                </a:solidFill>
                <a:latin typeface="Trebuchet MS" panose="020B0603020202020204" pitchFamily="34" charset="0"/>
              </a:rPr>
              <a:t>συμβάλλουν στην οικονομική διαφοροποίηση των περιοχών που επηρεάζονται από την ενεργειακή μετάβαση</a:t>
            </a:r>
            <a:endParaRPr lang="en-US" sz="1600" dirty="0">
              <a:solidFill>
                <a:srgbClr val="1F497D"/>
              </a:solidFill>
              <a:latin typeface="Trebuchet MS" panose="020B0603020202020204" pitchFamily="34" charset="0"/>
            </a:endParaRPr>
          </a:p>
          <a:p>
            <a:pPr marL="0" indent="0">
              <a:buNone/>
            </a:pPr>
            <a:endParaRPr lang="en-US" sz="1600" dirty="0">
              <a:solidFill>
                <a:srgbClr val="1F497D"/>
              </a:solidFill>
              <a:latin typeface="Trebuchet MS" panose="020B0603020202020204" pitchFamily="34" charset="0"/>
            </a:endParaRPr>
          </a:p>
          <a:p>
            <a:pPr marL="450850" indent="-450850">
              <a:buFont typeface="Wingdings" panose="05000000000000000000" pitchFamily="2" charset="2"/>
              <a:buChar char="q"/>
            </a:pPr>
            <a:r>
              <a:rPr lang="el-GR" sz="1600" dirty="0">
                <a:solidFill>
                  <a:srgbClr val="1F497D"/>
                </a:solidFill>
                <a:latin typeface="Trebuchet MS" panose="020B0603020202020204" pitchFamily="34" charset="0"/>
              </a:rPr>
              <a:t>Τη στήριξη και ενδυνάμωση του τοπικού </a:t>
            </a:r>
            <a:r>
              <a:rPr lang="el-GR" sz="1600" b="1" dirty="0">
                <a:solidFill>
                  <a:srgbClr val="92D050"/>
                </a:solidFill>
                <a:latin typeface="Trebuchet MS" panose="020B0603020202020204" pitchFamily="34" charset="0"/>
              </a:rPr>
              <a:t>εργατικού δυναμικού</a:t>
            </a:r>
            <a:endParaRPr lang="en-US" sz="1600" b="1" dirty="0">
              <a:solidFill>
                <a:srgbClr val="92D050"/>
              </a:solidFill>
              <a:latin typeface="Trebuchet MS" panose="020B0603020202020204" pitchFamily="34" charset="0"/>
            </a:endParaRPr>
          </a:p>
        </p:txBody>
      </p:sp>
      <p:sp>
        <p:nvSpPr>
          <p:cNvPr id="16" name="TextBox 15"/>
          <p:cNvSpPr txBox="1"/>
          <p:nvPr/>
        </p:nvSpPr>
        <p:spPr>
          <a:xfrm>
            <a:off x="4731387" y="1529047"/>
            <a:ext cx="6370809" cy="1077218"/>
          </a:xfrm>
          <a:prstGeom prst="rect">
            <a:avLst/>
          </a:prstGeom>
          <a:noFill/>
        </p:spPr>
        <p:txBody>
          <a:bodyPr wrap="square">
            <a:spAutoFit/>
          </a:bodyPr>
          <a:lstStyle/>
          <a:p>
            <a:pPr algn="l" defTabSz="914400" hangingPunct="1"/>
            <a:r>
              <a:rPr lang="el-GR" sz="1600" kern="1200" dirty="0">
                <a:solidFill>
                  <a:srgbClr val="1F497D"/>
                </a:solidFill>
                <a:latin typeface="Trebuchet MS" panose="020B0603020202020204" pitchFamily="34" charset="0"/>
              </a:rPr>
              <a:t>Ο </a:t>
            </a:r>
            <a:r>
              <a:rPr lang="el-GR" sz="1600" b="1" dirty="0">
                <a:solidFill>
                  <a:srgbClr val="92D050"/>
                </a:solidFill>
                <a:latin typeface="Trebuchet MS" panose="020B0603020202020204" pitchFamily="34" charset="0"/>
              </a:rPr>
              <a:t>Εθνικός Στρατηγικός Σχεδιασμός </a:t>
            </a:r>
            <a:r>
              <a:rPr lang="el-GR" sz="1600" kern="1200" dirty="0">
                <a:solidFill>
                  <a:srgbClr val="1F497D"/>
                </a:solidFill>
                <a:latin typeface="Trebuchet MS" panose="020B0603020202020204" pitchFamily="34" charset="0"/>
              </a:rPr>
              <a:t>για τις περιοχές που επηρεάζονται άμεσα από τη διαδικασία της ενεργειακής μετάβασης της χώρας μας προς μια κλιματικά ουδέτερη οικονομία </a:t>
            </a:r>
            <a:r>
              <a:rPr lang="el-GR" sz="1600" b="1" dirty="0">
                <a:solidFill>
                  <a:srgbClr val="92D050"/>
                </a:solidFill>
                <a:latin typeface="Trebuchet MS" panose="020B0603020202020204" pitchFamily="34" charset="0"/>
              </a:rPr>
              <a:t>θέτει ως προτεραιότητά του:</a:t>
            </a:r>
            <a:endParaRPr lang="el-GR" sz="1600" kern="1200" dirty="0">
              <a:solidFill>
                <a:prstClr val="black"/>
              </a:solidFill>
              <a:latin typeface="Trebuchet MS" panose="020B0603020202020204" pitchFamily="34" charset="0"/>
            </a:endParaRPr>
          </a:p>
        </p:txBody>
      </p:sp>
      <p:sp>
        <p:nvSpPr>
          <p:cNvPr id="17" name="object 8"/>
          <p:cNvSpPr txBox="1"/>
          <p:nvPr/>
        </p:nvSpPr>
        <p:spPr>
          <a:xfrm>
            <a:off x="4813540" y="4839469"/>
            <a:ext cx="6564702" cy="624171"/>
          </a:xfrm>
          <a:prstGeom prst="rect">
            <a:avLst/>
          </a:prstGeom>
          <a:solidFill>
            <a:srgbClr val="ECF5E7"/>
          </a:solidFill>
        </p:spPr>
        <p:txBody>
          <a:bodyPr vert="horz" wrap="square" lIns="0" tIns="14631" rIns="0" bIns="0" rtlCol="0">
            <a:spAutoFit/>
          </a:bodyPr>
          <a:lstStyle/>
          <a:p>
            <a:pPr algn="ctr" defTabSz="914400">
              <a:lnSpc>
                <a:spcPct val="110000"/>
              </a:lnSpc>
              <a:spcBef>
                <a:spcPts val="115"/>
              </a:spcBef>
            </a:pPr>
            <a:r>
              <a:rPr lang="el-GR" dirty="0">
                <a:solidFill>
                  <a:srgbClr val="0F4E8C"/>
                </a:solidFill>
                <a:latin typeface="Trebuchet MS" panose="020B0603020202020204" pitchFamily="34" charset="0"/>
              </a:rPr>
              <a:t>Το </a:t>
            </a:r>
            <a:r>
              <a:rPr lang="el-GR" dirty="0" smtClean="0">
                <a:solidFill>
                  <a:srgbClr val="0F4E8C"/>
                </a:solidFill>
                <a:latin typeface="Trebuchet MS" panose="020B0603020202020204" pitchFamily="34" charset="0"/>
              </a:rPr>
              <a:t>1</a:t>
            </a:r>
            <a:r>
              <a:rPr lang="el-GR" baseline="30000" dirty="0" smtClean="0">
                <a:solidFill>
                  <a:srgbClr val="0F4E8C"/>
                </a:solidFill>
                <a:latin typeface="Trebuchet MS" panose="020B0603020202020204" pitchFamily="34" charset="0"/>
              </a:rPr>
              <a:t>ο</a:t>
            </a:r>
            <a:r>
              <a:rPr lang="el-GR" dirty="0" smtClean="0">
                <a:solidFill>
                  <a:srgbClr val="0F4E8C"/>
                </a:solidFill>
                <a:latin typeface="Trebuchet MS" panose="020B0603020202020204" pitchFamily="34" charset="0"/>
              </a:rPr>
              <a:t> </a:t>
            </a:r>
            <a:r>
              <a:rPr lang="el-GR" dirty="0">
                <a:solidFill>
                  <a:srgbClr val="0F4E8C"/>
                </a:solidFill>
                <a:latin typeface="Trebuchet MS" panose="020B0603020202020204" pitchFamily="34" charset="0"/>
              </a:rPr>
              <a:t>εγκεκριμένο Πρόγραμμα</a:t>
            </a:r>
            <a:r>
              <a:rPr lang="en-US" dirty="0">
                <a:solidFill>
                  <a:srgbClr val="0F4E8C"/>
                </a:solidFill>
                <a:latin typeface="Trebuchet MS" panose="020B0603020202020204" pitchFamily="34" charset="0"/>
              </a:rPr>
              <a:t> </a:t>
            </a:r>
            <a:r>
              <a:rPr lang="el-GR" dirty="0">
                <a:solidFill>
                  <a:srgbClr val="0F4E8C"/>
                </a:solidFill>
                <a:latin typeface="Trebuchet MS" panose="020B0603020202020204" pitchFamily="34" charset="0"/>
              </a:rPr>
              <a:t>ΕΣΠΑ ΔΑΜ σε ευρωπαϊκό επίπεδο </a:t>
            </a:r>
            <a:r>
              <a:rPr lang="el-GR" dirty="0">
                <a:solidFill>
                  <a:srgbClr val="0F4E8C"/>
                </a:solidFill>
                <a:latin typeface="Trebuchet MS" panose="020B0603020202020204" pitchFamily="34" charset="0"/>
                <a:sym typeface="Wingdings" panose="05000000000000000000" pitchFamily="2" charset="2"/>
              </a:rPr>
              <a:t> </a:t>
            </a:r>
            <a:r>
              <a:rPr lang="el-GR" dirty="0">
                <a:solidFill>
                  <a:srgbClr val="0F4E8C"/>
                </a:solidFill>
                <a:latin typeface="Trebuchet MS" panose="020B0603020202020204" pitchFamily="34" charset="0"/>
              </a:rPr>
              <a:t>Συνολικός προϋπολογισμός ~</a:t>
            </a:r>
            <a:r>
              <a:rPr lang="el-GR" b="1" dirty="0">
                <a:solidFill>
                  <a:srgbClr val="19BEDE"/>
                </a:solidFill>
                <a:latin typeface="Trebuchet MS" panose="020B0603020202020204" pitchFamily="34" charset="0"/>
              </a:rPr>
              <a:t>1,63 δισ</a:t>
            </a:r>
            <a:r>
              <a:rPr lang="el-GR" b="1" dirty="0" smtClean="0">
                <a:solidFill>
                  <a:srgbClr val="19BEDE"/>
                </a:solidFill>
                <a:latin typeface="Trebuchet MS" panose="020B0603020202020204" pitchFamily="34" charset="0"/>
              </a:rPr>
              <a:t>.€</a:t>
            </a:r>
            <a:endParaRPr lang="el-GR" b="1" dirty="0">
              <a:solidFill>
                <a:srgbClr val="19BEDE"/>
              </a:solidFill>
              <a:latin typeface="Trebuchet MS" panose="020B0603020202020204" pitchFamily="34" charset="0"/>
            </a:endParaRPr>
          </a:p>
        </p:txBody>
      </p: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Προτεραιότητες Προγράμματος ΔΑΜ &amp; Κατανομή πόρων ανά Προτεραιότητα</a:t>
            </a:r>
            <a:endParaRPr lang="el-GR" sz="2800" dirty="0"/>
          </a:p>
        </p:txBody>
      </p:sp>
      <p:pic>
        <p:nvPicPr>
          <p:cNvPr id="3" name="Εικόνα 2"/>
          <p:cNvPicPr>
            <a:picLocks noChangeAspect="1"/>
          </p:cNvPicPr>
          <p:nvPr/>
        </p:nvPicPr>
        <p:blipFill>
          <a:blip r:embed="rId1"/>
          <a:stretch>
            <a:fillRect/>
          </a:stretch>
        </p:blipFill>
        <p:spPr>
          <a:xfrm>
            <a:off x="476079" y="1630392"/>
            <a:ext cx="4639385" cy="4088844"/>
          </a:xfrm>
          <a:prstGeom prst="rect">
            <a:avLst/>
          </a:prstGeom>
        </p:spPr>
      </p:pic>
      <p:pic>
        <p:nvPicPr>
          <p:cNvPr id="4" name="Εικόνα 3"/>
          <p:cNvPicPr>
            <a:picLocks noChangeAspect="1"/>
          </p:cNvPicPr>
          <p:nvPr/>
        </p:nvPicPr>
        <p:blipFill>
          <a:blip r:embed="rId2"/>
          <a:stretch>
            <a:fillRect/>
          </a:stretch>
        </p:blipFill>
        <p:spPr>
          <a:xfrm>
            <a:off x="5349133" y="2639683"/>
            <a:ext cx="6773856" cy="2838093"/>
          </a:xfrm>
          <a:prstGeom prst="rect">
            <a:avLst/>
          </a:prstGeom>
        </p:spPr>
      </p:pic>
      <p:sp>
        <p:nvSpPr>
          <p:cNvPr id="5" name="Θέση αριθμού διαφάνειας 4"/>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Ενεργοποίηση Προγράμματος ΔΑΜ </a:t>
            </a:r>
            <a:br>
              <a:rPr lang="el-GR" dirty="0"/>
            </a:br>
            <a:r>
              <a:rPr lang="el-GR" sz="2400" dirty="0"/>
              <a:t>(από 10/2022 έως 9/2023)</a:t>
            </a:r>
            <a:endParaRPr lang="en-US" sz="2400" dirty="0"/>
          </a:p>
        </p:txBody>
      </p:sp>
      <p:pic>
        <p:nvPicPr>
          <p:cNvPr id="4" name="Εικόνα 3"/>
          <p:cNvPicPr>
            <a:picLocks noChangeAspect="1"/>
          </p:cNvPicPr>
          <p:nvPr/>
        </p:nvPicPr>
        <p:blipFill>
          <a:blip r:embed="rId1"/>
          <a:stretch>
            <a:fillRect/>
          </a:stretch>
        </p:blipFill>
        <p:spPr>
          <a:xfrm>
            <a:off x="5058425" y="2027207"/>
            <a:ext cx="6969672" cy="3010619"/>
          </a:xfrm>
          <a:prstGeom prst="rect">
            <a:avLst/>
          </a:prstGeom>
        </p:spPr>
      </p:pic>
      <p:sp>
        <p:nvSpPr>
          <p:cNvPr id="5" name="object 8"/>
          <p:cNvSpPr txBox="1"/>
          <p:nvPr/>
        </p:nvSpPr>
        <p:spPr>
          <a:xfrm>
            <a:off x="467137" y="1560126"/>
            <a:ext cx="4528811" cy="4113332"/>
          </a:xfrm>
          <a:prstGeom prst="rect">
            <a:avLst/>
          </a:prstGeom>
        </p:spPr>
        <p:txBody>
          <a:bodyPr vert="horz" wrap="square" lIns="0" tIns="14631" rIns="0" bIns="0" rtlCol="0">
            <a:spAutoFit/>
          </a:bodyPr>
          <a:lstStyle/>
          <a:p>
            <a:pPr marL="690880" indent="-690880" defTabSz="914400">
              <a:spcBef>
                <a:spcPts val="115"/>
              </a:spcBef>
              <a:spcAft>
                <a:spcPts val="1450"/>
              </a:spcAft>
              <a:buFont typeface="Wingdings" panose="05000000000000000000" pitchFamily="2" charset="2"/>
              <a:buChar char="q"/>
            </a:pPr>
            <a:r>
              <a:rPr lang="el-GR" b="1" dirty="0">
                <a:solidFill>
                  <a:srgbClr val="79CA4C"/>
                </a:solidFill>
                <a:latin typeface="Trebuchet MS" panose="020B0603020202020204"/>
              </a:rPr>
              <a:t>Εξειδίκευση </a:t>
            </a:r>
            <a:endParaRPr lang="el-GR" b="1" dirty="0" smtClean="0">
              <a:solidFill>
                <a:srgbClr val="79CA4C"/>
              </a:solidFill>
              <a:latin typeface="Trebuchet MS" panose="020B0603020202020204"/>
            </a:endParaRPr>
          </a:p>
          <a:p>
            <a:pPr defTabSz="914400">
              <a:spcBef>
                <a:spcPts val="115"/>
              </a:spcBef>
              <a:spcAft>
                <a:spcPts val="1450"/>
              </a:spcAft>
            </a:pPr>
            <a:r>
              <a:rPr lang="el-GR" b="1" dirty="0" smtClean="0">
                <a:solidFill>
                  <a:schemeClr val="tx2"/>
                </a:solidFill>
                <a:latin typeface="Trebuchet MS" panose="020B0603020202020204"/>
              </a:rPr>
              <a:t>1</a:t>
            </a:r>
            <a:r>
              <a:rPr lang="en-US" b="1" dirty="0">
                <a:solidFill>
                  <a:schemeClr val="tx2"/>
                </a:solidFill>
                <a:latin typeface="Trebuchet MS" panose="020B0603020202020204"/>
              </a:rPr>
              <a:t>9</a:t>
            </a:r>
            <a:r>
              <a:rPr lang="el-GR" b="1" dirty="0">
                <a:solidFill>
                  <a:schemeClr val="tx2"/>
                </a:solidFill>
                <a:latin typeface="Trebuchet MS" panose="020B0603020202020204"/>
              </a:rPr>
              <a:t> Δράσεις </a:t>
            </a:r>
            <a:r>
              <a:rPr lang="el-GR" dirty="0">
                <a:solidFill>
                  <a:schemeClr val="tx2"/>
                </a:solidFill>
                <a:latin typeface="Trebuchet MS" panose="020B0603020202020204"/>
              </a:rPr>
              <a:t>συνολικού </a:t>
            </a:r>
            <a:r>
              <a:rPr lang="el-GR" dirty="0" smtClean="0">
                <a:solidFill>
                  <a:schemeClr val="tx2"/>
                </a:solidFill>
                <a:latin typeface="Trebuchet MS" panose="020B0603020202020204"/>
              </a:rPr>
              <a:t>π/υ</a:t>
            </a:r>
            <a:r>
              <a:rPr lang="el-GR" b="1" dirty="0" smtClean="0">
                <a:solidFill>
                  <a:schemeClr val="tx2"/>
                </a:solidFill>
                <a:latin typeface="Trebuchet MS" panose="020B0603020202020204"/>
              </a:rPr>
              <a:t> ~</a:t>
            </a:r>
            <a:r>
              <a:rPr lang="el-GR" b="1" dirty="0">
                <a:solidFill>
                  <a:schemeClr val="tx2"/>
                </a:solidFill>
                <a:latin typeface="Trebuchet MS" panose="020B0603020202020204"/>
              </a:rPr>
              <a:t>5</a:t>
            </a:r>
            <a:r>
              <a:rPr lang="en-US" b="1" dirty="0" smtClean="0">
                <a:solidFill>
                  <a:schemeClr val="tx2"/>
                </a:solidFill>
                <a:latin typeface="Trebuchet MS" panose="020B0603020202020204"/>
              </a:rPr>
              <a:t>80</a:t>
            </a:r>
            <a:r>
              <a:rPr lang="el-GR" b="1" dirty="0" smtClean="0">
                <a:solidFill>
                  <a:schemeClr val="tx2"/>
                </a:solidFill>
                <a:latin typeface="Trebuchet MS" panose="020B0603020202020204"/>
              </a:rPr>
              <a:t>εκ.</a:t>
            </a:r>
            <a:r>
              <a:rPr lang="el-GR" dirty="0" smtClean="0">
                <a:solidFill>
                  <a:srgbClr val="0F4E8C"/>
                </a:solidFill>
                <a:latin typeface="Trebuchet MS" panose="020B0603020202020204" pitchFamily="34" charset="0"/>
                <a:cs typeface="Calibri" panose="020F0502020204030204" pitchFamily="34" charset="0"/>
              </a:rPr>
              <a:t>€</a:t>
            </a:r>
            <a:r>
              <a:rPr lang="el-GR" b="1" dirty="0" smtClean="0">
                <a:solidFill>
                  <a:schemeClr val="tx2"/>
                </a:solidFill>
                <a:latin typeface="Trebuchet MS" panose="020B0603020202020204"/>
              </a:rPr>
              <a:t>  (~</a:t>
            </a:r>
            <a:r>
              <a:rPr lang="el-GR" b="1" dirty="0" smtClean="0">
                <a:solidFill>
                  <a:schemeClr val="tx2"/>
                </a:solidFill>
                <a:latin typeface="Trebuchet MS" panose="020B0603020202020204"/>
              </a:rPr>
              <a:t>36</a:t>
            </a:r>
            <a:r>
              <a:rPr lang="el-GR" b="1" dirty="0" smtClean="0">
                <a:solidFill>
                  <a:schemeClr val="tx2"/>
                </a:solidFill>
                <a:latin typeface="Trebuchet MS" panose="020B0603020202020204"/>
              </a:rPr>
              <a:t>% </a:t>
            </a:r>
            <a:r>
              <a:rPr lang="el-GR" b="1" dirty="0">
                <a:solidFill>
                  <a:schemeClr val="tx2"/>
                </a:solidFill>
                <a:latin typeface="Trebuchet MS" panose="020B0603020202020204"/>
              </a:rPr>
              <a:t>του Προγράμματος)</a:t>
            </a:r>
            <a:endParaRPr lang="el-GR" b="1" dirty="0">
              <a:solidFill>
                <a:schemeClr val="tx2"/>
              </a:solidFill>
              <a:latin typeface="Trebuchet MS" panose="020B0603020202020204"/>
            </a:endParaRPr>
          </a:p>
          <a:p>
            <a:pPr algn="ctr" defTabSz="914400">
              <a:spcBef>
                <a:spcPts val="115"/>
              </a:spcBef>
            </a:pPr>
            <a:endParaRPr lang="el-GR" b="1" dirty="0">
              <a:solidFill>
                <a:srgbClr val="79CA4C"/>
              </a:solidFill>
              <a:latin typeface="Trebuchet MS" panose="020B0603020202020204"/>
            </a:endParaRPr>
          </a:p>
          <a:p>
            <a:pPr marL="690880" indent="-690880" defTabSz="914400">
              <a:spcBef>
                <a:spcPts val="115"/>
              </a:spcBef>
              <a:spcAft>
                <a:spcPts val="1450"/>
              </a:spcAft>
              <a:buFont typeface="Wingdings" panose="05000000000000000000" pitchFamily="2" charset="2"/>
              <a:buChar char="q"/>
            </a:pPr>
            <a:r>
              <a:rPr lang="el-GR" b="1" dirty="0" smtClean="0">
                <a:solidFill>
                  <a:srgbClr val="79CA4C"/>
                </a:solidFill>
                <a:latin typeface="Trebuchet MS" panose="020B0603020202020204"/>
              </a:rPr>
              <a:t>Προσκλήσεις</a:t>
            </a:r>
            <a:endParaRPr lang="el-GR" b="1" dirty="0" smtClean="0">
              <a:solidFill>
                <a:srgbClr val="79CA4C"/>
              </a:solidFill>
              <a:latin typeface="Trebuchet MS" panose="020B0603020202020204"/>
            </a:endParaRPr>
          </a:p>
          <a:p>
            <a:pPr defTabSz="914400">
              <a:spcBef>
                <a:spcPts val="115"/>
              </a:spcBef>
              <a:spcAft>
                <a:spcPts val="1450"/>
              </a:spcAft>
            </a:pPr>
            <a:r>
              <a:rPr lang="el-GR" b="1" dirty="0" smtClean="0">
                <a:solidFill>
                  <a:schemeClr val="tx2"/>
                </a:solidFill>
                <a:latin typeface="Trebuchet MS" panose="020B0603020202020204"/>
              </a:rPr>
              <a:t>13 </a:t>
            </a:r>
            <a:r>
              <a:rPr lang="el-GR" b="1" dirty="0">
                <a:solidFill>
                  <a:schemeClr val="tx2"/>
                </a:solidFill>
                <a:latin typeface="Trebuchet MS" panose="020B0603020202020204"/>
              </a:rPr>
              <a:t>Προσκλήσεις </a:t>
            </a:r>
            <a:r>
              <a:rPr lang="el-GR" dirty="0">
                <a:solidFill>
                  <a:schemeClr val="tx2"/>
                </a:solidFill>
                <a:latin typeface="Trebuchet MS" panose="020B0603020202020204"/>
              </a:rPr>
              <a:t>συνολικού </a:t>
            </a:r>
            <a:r>
              <a:rPr lang="el-GR" dirty="0" smtClean="0">
                <a:solidFill>
                  <a:schemeClr val="tx2"/>
                </a:solidFill>
                <a:latin typeface="Trebuchet MS" panose="020B0603020202020204"/>
              </a:rPr>
              <a:t>π/υ</a:t>
            </a:r>
            <a:r>
              <a:rPr lang="el-GR" b="1" dirty="0" smtClean="0">
                <a:solidFill>
                  <a:schemeClr val="tx2"/>
                </a:solidFill>
                <a:latin typeface="Trebuchet MS" panose="020B0603020202020204"/>
              </a:rPr>
              <a:t> </a:t>
            </a:r>
            <a:r>
              <a:rPr lang="el-GR" b="1" dirty="0">
                <a:solidFill>
                  <a:schemeClr val="tx2"/>
                </a:solidFill>
                <a:latin typeface="Trebuchet MS" panose="020B0603020202020204"/>
              </a:rPr>
              <a:t>187,</a:t>
            </a:r>
            <a:r>
              <a:rPr lang="en-US" b="1" dirty="0">
                <a:solidFill>
                  <a:schemeClr val="tx2"/>
                </a:solidFill>
                <a:latin typeface="Trebuchet MS" panose="020B0603020202020204"/>
              </a:rPr>
              <a:t>5</a:t>
            </a:r>
            <a:r>
              <a:rPr lang="el-GR" b="1" dirty="0">
                <a:solidFill>
                  <a:schemeClr val="tx2"/>
                </a:solidFill>
                <a:latin typeface="Trebuchet MS" panose="020B0603020202020204"/>
              </a:rPr>
              <a:t> εκ</a:t>
            </a:r>
            <a:r>
              <a:rPr lang="el-GR" b="1" dirty="0" smtClean="0">
                <a:solidFill>
                  <a:schemeClr val="tx2"/>
                </a:solidFill>
                <a:latin typeface="Trebuchet MS" panose="020B0603020202020204"/>
              </a:rPr>
              <a:t>.</a:t>
            </a:r>
            <a:r>
              <a:rPr lang="el-GR" dirty="0" smtClean="0">
                <a:solidFill>
                  <a:srgbClr val="0F4E8C"/>
                </a:solidFill>
                <a:latin typeface="Trebuchet MS" panose="020B0603020202020204" pitchFamily="34" charset="0"/>
                <a:cs typeface="Calibri" panose="020F0502020204030204" pitchFamily="34" charset="0"/>
              </a:rPr>
              <a:t>€</a:t>
            </a:r>
            <a:r>
              <a:rPr lang="el-GR" b="1" dirty="0" smtClean="0">
                <a:solidFill>
                  <a:schemeClr val="tx2"/>
                </a:solidFill>
                <a:latin typeface="Trebuchet MS" panose="020B0603020202020204"/>
              </a:rPr>
              <a:t> (~12% </a:t>
            </a:r>
            <a:r>
              <a:rPr lang="el-GR" b="1" dirty="0">
                <a:solidFill>
                  <a:schemeClr val="tx2"/>
                </a:solidFill>
                <a:latin typeface="Trebuchet MS" panose="020B0603020202020204"/>
              </a:rPr>
              <a:t>του Προγράμματος)</a:t>
            </a:r>
            <a:endParaRPr lang="el-GR" b="1" dirty="0">
              <a:solidFill>
                <a:schemeClr val="tx2"/>
              </a:solidFill>
              <a:latin typeface="Trebuchet MS" panose="020B0603020202020204"/>
            </a:endParaRPr>
          </a:p>
          <a:p>
            <a:pPr algn="ctr" defTabSz="914400">
              <a:spcBef>
                <a:spcPts val="115"/>
              </a:spcBef>
            </a:pPr>
            <a:endParaRPr lang="el-GR" b="1" dirty="0">
              <a:solidFill>
                <a:schemeClr val="tx2"/>
              </a:solidFill>
              <a:latin typeface="Trebuchet MS" panose="020B0603020202020204"/>
            </a:endParaRPr>
          </a:p>
          <a:p>
            <a:pPr marL="690880" indent="-690880" defTabSz="914400">
              <a:spcBef>
                <a:spcPts val="115"/>
              </a:spcBef>
              <a:spcAft>
                <a:spcPts val="1450"/>
              </a:spcAft>
              <a:buFont typeface="Wingdings" panose="05000000000000000000" pitchFamily="2" charset="2"/>
              <a:buChar char="q"/>
            </a:pPr>
            <a:r>
              <a:rPr lang="el-GR" b="1" dirty="0" smtClean="0">
                <a:solidFill>
                  <a:srgbClr val="79CA4C"/>
                </a:solidFill>
                <a:latin typeface="Trebuchet MS" panose="020B0603020202020204"/>
              </a:rPr>
              <a:t>Εντάξεις</a:t>
            </a:r>
            <a:endParaRPr lang="el-GR" b="1" dirty="0" smtClean="0">
              <a:solidFill>
                <a:srgbClr val="79CA4C"/>
              </a:solidFill>
              <a:latin typeface="Trebuchet MS" panose="020B0603020202020204"/>
            </a:endParaRPr>
          </a:p>
          <a:p>
            <a:pPr defTabSz="914400">
              <a:spcBef>
                <a:spcPts val="115"/>
              </a:spcBef>
              <a:spcAft>
                <a:spcPts val="1450"/>
              </a:spcAft>
            </a:pPr>
            <a:r>
              <a:rPr lang="el-GR" b="1" dirty="0" smtClean="0">
                <a:solidFill>
                  <a:schemeClr val="tx2"/>
                </a:solidFill>
                <a:latin typeface="Trebuchet MS" panose="020B0603020202020204"/>
              </a:rPr>
              <a:t>2</a:t>
            </a:r>
            <a:r>
              <a:rPr lang="en-US" b="1" dirty="0">
                <a:solidFill>
                  <a:schemeClr val="tx2"/>
                </a:solidFill>
                <a:latin typeface="Trebuchet MS" panose="020B0603020202020204"/>
              </a:rPr>
              <a:t>5</a:t>
            </a:r>
            <a:r>
              <a:rPr lang="el-GR" b="1" dirty="0">
                <a:solidFill>
                  <a:schemeClr val="tx2"/>
                </a:solidFill>
                <a:latin typeface="Trebuchet MS" panose="020B0603020202020204"/>
              </a:rPr>
              <a:t> Πράξεις </a:t>
            </a:r>
            <a:r>
              <a:rPr lang="el-GR" dirty="0">
                <a:solidFill>
                  <a:schemeClr val="tx2"/>
                </a:solidFill>
                <a:latin typeface="Trebuchet MS" panose="020B0603020202020204"/>
              </a:rPr>
              <a:t>συνολικού </a:t>
            </a:r>
            <a:r>
              <a:rPr lang="el-GR" dirty="0" smtClean="0">
                <a:solidFill>
                  <a:schemeClr val="tx2"/>
                </a:solidFill>
                <a:latin typeface="Trebuchet MS" panose="020B0603020202020204"/>
              </a:rPr>
              <a:t>π/υ </a:t>
            </a:r>
            <a:r>
              <a:rPr lang="el-GR" b="1" dirty="0">
                <a:solidFill>
                  <a:schemeClr val="tx2"/>
                </a:solidFill>
                <a:latin typeface="Trebuchet MS" panose="020B0603020202020204"/>
              </a:rPr>
              <a:t>~176,2 εκ</a:t>
            </a:r>
            <a:r>
              <a:rPr lang="el-GR" b="1" dirty="0" smtClean="0">
                <a:solidFill>
                  <a:schemeClr val="tx2"/>
                </a:solidFill>
                <a:latin typeface="Trebuchet MS" panose="020B0603020202020204"/>
              </a:rPr>
              <a:t>.</a:t>
            </a:r>
            <a:r>
              <a:rPr lang="el-GR" dirty="0" smtClean="0">
                <a:solidFill>
                  <a:srgbClr val="0F4E8C"/>
                </a:solidFill>
                <a:latin typeface="Trebuchet MS" panose="020B0603020202020204" pitchFamily="34" charset="0"/>
                <a:cs typeface="Calibri" panose="020F0502020204030204" pitchFamily="34" charset="0"/>
              </a:rPr>
              <a:t>€</a:t>
            </a:r>
            <a:r>
              <a:rPr lang="el-GR" b="1" dirty="0" smtClean="0">
                <a:solidFill>
                  <a:schemeClr val="tx2"/>
                </a:solidFill>
                <a:latin typeface="Trebuchet MS" panose="020B0603020202020204"/>
              </a:rPr>
              <a:t> (~11% </a:t>
            </a:r>
            <a:r>
              <a:rPr lang="el-GR" b="1" dirty="0">
                <a:solidFill>
                  <a:schemeClr val="tx2"/>
                </a:solidFill>
                <a:latin typeface="Trebuchet MS" panose="020B0603020202020204"/>
              </a:rPr>
              <a:t>του Προγράμματος)</a:t>
            </a:r>
            <a:endParaRPr lang="el-GR" b="1" dirty="0">
              <a:solidFill>
                <a:schemeClr val="tx2"/>
              </a:solidFill>
              <a:latin typeface="Trebuchet MS" panose="020B0603020202020204"/>
            </a:endParaRPr>
          </a:p>
        </p:txBody>
      </p: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Προγραμματισμός νέων προσκλήσεων &amp; δράσεων</a:t>
            </a:r>
            <a:endParaRPr lang="en-US" sz="2800" dirty="0"/>
          </a:p>
        </p:txBody>
      </p:sp>
      <p:sp>
        <p:nvSpPr>
          <p:cNvPr id="3" name="Θέση περιεχομένου 2"/>
          <p:cNvSpPr>
            <a:spLocks noGrp="1"/>
          </p:cNvSpPr>
          <p:nvPr>
            <p:ph idx="1"/>
          </p:nvPr>
        </p:nvSpPr>
        <p:spPr>
          <a:xfrm>
            <a:off x="353683" y="1304956"/>
            <a:ext cx="11106797" cy="4056753"/>
          </a:xfrm>
        </p:spPr>
        <p:txBody>
          <a:bodyPr>
            <a:normAutofit fontScale="32500" lnSpcReduction="20000"/>
          </a:bodyPr>
          <a:lstStyle/>
          <a:p>
            <a:pPr lvl="0" defTabSz="825500" hangingPunct="0">
              <a:lnSpc>
                <a:spcPct val="115000"/>
              </a:lnSpc>
              <a:spcBef>
                <a:spcPts val="0"/>
              </a:spcBef>
              <a:buFont typeface="Wingdings" panose="05000000000000000000" pitchFamily="2" charset="2"/>
              <a:buChar char="v"/>
              <a:defRPr/>
            </a:pPr>
            <a:r>
              <a:rPr lang="el-GR" sz="6200" b="1" i="1" kern="0" dirty="0">
                <a:solidFill>
                  <a:srgbClr val="00B0F0"/>
                </a:solidFill>
                <a:sym typeface="Helvetica Light"/>
              </a:rPr>
              <a:t> </a:t>
            </a:r>
            <a:r>
              <a:rPr lang="el-GR" sz="6200" b="1" i="1" kern="0" dirty="0" smtClean="0">
                <a:solidFill>
                  <a:srgbClr val="00B0F0"/>
                </a:solidFill>
                <a:sym typeface="Helvetica Light"/>
              </a:rPr>
              <a:t> </a:t>
            </a:r>
            <a:r>
              <a:rPr kumimoji="0" lang="el-GR" sz="6200" b="1" i="1" u="none" strike="noStrike" kern="0" cap="none" spc="0" normalizeH="0" baseline="0" noProof="0" dirty="0" smtClean="0">
                <a:ln>
                  <a:noFill/>
                </a:ln>
                <a:solidFill>
                  <a:srgbClr val="00B0F0"/>
                </a:solidFill>
                <a:effectLst/>
                <a:uLnTx/>
                <a:uFillTx/>
                <a:sym typeface="Helvetica Light"/>
              </a:rPr>
              <a:t>Άμεση </a:t>
            </a:r>
            <a:r>
              <a:rPr kumimoji="0" lang="el-GR" sz="6200" b="1" i="1" u="none" strike="noStrike" kern="0" cap="none" spc="0" normalizeH="0" baseline="0" noProof="0" dirty="0">
                <a:ln>
                  <a:noFill/>
                </a:ln>
                <a:solidFill>
                  <a:srgbClr val="00B0F0"/>
                </a:solidFill>
                <a:effectLst/>
                <a:uLnTx/>
                <a:uFillTx/>
                <a:sym typeface="Helvetica Light"/>
              </a:rPr>
              <a:t>έκδοση </a:t>
            </a:r>
            <a:r>
              <a:rPr lang="el-GR" sz="6200" b="1" i="1" kern="0" dirty="0">
                <a:solidFill>
                  <a:srgbClr val="00B0F0"/>
                </a:solidFill>
                <a:sym typeface="Helvetica Light"/>
              </a:rPr>
              <a:t>5</a:t>
            </a:r>
            <a:r>
              <a:rPr kumimoji="0" lang="el-GR" sz="6200" b="1" i="1" u="none" strike="noStrike" kern="0" cap="none" spc="0" normalizeH="0" baseline="0" noProof="0" dirty="0" smtClean="0">
                <a:ln>
                  <a:noFill/>
                </a:ln>
                <a:solidFill>
                  <a:srgbClr val="00B0F0"/>
                </a:solidFill>
                <a:effectLst/>
                <a:uLnTx/>
                <a:uFillTx/>
                <a:sym typeface="Helvetica Light"/>
              </a:rPr>
              <a:t> </a:t>
            </a:r>
            <a:r>
              <a:rPr kumimoji="0" lang="el-GR" sz="6200" b="1" i="1" u="none" strike="noStrike" kern="0" cap="none" spc="0" normalizeH="0" baseline="0" noProof="0" dirty="0">
                <a:ln>
                  <a:noFill/>
                </a:ln>
                <a:solidFill>
                  <a:srgbClr val="00B0F0"/>
                </a:solidFill>
                <a:effectLst/>
                <a:uLnTx/>
                <a:uFillTx/>
                <a:sym typeface="Helvetica Light"/>
              </a:rPr>
              <a:t>νέων προσκλήσεων, συνολικού προϋπολογισμού ~112,2 εκ</a:t>
            </a:r>
            <a:r>
              <a:rPr kumimoji="0" lang="el-GR" sz="6200" b="1" i="1" u="none" strike="noStrike" kern="0" cap="none" spc="0" normalizeH="0" baseline="0" noProof="0" dirty="0" smtClean="0">
                <a:ln>
                  <a:noFill/>
                </a:ln>
                <a:solidFill>
                  <a:srgbClr val="00B0F0"/>
                </a:solidFill>
                <a:effectLst/>
                <a:uLnTx/>
                <a:uFillTx/>
                <a:sym typeface="Helvetica Light"/>
              </a:rPr>
              <a:t>.</a:t>
            </a:r>
            <a:r>
              <a:rPr lang="el-GR" sz="6600" dirty="0" smtClean="0">
                <a:solidFill>
                  <a:srgbClr val="00B0F0"/>
                </a:solidFill>
                <a:cs typeface="Calibri" panose="020F0502020204030204" pitchFamily="34" charset="0"/>
              </a:rPr>
              <a:t>€</a:t>
            </a:r>
            <a:endParaRPr kumimoji="0" lang="el-GR" sz="6200" b="0" i="0" u="none" strike="noStrike" kern="0" cap="none" spc="0" normalizeH="0" baseline="0" noProof="0" dirty="0">
              <a:ln>
                <a:noFill/>
              </a:ln>
              <a:solidFill>
                <a:srgbClr val="00B0F0"/>
              </a:solidFill>
              <a:effectLst/>
              <a:uLnTx/>
              <a:uFillTx/>
              <a:ea typeface="Calibri" panose="020F0502020204030204" pitchFamily="34" charset="0"/>
              <a:cs typeface="Arial" panose="020B0604020202020204" pitchFamily="34" charset="0"/>
              <a:sym typeface="Helvetica Light"/>
            </a:endParaRPr>
          </a:p>
          <a:p>
            <a:pPr marL="457200" indent="-457200" algn="ctr" defTabSz="825500" hangingPunct="0">
              <a:lnSpc>
                <a:spcPts val="3385"/>
              </a:lnSpc>
              <a:spcBef>
                <a:spcPts val="0"/>
              </a:spcBef>
              <a:buFont typeface="+mj-lt"/>
              <a:buAutoNum type="arabicPeriod"/>
              <a:defRPr/>
            </a:pPr>
            <a:endParaRPr kumimoji="0" lang="el-GR" sz="5500" b="1" i="0" u="none" strike="noStrike" kern="0" cap="none" spc="0" normalizeH="0" baseline="0" noProof="0" dirty="0" smtClean="0">
              <a:ln>
                <a:noFill/>
              </a:ln>
              <a:solidFill>
                <a:srgbClr val="00B0F0"/>
              </a:solidFill>
              <a:effectLst/>
              <a:uLnTx/>
              <a:uFillTx/>
              <a:sym typeface="Helvetica Light"/>
            </a:endParaRPr>
          </a:p>
          <a:p>
            <a:pPr marL="914400" lvl="1" indent="-457200" algn="just" defTabSz="825500" hangingPunct="0">
              <a:lnSpc>
                <a:spcPts val="3385"/>
              </a:lnSpc>
              <a:spcBef>
                <a:spcPts val="0"/>
              </a:spcBef>
              <a:buFont typeface="+mj-lt"/>
              <a:buAutoNum type="arabicPeriod"/>
              <a:defRPr/>
            </a:pPr>
            <a:r>
              <a:rPr kumimoji="0" lang="el-GR" sz="5100" b="1" i="0" u="none" strike="noStrike" kern="0" cap="none" spc="0" normalizeH="0" baseline="0" noProof="0" dirty="0" smtClean="0">
                <a:ln>
                  <a:noFill/>
                </a:ln>
                <a:solidFill>
                  <a:srgbClr val="44546A"/>
                </a:solidFill>
                <a:effectLst/>
                <a:uLnTx/>
                <a:uFillTx/>
                <a:sym typeface="Helvetica Light"/>
              </a:rPr>
              <a:t>Ίδρυση </a:t>
            </a:r>
            <a:r>
              <a:rPr kumimoji="0" lang="el-GR" sz="5100" b="1" i="0" u="none" strike="noStrike" kern="0" cap="none" spc="0" normalizeH="0" baseline="0" noProof="0" dirty="0">
                <a:ln>
                  <a:noFill/>
                </a:ln>
                <a:solidFill>
                  <a:srgbClr val="44546A"/>
                </a:solidFill>
                <a:effectLst/>
                <a:uLnTx/>
                <a:uFillTx/>
                <a:sym typeface="Helvetica Light"/>
              </a:rPr>
              <a:t>Επιχειρήσεων &amp; Ενίσχυση Νέων </a:t>
            </a:r>
            <a:r>
              <a:rPr kumimoji="0" lang="el-GR" sz="5100" b="1" i="0" u="none" strike="noStrike" kern="0" cap="none" spc="0" normalizeH="0" baseline="0" noProof="0" dirty="0" smtClean="0">
                <a:ln>
                  <a:noFill/>
                </a:ln>
                <a:solidFill>
                  <a:srgbClr val="44546A"/>
                </a:solidFill>
                <a:effectLst/>
                <a:uLnTx/>
                <a:uFillTx/>
                <a:sym typeface="Helvetica Light"/>
              </a:rPr>
              <a:t>ΜμΕ </a:t>
            </a:r>
            <a:r>
              <a:rPr kumimoji="0" lang="el-GR" sz="5100" b="0" i="0" u="none" strike="noStrike" kern="0" cap="none" spc="0" normalizeH="0" baseline="0" noProof="0" dirty="0">
                <a:ln>
                  <a:noFill/>
                </a:ln>
                <a:solidFill>
                  <a:srgbClr val="44546A"/>
                </a:solidFill>
                <a:effectLst/>
                <a:uLnTx/>
                <a:uFillTx/>
                <a:sym typeface="Helvetica Light"/>
              </a:rPr>
              <a:t>στις περιοχές των Εδαφικών Σχεδίων Δίκαιης Μετάβασης Περιφέρειας Δυτικής Μακεδονίας &amp; Μεγαλόπολης </a:t>
            </a:r>
            <a:r>
              <a:rPr kumimoji="0" lang="el-GR" sz="5100" b="1" i="0" u="none" strike="noStrike" kern="0" cap="none" spc="0" normalizeH="0" baseline="0" noProof="0" dirty="0">
                <a:ln>
                  <a:noFill/>
                </a:ln>
                <a:solidFill>
                  <a:srgbClr val="44546A"/>
                </a:solidFill>
                <a:effectLst/>
                <a:uLnTx/>
                <a:uFillTx/>
                <a:sym typeface="Helvetica Light"/>
              </a:rPr>
              <a:t>(</a:t>
            </a:r>
            <a:r>
              <a:rPr kumimoji="0" lang="en-US" sz="5100" b="1" i="0" u="none" strike="noStrike" kern="0" cap="none" spc="0" normalizeH="0" baseline="0" noProof="0" dirty="0">
                <a:ln>
                  <a:noFill/>
                </a:ln>
                <a:solidFill>
                  <a:srgbClr val="44546A"/>
                </a:solidFill>
                <a:effectLst/>
                <a:uLnTx/>
                <a:uFillTx/>
                <a:sym typeface="Helvetica Light"/>
              </a:rPr>
              <a:t>de </a:t>
            </a:r>
            <a:r>
              <a:rPr kumimoji="0" lang="en-US" sz="5100" b="1" i="0" u="none" strike="noStrike" kern="0" cap="none" spc="0" normalizeH="0" baseline="0" noProof="0" dirty="0" err="1">
                <a:ln>
                  <a:noFill/>
                </a:ln>
                <a:solidFill>
                  <a:srgbClr val="44546A"/>
                </a:solidFill>
                <a:effectLst/>
                <a:uLnTx/>
                <a:uFillTx/>
                <a:sym typeface="Helvetica Light"/>
              </a:rPr>
              <a:t>minimis</a:t>
            </a:r>
            <a:r>
              <a:rPr kumimoji="0" lang="el-GR" sz="5100" b="1" i="0" u="none" strike="noStrike" kern="0" cap="none" spc="0" normalizeH="0" baseline="0" noProof="0" dirty="0" smtClean="0">
                <a:ln>
                  <a:noFill/>
                </a:ln>
                <a:solidFill>
                  <a:srgbClr val="44546A"/>
                </a:solidFill>
                <a:effectLst/>
                <a:uLnTx/>
                <a:uFillTx/>
                <a:sym typeface="Helvetica Light"/>
              </a:rPr>
              <a:t>) – </a:t>
            </a:r>
            <a:r>
              <a:rPr kumimoji="0" lang="el-GR" sz="4500" b="1" i="0" u="none" strike="noStrike" kern="0" cap="none" spc="0" normalizeH="0" baseline="0" noProof="0" dirty="0" smtClean="0">
                <a:ln>
                  <a:noFill/>
                </a:ln>
                <a:solidFill>
                  <a:srgbClr val="00B0F0"/>
                </a:solidFill>
                <a:effectLst/>
                <a:uLnTx/>
                <a:uFillTx/>
                <a:sym typeface="Helvetica Light"/>
              </a:rPr>
              <a:t>Π/Υ: </a:t>
            </a:r>
            <a:r>
              <a:rPr kumimoji="0" lang="el-GR" sz="4500" b="1" i="0" u="none" strike="noStrike" kern="0" cap="none" spc="0" normalizeH="0" baseline="0" noProof="0" dirty="0">
                <a:ln>
                  <a:noFill/>
                </a:ln>
                <a:solidFill>
                  <a:srgbClr val="00B0F0"/>
                </a:solidFill>
                <a:effectLst/>
                <a:uLnTx/>
                <a:uFillTx/>
                <a:sym typeface="Helvetica Light"/>
              </a:rPr>
              <a:t>20 εκ</a:t>
            </a:r>
            <a:r>
              <a:rPr kumimoji="0" lang="el-GR" sz="4500" b="1" i="0" u="none" strike="noStrike" kern="0" cap="none" spc="0" normalizeH="0" baseline="0" noProof="0" dirty="0" smtClean="0">
                <a:ln>
                  <a:noFill/>
                </a:ln>
                <a:solidFill>
                  <a:srgbClr val="00B0F0"/>
                </a:solidFill>
                <a:effectLst/>
                <a:uLnTx/>
                <a:uFillTx/>
                <a:sym typeface="Helvetica Light"/>
              </a:rPr>
              <a:t>.</a:t>
            </a:r>
            <a:r>
              <a:rPr lang="el-GR" sz="4500" b="1" dirty="0" smtClean="0">
                <a:solidFill>
                  <a:srgbClr val="00B0F0"/>
                </a:solidFill>
                <a:cs typeface="Calibri" panose="020F0502020204030204" pitchFamily="34" charset="0"/>
              </a:rPr>
              <a:t>€</a:t>
            </a:r>
            <a:endParaRPr kumimoji="0" lang="el-GR" sz="4500" b="1" i="0" u="none" strike="noStrike" kern="0" cap="none" spc="0" normalizeH="0" baseline="0" noProof="0" dirty="0">
              <a:ln>
                <a:noFill/>
              </a:ln>
              <a:solidFill>
                <a:srgbClr val="00B0F0"/>
              </a:solidFill>
              <a:effectLst/>
              <a:uLnTx/>
              <a:uFillTx/>
              <a:sym typeface="Helvetica Light"/>
            </a:endParaRPr>
          </a:p>
          <a:p>
            <a:pPr marL="914400" lvl="1" indent="-457200" algn="just" defTabSz="825500" hangingPunct="0">
              <a:lnSpc>
                <a:spcPts val="3385"/>
              </a:lnSpc>
              <a:spcBef>
                <a:spcPts val="0"/>
              </a:spcBef>
              <a:buFont typeface="+mj-lt"/>
              <a:buAutoNum type="arabicPeriod"/>
              <a:defRPr/>
            </a:pPr>
            <a:r>
              <a:rPr kumimoji="0" lang="el-GR" sz="5100" b="1" i="0" u="none" strike="noStrike" kern="0" cap="none" spc="0" normalizeH="0" baseline="0" noProof="0" dirty="0">
                <a:ln>
                  <a:noFill/>
                </a:ln>
                <a:solidFill>
                  <a:srgbClr val="44546A"/>
                </a:solidFill>
                <a:effectLst/>
                <a:uLnTx/>
                <a:uFillTx/>
                <a:sym typeface="Helvetica Light"/>
              </a:rPr>
              <a:t>Ενίσχυση Υφιστάμενων </a:t>
            </a:r>
            <a:r>
              <a:rPr kumimoji="0" lang="el-GR" sz="5100" b="1" i="0" u="none" strike="noStrike" kern="0" cap="none" spc="0" normalizeH="0" baseline="0" noProof="0" dirty="0" smtClean="0">
                <a:ln>
                  <a:noFill/>
                </a:ln>
                <a:solidFill>
                  <a:srgbClr val="44546A"/>
                </a:solidFill>
                <a:effectLst/>
                <a:uLnTx/>
                <a:uFillTx/>
                <a:sym typeface="Helvetica Light"/>
              </a:rPr>
              <a:t>ΜμΕ </a:t>
            </a:r>
            <a:r>
              <a:rPr kumimoji="0" lang="el-GR" sz="5100" b="0" i="0" u="none" strike="noStrike" kern="0" cap="none" spc="0" normalizeH="0" baseline="0" noProof="0" dirty="0">
                <a:ln>
                  <a:noFill/>
                </a:ln>
                <a:solidFill>
                  <a:srgbClr val="44546A"/>
                </a:solidFill>
                <a:effectLst/>
                <a:uLnTx/>
                <a:uFillTx/>
                <a:sym typeface="Helvetica Light"/>
              </a:rPr>
              <a:t>στις περιοχές των Εδαφικών Σχεδίων Δίκαιης Μετάβασης Περιφέρειας Δυτικής Μακεδονίας &amp; Μεγαλόπολης</a:t>
            </a:r>
            <a:r>
              <a:rPr kumimoji="0" lang="en-US" sz="5100" b="0" i="0" u="none" strike="noStrike" kern="0" cap="none" spc="0" normalizeH="0" baseline="0" noProof="0" dirty="0">
                <a:ln>
                  <a:noFill/>
                </a:ln>
                <a:solidFill>
                  <a:srgbClr val="44546A"/>
                </a:solidFill>
                <a:effectLst/>
                <a:uLnTx/>
                <a:uFillTx/>
                <a:sym typeface="Helvetica Light"/>
              </a:rPr>
              <a:t> </a:t>
            </a:r>
            <a:r>
              <a:rPr kumimoji="0" lang="el-GR" sz="5100" b="1" i="0" u="none" strike="noStrike" kern="0" cap="none" spc="0" normalizeH="0" baseline="0" noProof="0" dirty="0">
                <a:ln>
                  <a:noFill/>
                </a:ln>
                <a:solidFill>
                  <a:srgbClr val="44546A"/>
                </a:solidFill>
                <a:effectLst/>
                <a:uLnTx/>
                <a:uFillTx/>
                <a:sym typeface="Helvetica Light"/>
              </a:rPr>
              <a:t>(</a:t>
            </a:r>
            <a:r>
              <a:rPr kumimoji="0" lang="en-US" sz="5100" b="1" i="0" u="none" strike="noStrike" kern="0" cap="none" spc="0" normalizeH="0" baseline="0" noProof="0" dirty="0">
                <a:ln>
                  <a:noFill/>
                </a:ln>
                <a:solidFill>
                  <a:srgbClr val="44546A"/>
                </a:solidFill>
                <a:effectLst/>
                <a:uLnTx/>
                <a:uFillTx/>
                <a:sym typeface="Helvetica Light"/>
              </a:rPr>
              <a:t>de </a:t>
            </a:r>
            <a:r>
              <a:rPr kumimoji="0" lang="en-US" sz="5100" b="1" i="0" u="none" strike="noStrike" kern="0" cap="none" spc="0" normalizeH="0" baseline="0" noProof="0" dirty="0" err="1">
                <a:ln>
                  <a:noFill/>
                </a:ln>
                <a:solidFill>
                  <a:srgbClr val="44546A"/>
                </a:solidFill>
                <a:effectLst/>
                <a:uLnTx/>
                <a:uFillTx/>
                <a:sym typeface="Helvetica Light"/>
              </a:rPr>
              <a:t>minimis</a:t>
            </a:r>
            <a:r>
              <a:rPr kumimoji="0" lang="el-GR" sz="5100" b="1" i="0" u="none" strike="noStrike" kern="0" cap="none" spc="0" normalizeH="0" baseline="0" noProof="0" dirty="0" smtClean="0">
                <a:ln>
                  <a:noFill/>
                </a:ln>
                <a:solidFill>
                  <a:srgbClr val="44546A"/>
                </a:solidFill>
                <a:effectLst/>
                <a:uLnTx/>
                <a:uFillTx/>
                <a:sym typeface="Helvetica Light"/>
              </a:rPr>
              <a:t>) – </a:t>
            </a:r>
            <a:r>
              <a:rPr lang="el-GR" sz="4500" b="1" kern="0" dirty="0" smtClean="0">
                <a:solidFill>
                  <a:srgbClr val="00B0F0"/>
                </a:solidFill>
                <a:sym typeface="Helvetica Light"/>
              </a:rPr>
              <a:t>Π/Υ:</a:t>
            </a:r>
            <a:r>
              <a:rPr kumimoji="0" lang="el-GR" sz="4500" b="1" i="0" u="none" strike="noStrike" kern="0" cap="none" spc="0" normalizeH="0" baseline="0" noProof="0" dirty="0" smtClean="0">
                <a:ln>
                  <a:noFill/>
                </a:ln>
                <a:solidFill>
                  <a:srgbClr val="00B0F0"/>
                </a:solidFill>
                <a:effectLst/>
                <a:uLnTx/>
                <a:uFillTx/>
                <a:sym typeface="Helvetica Light"/>
              </a:rPr>
              <a:t> </a:t>
            </a:r>
            <a:r>
              <a:rPr kumimoji="0" lang="el-GR" sz="4500" b="1" i="0" u="none" strike="noStrike" kern="0" cap="none" spc="0" normalizeH="0" baseline="0" noProof="0" dirty="0">
                <a:ln>
                  <a:noFill/>
                </a:ln>
                <a:solidFill>
                  <a:srgbClr val="00B0F0"/>
                </a:solidFill>
                <a:effectLst/>
                <a:uLnTx/>
                <a:uFillTx/>
                <a:sym typeface="Helvetica Light"/>
              </a:rPr>
              <a:t>30 εκ</a:t>
            </a:r>
            <a:r>
              <a:rPr kumimoji="0" lang="el-GR" sz="4500" b="1" i="0" u="none" strike="noStrike" kern="0" cap="none" spc="0" normalizeH="0" baseline="0" noProof="0" dirty="0" smtClean="0">
                <a:ln>
                  <a:noFill/>
                </a:ln>
                <a:solidFill>
                  <a:srgbClr val="00B0F0"/>
                </a:solidFill>
                <a:effectLst/>
                <a:uLnTx/>
                <a:uFillTx/>
                <a:sym typeface="Helvetica Light"/>
              </a:rPr>
              <a:t>.</a:t>
            </a:r>
            <a:r>
              <a:rPr lang="el-GR" sz="5100" b="1" dirty="0" smtClean="0">
                <a:solidFill>
                  <a:srgbClr val="00B0F0"/>
                </a:solidFill>
                <a:cs typeface="Calibri" panose="020F0502020204030204" pitchFamily="34" charset="0"/>
              </a:rPr>
              <a:t>€</a:t>
            </a:r>
            <a:endParaRPr lang="el-GR" sz="4500" b="1" kern="0" dirty="0">
              <a:solidFill>
                <a:srgbClr val="00B0F0"/>
              </a:solidFill>
              <a:sym typeface="Helvetica Light"/>
            </a:endParaRPr>
          </a:p>
          <a:p>
            <a:pPr marL="914400" lvl="1" indent="-457200" algn="just" defTabSz="825500" hangingPunct="0">
              <a:lnSpc>
                <a:spcPts val="3385"/>
              </a:lnSpc>
              <a:spcBef>
                <a:spcPts val="0"/>
              </a:spcBef>
              <a:buFont typeface="+mj-lt"/>
              <a:buAutoNum type="arabicPeriod"/>
              <a:defRPr/>
            </a:pPr>
            <a:r>
              <a:rPr kumimoji="0" lang="el-GR" sz="5100" b="1" i="0" u="none" strike="noStrike" kern="0" cap="none" spc="0" normalizeH="0" baseline="0" noProof="0" dirty="0" smtClean="0">
                <a:ln>
                  <a:noFill/>
                </a:ln>
                <a:solidFill>
                  <a:srgbClr val="44546A"/>
                </a:solidFill>
                <a:effectLst/>
                <a:uLnTx/>
                <a:uFillTx/>
                <a:sym typeface="Helvetica Light"/>
              </a:rPr>
              <a:t>Εξοικονόμηση </a:t>
            </a:r>
            <a:r>
              <a:rPr kumimoji="0" lang="el-GR" sz="5100" b="1" i="0" u="none" strike="noStrike" kern="0" cap="none" spc="0" normalizeH="0" baseline="0" noProof="0" dirty="0">
                <a:ln>
                  <a:noFill/>
                </a:ln>
                <a:solidFill>
                  <a:srgbClr val="44546A"/>
                </a:solidFill>
                <a:effectLst/>
                <a:uLnTx/>
                <a:uFillTx/>
                <a:sym typeface="Helvetica Light"/>
              </a:rPr>
              <a:t>ενέργειας των δημοσίων υποδομών </a:t>
            </a:r>
            <a:r>
              <a:rPr kumimoji="0" lang="el-GR" sz="5100" b="1" i="0" u="none" strike="noStrike" kern="0" cap="none" spc="0" normalizeH="0" baseline="0" noProof="0" dirty="0" smtClean="0">
                <a:ln>
                  <a:noFill/>
                </a:ln>
                <a:solidFill>
                  <a:srgbClr val="44546A"/>
                </a:solidFill>
                <a:effectLst/>
                <a:uLnTx/>
                <a:uFillTx/>
                <a:sym typeface="Helvetica Light"/>
              </a:rPr>
              <a:t>– </a:t>
            </a:r>
            <a:r>
              <a:rPr lang="el-GR" sz="4500" b="1" kern="0" dirty="0" smtClean="0">
                <a:solidFill>
                  <a:srgbClr val="00B0F0"/>
                </a:solidFill>
                <a:sym typeface="Helvetica Light"/>
              </a:rPr>
              <a:t>Π/Υ: </a:t>
            </a:r>
            <a:r>
              <a:rPr kumimoji="0" lang="el-GR" sz="4500" b="1" i="0" u="none" strike="noStrike" kern="0" cap="none" spc="0" normalizeH="0" baseline="0" noProof="0" dirty="0">
                <a:ln>
                  <a:noFill/>
                </a:ln>
                <a:solidFill>
                  <a:srgbClr val="00B0F0"/>
                </a:solidFill>
                <a:effectLst/>
                <a:uLnTx/>
                <a:uFillTx/>
                <a:sym typeface="Helvetica Light"/>
              </a:rPr>
              <a:t>8,3 εκ</a:t>
            </a:r>
            <a:r>
              <a:rPr kumimoji="0" lang="el-GR" sz="4500" b="1" i="0" u="none" strike="noStrike" kern="0" cap="none" spc="0" normalizeH="0" baseline="0" noProof="0" dirty="0" smtClean="0">
                <a:ln>
                  <a:noFill/>
                </a:ln>
                <a:solidFill>
                  <a:srgbClr val="00B0F0"/>
                </a:solidFill>
                <a:effectLst/>
                <a:uLnTx/>
                <a:uFillTx/>
                <a:sym typeface="Helvetica Light"/>
              </a:rPr>
              <a:t>.</a:t>
            </a:r>
            <a:r>
              <a:rPr lang="el-GR" sz="5100" b="1" dirty="0" smtClean="0">
                <a:solidFill>
                  <a:srgbClr val="00B0F0"/>
                </a:solidFill>
                <a:cs typeface="Calibri" panose="020F0502020204030204" pitchFamily="34" charset="0"/>
              </a:rPr>
              <a:t>€</a:t>
            </a:r>
            <a:endParaRPr kumimoji="0" lang="el-GR" sz="4500" b="1" i="0" u="none" strike="noStrike" kern="0" cap="none" spc="0" normalizeH="0" baseline="0" noProof="0" dirty="0">
              <a:ln>
                <a:noFill/>
              </a:ln>
              <a:solidFill>
                <a:srgbClr val="00B0F0"/>
              </a:solidFill>
              <a:effectLst/>
              <a:uLnTx/>
              <a:uFillTx/>
              <a:sym typeface="Helvetica Light"/>
            </a:endParaRPr>
          </a:p>
          <a:p>
            <a:pPr marL="914400" lvl="2" indent="-457200" algn="just" defTabSz="825500" hangingPunct="0">
              <a:lnSpc>
                <a:spcPts val="3385"/>
              </a:lnSpc>
              <a:spcBef>
                <a:spcPts val="0"/>
              </a:spcBef>
              <a:buFont typeface="+mj-lt"/>
              <a:buAutoNum type="arabicPeriod" startAt="4"/>
              <a:defRPr/>
            </a:pPr>
            <a:r>
              <a:rPr kumimoji="0" lang="el-GR" sz="5100" b="1" i="0" u="none" strike="noStrike" kern="0" cap="none" spc="0" normalizeH="0" baseline="0" noProof="0" dirty="0">
                <a:ln>
                  <a:noFill/>
                </a:ln>
                <a:solidFill>
                  <a:srgbClr val="44546A"/>
                </a:solidFill>
                <a:effectLst/>
                <a:uLnTx/>
                <a:uFillTx/>
                <a:sym typeface="Helvetica Light"/>
              </a:rPr>
              <a:t>Στήριξη ενεργειακών κοινοτήτων </a:t>
            </a:r>
            <a:r>
              <a:rPr kumimoji="0" lang="el-GR" sz="5100" b="0" i="0" u="none" strike="noStrike" kern="0" cap="none" spc="0" normalizeH="0" baseline="0" noProof="0" dirty="0">
                <a:ln>
                  <a:noFill/>
                </a:ln>
                <a:solidFill>
                  <a:srgbClr val="44546A"/>
                </a:solidFill>
                <a:effectLst/>
                <a:uLnTx/>
                <a:uFillTx/>
                <a:sym typeface="Helvetica Light"/>
              </a:rPr>
              <a:t>για την ανάπτυξη δράσεων </a:t>
            </a:r>
            <a:r>
              <a:rPr kumimoji="0" lang="el-GR" sz="5100" b="0" i="0" u="none" strike="noStrike" kern="0" cap="none" spc="0" normalizeH="0" baseline="0" noProof="0" dirty="0" err="1">
                <a:ln>
                  <a:noFill/>
                </a:ln>
                <a:solidFill>
                  <a:srgbClr val="44546A"/>
                </a:solidFill>
                <a:effectLst/>
                <a:uLnTx/>
                <a:uFillTx/>
                <a:sym typeface="Helvetica Light"/>
              </a:rPr>
              <a:t>αυτοπαραγωγής</a:t>
            </a:r>
            <a:r>
              <a:rPr kumimoji="0" lang="el-GR" sz="5100" b="0" i="0" u="none" strike="noStrike" kern="0" cap="none" spc="0" normalizeH="0" baseline="0" noProof="0" dirty="0">
                <a:ln>
                  <a:noFill/>
                </a:ln>
                <a:solidFill>
                  <a:srgbClr val="44546A"/>
                </a:solidFill>
                <a:effectLst/>
                <a:uLnTx/>
                <a:uFillTx/>
                <a:sym typeface="Helvetica Light"/>
              </a:rPr>
              <a:t> </a:t>
            </a:r>
            <a:r>
              <a:rPr kumimoji="0" lang="el-GR" sz="5100" b="1" i="0" u="none" strike="noStrike" kern="0" cap="none" spc="0" normalizeH="0" baseline="0" noProof="0" dirty="0" smtClean="0">
                <a:ln>
                  <a:noFill/>
                </a:ln>
                <a:solidFill>
                  <a:srgbClr val="44546A"/>
                </a:solidFill>
                <a:effectLst/>
                <a:uLnTx/>
                <a:uFillTx/>
                <a:sym typeface="Helvetica Light"/>
              </a:rPr>
              <a:t>–</a:t>
            </a:r>
            <a:r>
              <a:rPr kumimoji="0" lang="el-GR" sz="4500" b="0" i="0" u="none" strike="noStrike" kern="0" cap="none" spc="0" normalizeH="0" baseline="0" noProof="0" dirty="0" smtClean="0">
                <a:ln>
                  <a:noFill/>
                </a:ln>
                <a:solidFill>
                  <a:srgbClr val="44546A"/>
                </a:solidFill>
                <a:effectLst/>
                <a:uLnTx/>
                <a:uFillTx/>
                <a:sym typeface="Helvetica Light"/>
              </a:rPr>
              <a:t> </a:t>
            </a:r>
            <a:r>
              <a:rPr lang="el-GR" sz="4500" b="1" kern="0" dirty="0" smtClean="0">
                <a:solidFill>
                  <a:srgbClr val="00B0F0"/>
                </a:solidFill>
                <a:sym typeface="Helvetica Light"/>
              </a:rPr>
              <a:t>Π/Υ: </a:t>
            </a:r>
            <a:r>
              <a:rPr kumimoji="0" lang="el-GR" sz="4500" b="1" i="0" u="none" strike="noStrike" kern="0" cap="none" spc="0" normalizeH="0" baseline="0" noProof="0" dirty="0">
                <a:ln>
                  <a:noFill/>
                </a:ln>
                <a:solidFill>
                  <a:srgbClr val="00B0F0"/>
                </a:solidFill>
                <a:effectLst/>
                <a:uLnTx/>
                <a:uFillTx/>
                <a:sym typeface="Helvetica Light"/>
              </a:rPr>
              <a:t>41,</a:t>
            </a:r>
            <a:r>
              <a:rPr kumimoji="0" lang="en-US" sz="4500" b="1" i="0" u="none" strike="noStrike" kern="0" cap="none" spc="0" normalizeH="0" baseline="0" noProof="0" dirty="0">
                <a:ln>
                  <a:noFill/>
                </a:ln>
                <a:solidFill>
                  <a:srgbClr val="00B0F0"/>
                </a:solidFill>
                <a:effectLst/>
                <a:uLnTx/>
                <a:uFillTx/>
                <a:sym typeface="Helvetica Light"/>
              </a:rPr>
              <a:t>8</a:t>
            </a:r>
            <a:r>
              <a:rPr kumimoji="0" lang="el-GR" sz="4500" b="1" i="0" u="none" strike="noStrike" kern="0" cap="none" spc="0" normalizeH="0" baseline="0" noProof="0" dirty="0">
                <a:ln>
                  <a:noFill/>
                </a:ln>
                <a:solidFill>
                  <a:srgbClr val="00B0F0"/>
                </a:solidFill>
                <a:effectLst/>
                <a:uLnTx/>
                <a:uFillTx/>
                <a:sym typeface="Helvetica Light"/>
              </a:rPr>
              <a:t> εκ</a:t>
            </a:r>
            <a:r>
              <a:rPr kumimoji="0" lang="el-GR" sz="4500" b="1" i="0" u="none" strike="noStrike" kern="0" cap="none" spc="0" normalizeH="0" baseline="0" noProof="0" dirty="0" smtClean="0">
                <a:ln>
                  <a:noFill/>
                </a:ln>
                <a:solidFill>
                  <a:srgbClr val="00B0F0"/>
                </a:solidFill>
                <a:effectLst/>
                <a:uLnTx/>
                <a:uFillTx/>
                <a:sym typeface="Helvetica Light"/>
              </a:rPr>
              <a:t>.</a:t>
            </a:r>
            <a:r>
              <a:rPr lang="el-GR" sz="5100" b="1" dirty="0" smtClean="0">
                <a:solidFill>
                  <a:srgbClr val="00B0F0"/>
                </a:solidFill>
                <a:cs typeface="Calibri" panose="020F0502020204030204" pitchFamily="34" charset="0"/>
              </a:rPr>
              <a:t>€</a:t>
            </a:r>
            <a:endParaRPr kumimoji="0" lang="el-GR" sz="4500" b="1" i="0" u="none" strike="noStrike" kern="0" cap="none" spc="0" normalizeH="0" baseline="0" noProof="0" dirty="0">
              <a:ln>
                <a:noFill/>
              </a:ln>
              <a:solidFill>
                <a:srgbClr val="00B0F0"/>
              </a:solidFill>
              <a:effectLst/>
              <a:uLnTx/>
              <a:uFillTx/>
              <a:sym typeface="Helvetica Light"/>
            </a:endParaRPr>
          </a:p>
          <a:p>
            <a:pPr marL="914400" lvl="2" indent="-457200" algn="just" defTabSz="825500" hangingPunct="0">
              <a:lnSpc>
                <a:spcPts val="3385"/>
              </a:lnSpc>
              <a:spcBef>
                <a:spcPts val="0"/>
              </a:spcBef>
              <a:buFont typeface="+mj-lt"/>
              <a:buAutoNum type="arabicPeriod" startAt="4"/>
              <a:defRPr/>
            </a:pPr>
            <a:r>
              <a:rPr kumimoji="0" lang="el-GR" sz="5100" b="1" i="0" u="none" strike="noStrike" kern="0" cap="none" spc="0" normalizeH="0" baseline="0" noProof="0" dirty="0">
                <a:ln>
                  <a:noFill/>
                </a:ln>
                <a:solidFill>
                  <a:srgbClr val="44546A"/>
                </a:solidFill>
                <a:effectLst/>
                <a:uLnTx/>
                <a:uFillTx/>
                <a:sym typeface="Helvetica Light"/>
              </a:rPr>
              <a:t>Εγκατάσταση αντλιών θερμότητας</a:t>
            </a:r>
            <a:r>
              <a:rPr kumimoji="0" lang="el-GR" sz="5100" b="0" i="0" u="none" strike="noStrike" kern="0" cap="none" spc="0" normalizeH="0" baseline="0" noProof="0" dirty="0">
                <a:ln>
                  <a:noFill/>
                </a:ln>
                <a:solidFill>
                  <a:srgbClr val="44546A"/>
                </a:solidFill>
                <a:effectLst/>
                <a:uLnTx/>
                <a:uFillTx/>
                <a:sym typeface="Helvetica Light"/>
              </a:rPr>
              <a:t> για </a:t>
            </a:r>
            <a:r>
              <a:rPr kumimoji="0" lang="el-GR" sz="5100" b="0" i="0" u="none" strike="noStrike" kern="0" cap="none" spc="0" normalizeH="0" baseline="0" noProof="0" dirty="0" smtClean="0">
                <a:ln>
                  <a:noFill/>
                </a:ln>
                <a:solidFill>
                  <a:srgbClr val="44546A"/>
                </a:solidFill>
                <a:effectLst/>
                <a:uLnTx/>
                <a:uFillTx/>
                <a:sym typeface="Helvetica Light"/>
              </a:rPr>
              <a:t>θέρμανση/ψύξη </a:t>
            </a:r>
            <a:r>
              <a:rPr kumimoji="0" lang="el-GR" sz="5100" b="0" i="0" u="none" strike="noStrike" kern="0" cap="none" spc="0" normalizeH="0" baseline="0" noProof="0" dirty="0">
                <a:ln>
                  <a:noFill/>
                </a:ln>
                <a:solidFill>
                  <a:srgbClr val="44546A"/>
                </a:solidFill>
                <a:effectLst/>
                <a:uLnTx/>
                <a:uFillTx/>
                <a:sym typeface="Helvetica Light"/>
              </a:rPr>
              <a:t>στη Δυτική Μακεδονία </a:t>
            </a:r>
            <a:r>
              <a:rPr kumimoji="0" lang="el-GR" sz="5100" b="1" i="0" u="none" strike="noStrike" kern="0" cap="none" spc="0" normalizeH="0" baseline="0" noProof="0" dirty="0" smtClean="0">
                <a:ln>
                  <a:noFill/>
                </a:ln>
                <a:solidFill>
                  <a:srgbClr val="44546A"/>
                </a:solidFill>
                <a:effectLst/>
                <a:uLnTx/>
                <a:uFillTx/>
                <a:sym typeface="Helvetica Light"/>
              </a:rPr>
              <a:t>–</a:t>
            </a:r>
            <a:r>
              <a:rPr kumimoji="0" lang="el-GR" sz="5100" b="0" i="0" u="none" strike="noStrike" kern="0" cap="none" spc="0" normalizeH="0" baseline="0" noProof="0" dirty="0" smtClean="0">
                <a:ln>
                  <a:noFill/>
                </a:ln>
                <a:solidFill>
                  <a:srgbClr val="44546A"/>
                </a:solidFill>
                <a:effectLst/>
                <a:uLnTx/>
                <a:uFillTx/>
                <a:sym typeface="Helvetica Light"/>
              </a:rPr>
              <a:t> </a:t>
            </a:r>
            <a:r>
              <a:rPr kumimoji="0" lang="el-GR" sz="4500" b="1" i="0" u="none" strike="noStrike" kern="0" cap="none" spc="0" normalizeH="0" baseline="0" noProof="0" dirty="0" smtClean="0">
                <a:ln>
                  <a:noFill/>
                </a:ln>
                <a:solidFill>
                  <a:srgbClr val="00B0F0"/>
                </a:solidFill>
                <a:effectLst/>
                <a:uLnTx/>
                <a:uFillTx/>
                <a:sym typeface="Helvetica Light"/>
              </a:rPr>
              <a:t>Π/Υ: </a:t>
            </a:r>
            <a:r>
              <a:rPr kumimoji="0" lang="el-GR" sz="4500" b="1" i="0" u="none" strike="noStrike" kern="0" cap="none" spc="0" normalizeH="0" baseline="0" noProof="0" dirty="0">
                <a:ln>
                  <a:noFill/>
                </a:ln>
                <a:solidFill>
                  <a:srgbClr val="00B0F0"/>
                </a:solidFill>
                <a:effectLst/>
                <a:uLnTx/>
                <a:uFillTx/>
                <a:sym typeface="Helvetica Light"/>
              </a:rPr>
              <a:t>12,1 εκ</a:t>
            </a:r>
            <a:r>
              <a:rPr kumimoji="0" lang="el-GR" sz="4500" b="1" i="0" u="none" strike="noStrike" kern="0" cap="none" spc="0" normalizeH="0" baseline="0" noProof="0" dirty="0" smtClean="0">
                <a:ln>
                  <a:noFill/>
                </a:ln>
                <a:solidFill>
                  <a:srgbClr val="00B0F0"/>
                </a:solidFill>
                <a:effectLst/>
                <a:uLnTx/>
                <a:uFillTx/>
                <a:sym typeface="Helvetica Light"/>
              </a:rPr>
              <a:t>.</a:t>
            </a:r>
            <a:r>
              <a:rPr lang="el-GR" sz="5100" b="1" dirty="0" smtClean="0">
                <a:solidFill>
                  <a:srgbClr val="00B0F0"/>
                </a:solidFill>
                <a:cs typeface="Calibri" panose="020F0502020204030204" pitchFamily="34" charset="0"/>
              </a:rPr>
              <a:t>€</a:t>
            </a:r>
            <a:endParaRPr lang="el-GR" sz="5100" b="1" dirty="0" smtClean="0">
              <a:solidFill>
                <a:srgbClr val="00B0F0"/>
              </a:solidFill>
              <a:cs typeface="Calibri" panose="020F0502020204030204" pitchFamily="34" charset="0"/>
            </a:endParaRPr>
          </a:p>
          <a:p>
            <a:pPr marL="0" lvl="1" indent="0" algn="just" defTabSz="825500" hangingPunct="0">
              <a:lnSpc>
                <a:spcPts val="3385"/>
              </a:lnSpc>
              <a:spcBef>
                <a:spcPts val="0"/>
              </a:spcBef>
              <a:buNone/>
              <a:defRPr/>
            </a:pPr>
            <a:endParaRPr lang="el-GR" sz="5500" b="1" dirty="0" smtClean="0">
              <a:solidFill>
                <a:srgbClr val="00B0F0"/>
              </a:solidFill>
              <a:cs typeface="Calibri" panose="020F0502020204030204" pitchFamily="34" charset="0"/>
            </a:endParaRPr>
          </a:p>
          <a:p>
            <a:pPr marL="0" lvl="1" indent="0" algn="just" defTabSz="825500" hangingPunct="0">
              <a:lnSpc>
                <a:spcPts val="3385"/>
              </a:lnSpc>
              <a:spcBef>
                <a:spcPts val="0"/>
              </a:spcBef>
              <a:buNone/>
              <a:defRPr/>
            </a:pPr>
            <a:endParaRPr kumimoji="0" lang="el-GR" sz="4900" b="1" i="1" u="none" strike="noStrike" kern="0" cap="none" spc="0" normalizeH="0" baseline="0" noProof="0" dirty="0" smtClean="0">
              <a:ln>
                <a:noFill/>
              </a:ln>
              <a:solidFill>
                <a:srgbClr val="00B0F0"/>
              </a:solidFill>
              <a:effectLst/>
              <a:uLnTx/>
              <a:uFillTx/>
              <a:sym typeface="Helvetica Light"/>
            </a:endParaRPr>
          </a:p>
          <a:p>
            <a:endParaRPr lang="en-US" dirty="0"/>
          </a:p>
        </p:txBody>
      </p:sp>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
        <p:nvSpPr>
          <p:cNvPr id="5" name="Ορθογώνιο 4"/>
          <p:cNvSpPr/>
          <p:nvPr/>
        </p:nvSpPr>
        <p:spPr>
          <a:xfrm>
            <a:off x="353683" y="5392361"/>
            <a:ext cx="10659374" cy="478272"/>
          </a:xfrm>
          <a:prstGeom prst="rect">
            <a:avLst/>
          </a:prstGeom>
        </p:spPr>
        <p:txBody>
          <a:bodyPr wrap="square">
            <a:spAutoFit/>
          </a:bodyPr>
          <a:lstStyle/>
          <a:p>
            <a:pPr marL="342900" lvl="1" indent="-342900" defTabSz="825500" hangingPunct="0">
              <a:lnSpc>
                <a:spcPts val="3385"/>
              </a:lnSpc>
              <a:spcBef>
                <a:spcPts val="0"/>
              </a:spcBef>
              <a:buFont typeface="Wingdings" panose="05000000000000000000" pitchFamily="2" charset="2"/>
              <a:buChar char="v"/>
              <a:defRPr/>
            </a:pPr>
            <a:r>
              <a:rPr lang="el-GR" sz="2000" b="1" i="1" kern="0" dirty="0">
                <a:solidFill>
                  <a:srgbClr val="00B0F0"/>
                </a:solidFill>
                <a:latin typeface="Trebuchet MS" panose="020B0603020202020204" pitchFamily="34" charset="0"/>
              </a:rPr>
              <a:t>Εξειδίκευση 10 νέων δράσεων, συνολικού προϋπολογισμού ~250 εκ. ευρώ</a:t>
            </a:r>
            <a:endParaRPr lang="el-GR" sz="2000" b="1" i="1" kern="0" dirty="0">
              <a:solidFill>
                <a:srgbClr val="00B0F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0"/>
          </p:nvPr>
        </p:nvSpPr>
        <p:spPr/>
        <p:txBody>
          <a:bodyPr>
            <a:normAutofit/>
          </a:bodyPr>
          <a:lstStyle/>
          <a:p>
            <a:r>
              <a:rPr lang="el-GR" b="1" dirty="0">
                <a:solidFill>
                  <a:srgbClr val="0F4E8C"/>
                </a:solidFill>
              </a:rPr>
              <a:t>Ελλάδα</a:t>
            </a:r>
            <a:r>
              <a:rPr lang="el-GR" b="1" dirty="0"/>
              <a:t> 2</a:t>
            </a:r>
            <a:r>
              <a:rPr lang="el-GR" b="1" dirty="0">
                <a:solidFill>
                  <a:srgbClr val="FFD530"/>
                </a:solidFill>
              </a:rPr>
              <a:t>.</a:t>
            </a:r>
            <a:r>
              <a:rPr lang="el-GR" b="1" dirty="0">
                <a:solidFill>
                  <a:srgbClr val="A5D483"/>
                </a:solidFill>
              </a:rPr>
              <a:t>0</a:t>
            </a:r>
            <a:endParaRPr lang="el-GR" b="1" dirty="0">
              <a:solidFill>
                <a:srgbClr val="A5D483"/>
              </a:solidFill>
            </a:endParaRPr>
          </a:p>
          <a:p>
            <a:r>
              <a:rPr lang="el-GR" dirty="0"/>
              <a:t>Πορεία Υλοποίησης</a:t>
            </a:r>
            <a:endParaRPr lang="en-US" dirty="0"/>
          </a:p>
        </p:txBody>
      </p:sp>
      <p:pic>
        <p:nvPicPr>
          <p:cNvPr id="3" name="Εικόνα 2" descr="Εικόνα που περιέχει κείμενο, γραμματοσειρά, στιγμιότυπο οθόνης, Μπελ ηλεκτρίκ&#10;&#10;Περιγραφή που δημιουργήθηκε αυτόματα"/>
          <p:cNvPicPr>
            <a:picLocks noChangeAspect="1"/>
          </p:cNvPicPr>
          <p:nvPr/>
        </p:nvPicPr>
        <p:blipFill>
          <a:blip r:embed="rId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9772" y="5819505"/>
            <a:ext cx="4371218" cy="7442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 γραφικά&#10;&#10;Περιγραφή που δημιουργήθηκε αυτόματα"/>
          <p:cNvPicPr>
            <a:picLocks noChangeAspect="1"/>
          </p:cNvPicPr>
          <p:nvPr/>
        </p:nvPicPr>
        <p:blipFill>
          <a:blip r:embed="rId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9824" y="5657341"/>
            <a:ext cx="3749534" cy="867642"/>
          </a:xfrm>
          <a:prstGeom prst="rect">
            <a:avLst/>
          </a:prstGeom>
        </p:spPr>
      </p:pic>
      <p:pic>
        <p:nvPicPr>
          <p:cNvPr id="4" name="Εικόνα 3" descr="Εικόνα που περιέχει κείμενο, γραμματοσειρά, λογότυπο, γραφικά&#10;&#10;Περιγραφή που δημιουργήθηκε αυτόματα"/>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3481" y="5829058"/>
            <a:ext cx="809802" cy="485470"/>
          </a:xfrm>
          <a:prstGeom prst="rect">
            <a:avLst/>
          </a:prstGeom>
        </p:spPr>
      </p:pic>
      <p:sp>
        <p:nvSpPr>
          <p:cNvPr id="5" name="Θέση κειμένου 4"/>
          <p:cNvSpPr>
            <a:spLocks noGrp="1"/>
          </p:cNvSpPr>
          <p:nvPr>
            <p:ph type="body" sz="quarter" idx="10"/>
          </p:nvPr>
        </p:nvSpPr>
        <p:spPr/>
        <p:txBody>
          <a:bodyPr>
            <a:normAutofit fontScale="92500"/>
          </a:bodyPr>
          <a:lstStyle/>
          <a:p>
            <a:r>
              <a:rPr lang="el-GR" dirty="0"/>
              <a:t>Υλοποίηση ΕΣΠΑ 2014-2020 </a:t>
            </a:r>
            <a:br>
              <a:rPr lang="el-GR" dirty="0"/>
            </a:br>
            <a:br>
              <a:rPr lang="el-GR" dirty="0"/>
            </a:br>
            <a:r>
              <a:rPr lang="el-GR" dirty="0"/>
              <a:t>Ενεργοποίηση ΕΣΠΑ 2021-2027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069" y="43129"/>
            <a:ext cx="8972282" cy="992039"/>
          </a:xfrm>
        </p:spPr>
        <p:txBody>
          <a:bodyPr>
            <a:normAutofit/>
          </a:bodyPr>
          <a:lstStyle/>
          <a:p>
            <a:r>
              <a:rPr lang="el-GR" sz="2800" dirty="0"/>
              <a:t>Εθνικό Σχέδιο Ανάκαμψης και Ανθεκτικότητας Ελλάδα 2.0 </a:t>
            </a:r>
            <a:endParaRPr lang="en-US" sz="2800" dirty="0"/>
          </a:p>
        </p:txBody>
      </p:sp>
      <p:pic>
        <p:nvPicPr>
          <p:cNvPr id="6" name="Εικόνα 5" descr="Εικόνα που περιέχει κίτρινο&#10;&#10;Περιγραφή που δημιουργήθηκε αυτόματα"/>
          <p:cNvPicPr>
            <a:picLocks noChangeAspect="1"/>
          </p:cNvPicPr>
          <p:nvPr/>
        </p:nvPicPr>
        <p:blipFill rotWithShape="1">
          <a:blip r:embed="rId1">
            <a:extLst>
              <a:ext uri="{28A0092B-C50C-407E-A947-70E740481C1C}">
                <a14:useLocalDpi xmlns:a14="http://schemas.microsoft.com/office/drawing/2010/main" val="0"/>
              </a:ext>
            </a:extLst>
          </a:blip>
          <a:srcRect r="86546" b="69133"/>
          <a:stretch>
            <a:fillRect/>
          </a:stretch>
        </p:blipFill>
        <p:spPr>
          <a:xfrm>
            <a:off x="1034810" y="2345638"/>
            <a:ext cx="2322432" cy="2483657"/>
          </a:xfrm>
          <a:prstGeom prst="rect">
            <a:avLst/>
          </a:prstGeom>
        </p:spPr>
      </p:pic>
      <p:pic>
        <p:nvPicPr>
          <p:cNvPr id="8" name="Εικόνα 7" descr="Εικόνα που περιέχει κείμενο, στιγμιότυπο οθόνης, διάγραμμα, γραμμή&#10;&#10;Περιγραφή που δημιουργήθηκε αυτόματα"/>
          <p:cNvPicPr>
            <a:picLocks noChangeAspect="1"/>
          </p:cNvPicPr>
          <p:nvPr/>
        </p:nvPicPr>
        <p:blipFill rotWithShape="1">
          <a:blip r:embed="rId2">
            <a:extLst>
              <a:ext uri="{28A0092B-C50C-407E-A947-70E740481C1C}">
                <a14:useLocalDpi xmlns:a14="http://schemas.microsoft.com/office/drawing/2010/main" val="0"/>
              </a:ext>
            </a:extLst>
          </a:blip>
          <a:srcRect l="1975" r="49362" b="42876"/>
          <a:stretch>
            <a:fillRect/>
          </a:stretch>
        </p:blipFill>
        <p:spPr>
          <a:xfrm>
            <a:off x="5236906" y="1697162"/>
            <a:ext cx="6710679" cy="3672095"/>
          </a:xfrm>
          <a:prstGeom prst="rect">
            <a:avLst/>
          </a:prstGeom>
        </p:spPr>
      </p:pic>
      <p:cxnSp>
        <p:nvCxnSpPr>
          <p:cNvPr id="7" name="Ευθύγραμμο βέλος σύνδεσης 6"/>
          <p:cNvCxnSpPr/>
          <p:nvPr/>
        </p:nvCxnSpPr>
        <p:spPr>
          <a:xfrm>
            <a:off x="3357242" y="3587467"/>
            <a:ext cx="2738758" cy="0"/>
          </a:xfrm>
          <a:prstGeom prst="straightConnector1">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 name="Θέση αριθμού διαφάνειας 1"/>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Δάνεια Ταμείου Ανάκαμψης και Ανθεκτικότητας - Πορεία Υλοποίησης</a:t>
            </a:r>
            <a:endParaRPr lang="en-US" sz="2800" dirty="0"/>
          </a:p>
        </p:txBody>
      </p:sp>
      <p:pic>
        <p:nvPicPr>
          <p:cNvPr id="4" name="Εικόνα 3"/>
          <p:cNvPicPr>
            <a:picLocks noChangeAspect="1"/>
          </p:cNvPicPr>
          <p:nvPr/>
        </p:nvPicPr>
        <p:blipFill rotWithShape="1">
          <a:blip r:embed="rId1"/>
          <a:srcRect t="17400" b="10691"/>
          <a:stretch>
            <a:fillRect/>
          </a:stretch>
        </p:blipFill>
        <p:spPr>
          <a:xfrm>
            <a:off x="85454" y="1319841"/>
            <a:ext cx="11729916" cy="4744531"/>
          </a:xfrm>
          <a:prstGeom prst="rect">
            <a:avLst/>
          </a:prstGeom>
        </p:spPr>
      </p:pic>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68" y="43129"/>
            <a:ext cx="9369097" cy="992039"/>
          </a:xfrm>
        </p:spPr>
        <p:txBody>
          <a:bodyPr>
            <a:normAutofit/>
          </a:bodyPr>
          <a:lstStyle/>
          <a:p>
            <a:r>
              <a:rPr lang="el-GR" sz="2800" dirty="0"/>
              <a:t>Ταμείο Ανάκαμψης και Μικρομεσαίες </a:t>
            </a:r>
            <a:r>
              <a:rPr lang="el-GR" sz="2800" dirty="0" smtClean="0"/>
              <a:t>επιχειρήσεις</a:t>
            </a:r>
            <a:endParaRPr lang="en-US" sz="2800" dirty="0"/>
          </a:p>
        </p:txBody>
      </p:sp>
      <p:pic>
        <p:nvPicPr>
          <p:cNvPr id="4" name="Picture 8"/>
          <p:cNvPicPr>
            <a:picLocks noGrp="1" noChangeAspect="1"/>
          </p:cNvPicPr>
          <p:nvPr>
            <p:ph idx="1"/>
          </p:nvPr>
        </p:nvPicPr>
        <p:blipFill>
          <a:blip r:embed="rId1" cstate="hqprint">
            <a:extLst>
              <a:ext uri="{28A0092B-C50C-407E-A947-70E740481C1C}">
                <a14:useLocalDpi xmlns:a14="http://schemas.microsoft.com/office/drawing/2010/main" val="0"/>
              </a:ext>
            </a:extLst>
          </a:blip>
          <a:srcRect/>
          <a:stretch>
            <a:fillRect/>
          </a:stretch>
        </p:blipFill>
        <p:spPr>
          <a:xfrm>
            <a:off x="94891" y="1097706"/>
            <a:ext cx="11421373" cy="5094891"/>
          </a:xfrm>
          <a:prstGeom prst="rect">
            <a:avLst/>
          </a:prstGeom>
        </p:spPr>
      </p:pic>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69" y="43129"/>
            <a:ext cx="9144810" cy="992039"/>
          </a:xfrm>
        </p:spPr>
        <p:txBody>
          <a:bodyPr>
            <a:normAutofit fontScale="90000"/>
          </a:bodyPr>
          <a:lstStyle/>
          <a:p>
            <a:r>
              <a:rPr lang="el-GR" sz="3100" dirty="0"/>
              <a:t>Εκταμιεύσεις από  την Ευρωπαϊκή Ένωση μέσω του Ταμείου Ανάκαμψης και Ανθεκτικότητας </a:t>
            </a:r>
            <a:r>
              <a:rPr lang="el-GR" sz="1800" dirty="0">
                <a:solidFill>
                  <a:srgbClr val="27C5F4"/>
                </a:solidFill>
              </a:rPr>
              <a:t>(έως σήμερα)</a:t>
            </a:r>
            <a:endParaRPr lang="en-US" sz="1800" dirty="0"/>
          </a:p>
        </p:txBody>
      </p:sp>
      <p:pic>
        <p:nvPicPr>
          <p:cNvPr id="4" name="Θέση περιεχομένου 3"/>
          <p:cNvPicPr>
            <a:picLocks noGrp="1" noChangeAspect="1"/>
          </p:cNvPicPr>
          <p:nvPr>
            <p:ph idx="1"/>
          </p:nvPr>
        </p:nvPicPr>
        <p:blipFill>
          <a:blip r:embed="rId1"/>
          <a:stretch>
            <a:fillRect/>
          </a:stretch>
        </p:blipFill>
        <p:spPr>
          <a:xfrm>
            <a:off x="301624" y="1621766"/>
            <a:ext cx="11742704" cy="4037501"/>
          </a:xfrm>
          <a:prstGeom prst="rect">
            <a:avLst/>
          </a:prstGeom>
        </p:spPr>
      </p:pic>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Αναθεώρηση Εθνικού Σχεδίου Ανάκαμψης και Ανθεκτικότητας </a:t>
            </a:r>
            <a:r>
              <a:rPr lang="el-GR" sz="1600" dirty="0">
                <a:solidFill>
                  <a:srgbClr val="27C5F4"/>
                </a:solidFill>
              </a:rPr>
              <a:t>(υπεβλήθη 31/8/2023)</a:t>
            </a:r>
            <a:endParaRPr lang="en-US" sz="1600" dirty="0">
              <a:solidFill>
                <a:srgbClr val="27C5F4"/>
              </a:solidFill>
            </a:endParaRPr>
          </a:p>
        </p:txBody>
      </p:sp>
      <p:grpSp>
        <p:nvGrpSpPr>
          <p:cNvPr id="22" name="Ομάδα 21"/>
          <p:cNvGrpSpPr/>
          <p:nvPr/>
        </p:nvGrpSpPr>
        <p:grpSpPr>
          <a:xfrm>
            <a:off x="1342040" y="1330835"/>
            <a:ext cx="9691145" cy="4872007"/>
            <a:chOff x="3224246" y="2146041"/>
            <a:chExt cx="18310809" cy="9962674"/>
          </a:xfrm>
        </p:grpSpPr>
        <p:graphicFrame>
          <p:nvGraphicFramePr>
            <p:cNvPr id="23" name="Διάγραμμα 22"/>
            <p:cNvGraphicFramePr/>
            <p:nvPr/>
          </p:nvGraphicFramePr>
          <p:xfrm>
            <a:off x="3224246" y="2146041"/>
            <a:ext cx="18310808" cy="99626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 name="TextBox 23"/>
            <p:cNvSpPr txBox="1"/>
            <p:nvPr/>
          </p:nvSpPr>
          <p:spPr>
            <a:xfrm>
              <a:off x="4882565" y="2561958"/>
              <a:ext cx="6326157" cy="1069923"/>
            </a:xfrm>
            <a:prstGeom prst="rect">
              <a:avLst/>
            </a:prstGeom>
            <a:solidFill>
              <a:schemeClr val="bg1"/>
            </a:solidFill>
          </p:spPr>
          <p:txBody>
            <a:bodyPr wrap="square">
              <a:spAutoFit/>
            </a:bodyPr>
            <a:lstStyle/>
            <a:p>
              <a:pPr algn="l" defTabSz="1828800" hangingPunct="1"/>
              <a:r>
                <a:rPr lang="el-GR" sz="1400" b="1" kern="1200" dirty="0">
                  <a:solidFill>
                    <a:srgbClr val="0F4E8C"/>
                  </a:solidFill>
                  <a:latin typeface="Trebuchet MS" panose="020B0603020202020204" pitchFamily="34" charset="0"/>
                </a:rPr>
                <a:t>Αίτημα για επιπλέον δάνειο </a:t>
              </a:r>
              <a:endParaRPr lang="el-GR" sz="1400" b="1" kern="1200" dirty="0">
                <a:solidFill>
                  <a:srgbClr val="0F4E8C"/>
                </a:solidFill>
                <a:latin typeface="Trebuchet MS" panose="020B0603020202020204" pitchFamily="34" charset="0"/>
              </a:endParaRPr>
            </a:p>
            <a:p>
              <a:pPr defTabSz="1828800"/>
              <a:r>
                <a:rPr lang="el-GR" sz="1400" b="1" kern="1200" dirty="0">
                  <a:solidFill>
                    <a:srgbClr val="0F4E8C"/>
                  </a:solidFill>
                  <a:latin typeface="Trebuchet MS" panose="020B0603020202020204" pitchFamily="34" charset="0"/>
                </a:rPr>
                <a:t>5 δισ</a:t>
              </a:r>
              <a:r>
                <a:rPr lang="el-GR" sz="1400" b="1" kern="1200" dirty="0" smtClean="0">
                  <a:solidFill>
                    <a:srgbClr val="0F4E8C"/>
                  </a:solidFill>
                  <a:latin typeface="Trebuchet MS" panose="020B0603020202020204" pitchFamily="34" charset="0"/>
                </a:rPr>
                <a:t>.</a:t>
              </a:r>
              <a:r>
                <a:rPr lang="el-GR" sz="1400" dirty="0" smtClean="0">
                  <a:solidFill>
                    <a:srgbClr val="0F4E8C"/>
                  </a:solidFill>
                  <a:latin typeface="Trebuchet MS" panose="020B0603020202020204" pitchFamily="34" charset="0"/>
                  <a:cs typeface="Calibri" panose="020F0502020204030204" pitchFamily="34" charset="0"/>
                </a:rPr>
                <a:t>€</a:t>
              </a:r>
              <a:endParaRPr lang="el-GR" sz="1400" b="1" kern="1200" dirty="0">
                <a:solidFill>
                  <a:srgbClr val="0F4E8C"/>
                </a:solidFill>
                <a:latin typeface="Trebuchet MS" panose="020B0603020202020204" pitchFamily="34" charset="0"/>
              </a:endParaRPr>
            </a:p>
          </p:txBody>
        </p:sp>
        <p:sp>
          <p:nvSpPr>
            <p:cNvPr id="25" name="TextBox 24"/>
            <p:cNvSpPr txBox="1"/>
            <p:nvPr/>
          </p:nvSpPr>
          <p:spPr>
            <a:xfrm>
              <a:off x="4083415" y="4000102"/>
              <a:ext cx="7408509" cy="1951035"/>
            </a:xfrm>
            <a:prstGeom prst="rect">
              <a:avLst/>
            </a:prstGeom>
            <a:noFill/>
          </p:spPr>
          <p:txBody>
            <a:bodyPr wrap="square">
              <a:spAutoFit/>
            </a:bodyPr>
            <a:lstStyle/>
            <a:p>
              <a:pPr marL="168275" indent="-168275" algn="l" defTabSz="1828800" hangingPunct="1">
                <a:buClr>
                  <a:srgbClr val="27C5F4"/>
                </a:buClr>
                <a:buFont typeface="Arial" panose="020B0604020202020204" pitchFamily="34" charset="0"/>
                <a:buChar char="•"/>
              </a:pPr>
              <a:r>
                <a:rPr lang="el-GR" sz="1400" kern="1200" dirty="0">
                  <a:solidFill>
                    <a:srgbClr val="0F4E8C"/>
                  </a:solidFill>
                  <a:latin typeface="Trebuchet MS" panose="020B0603020202020204" pitchFamily="34" charset="0"/>
                </a:rPr>
                <a:t>Αύξηση  Π/Υ υφιστάμενου δανειακού προγράμματος </a:t>
              </a:r>
              <a:endParaRPr lang="el-GR" sz="1400" kern="1200" dirty="0">
                <a:solidFill>
                  <a:srgbClr val="0F4E8C"/>
                </a:solidFill>
                <a:latin typeface="Trebuchet MS" panose="020B0603020202020204" pitchFamily="34" charset="0"/>
              </a:endParaRPr>
            </a:p>
            <a:p>
              <a:pPr marL="168275" indent="-168275" algn="l" defTabSz="1828800" hangingPunct="1">
                <a:buClr>
                  <a:srgbClr val="27C5F4"/>
                </a:buClr>
                <a:buFont typeface="Arial" panose="020B0604020202020204" pitchFamily="34" charset="0"/>
                <a:buChar char="•"/>
              </a:pPr>
              <a:r>
                <a:rPr lang="el-GR" sz="1400" kern="1200" dirty="0">
                  <a:solidFill>
                    <a:srgbClr val="0F4E8C"/>
                  </a:solidFill>
                  <a:latin typeface="Trebuchet MS" panose="020B0603020202020204" pitchFamily="34" charset="0"/>
                </a:rPr>
                <a:t>Κατευθύνεται στην ιδιωτική οικονομία</a:t>
              </a:r>
              <a:endParaRPr lang="el-GR" sz="1400" kern="1200" dirty="0">
                <a:solidFill>
                  <a:srgbClr val="0F4E8C"/>
                </a:solidFill>
                <a:latin typeface="Trebuchet MS" panose="020B0603020202020204" pitchFamily="34" charset="0"/>
              </a:endParaRPr>
            </a:p>
            <a:p>
              <a:pPr marL="168275" indent="-168275" algn="l" defTabSz="1828800" hangingPunct="1">
                <a:buClr>
                  <a:srgbClr val="27C5F4"/>
                </a:buClr>
                <a:buFont typeface="Arial" panose="020B0604020202020204" pitchFamily="34" charset="0"/>
                <a:buChar char="•"/>
              </a:pPr>
              <a:r>
                <a:rPr lang="el-GR" sz="1400" kern="1200" dirty="0">
                  <a:solidFill>
                    <a:srgbClr val="0F4E8C"/>
                  </a:solidFill>
                  <a:latin typeface="Trebuchet MS" panose="020B0603020202020204" pitchFamily="34" charset="0"/>
                </a:rPr>
                <a:t>Συνοδεύεται από μεταρρυθμίσεις</a:t>
              </a:r>
              <a:endParaRPr lang="el-GR" sz="1400" kern="1200" dirty="0">
                <a:solidFill>
                  <a:srgbClr val="0F4E8C"/>
                </a:solidFill>
                <a:latin typeface="Trebuchet MS" panose="020B0603020202020204" pitchFamily="34" charset="0"/>
              </a:endParaRPr>
            </a:p>
          </p:txBody>
        </p:sp>
        <p:sp>
          <p:nvSpPr>
            <p:cNvPr id="26" name="Οβάλ 25"/>
            <p:cNvSpPr/>
            <p:nvPr/>
          </p:nvSpPr>
          <p:spPr>
            <a:xfrm>
              <a:off x="4053696" y="2748821"/>
              <a:ext cx="877076" cy="896110"/>
            </a:xfrm>
            <a:prstGeom prst="ellipse">
              <a:avLst/>
            </a:prstGeom>
            <a:solidFill>
              <a:srgbClr val="A0E5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hangingPunct="1"/>
              <a:endParaRPr lang="el-GR" sz="1400" kern="1200">
                <a:solidFill>
                  <a:srgbClr val="0F4E8C"/>
                </a:solidFill>
                <a:latin typeface="Trebuchet MS" panose="020B0603020202020204" pitchFamily="34" charset="0"/>
              </a:endParaRPr>
            </a:p>
          </p:txBody>
        </p:sp>
        <p:sp>
          <p:nvSpPr>
            <p:cNvPr id="27" name="TextBox 26"/>
            <p:cNvSpPr txBox="1"/>
            <p:nvPr/>
          </p:nvSpPr>
          <p:spPr>
            <a:xfrm>
              <a:off x="4049698" y="2766977"/>
              <a:ext cx="755777" cy="944050"/>
            </a:xfrm>
            <a:prstGeom prst="rect">
              <a:avLst/>
            </a:prstGeom>
            <a:noFill/>
          </p:spPr>
          <p:txBody>
            <a:bodyPr wrap="square" rtlCol="0">
              <a:spAutoFit/>
            </a:bodyPr>
            <a:lstStyle/>
            <a:p>
              <a:pPr algn="l" defTabSz="1828800" hangingPunct="1"/>
              <a:r>
                <a:rPr lang="el-GR" sz="2400" kern="1200" dirty="0">
                  <a:solidFill>
                    <a:srgbClr val="0F4E8C"/>
                  </a:solidFill>
                  <a:latin typeface="Trebuchet MS" panose="020B0603020202020204" pitchFamily="34" charset="0"/>
                  <a:sym typeface="Wingdings" panose="05000000000000000000" pitchFamily="2" charset="2"/>
                </a:rPr>
                <a:t></a:t>
              </a:r>
              <a:endParaRPr lang="el-GR" sz="2400" kern="1200" dirty="0">
                <a:solidFill>
                  <a:srgbClr val="0F4E8C"/>
                </a:solidFill>
                <a:latin typeface="Trebuchet MS" panose="020B0603020202020204" pitchFamily="34" charset="0"/>
              </a:endParaRPr>
            </a:p>
          </p:txBody>
        </p:sp>
        <p:sp>
          <p:nvSpPr>
            <p:cNvPr id="28" name="TextBox 27"/>
            <p:cNvSpPr txBox="1"/>
            <p:nvPr/>
          </p:nvSpPr>
          <p:spPr>
            <a:xfrm>
              <a:off x="4870125" y="7490914"/>
              <a:ext cx="5293570" cy="1069923"/>
            </a:xfrm>
            <a:prstGeom prst="rect">
              <a:avLst/>
            </a:prstGeom>
            <a:solidFill>
              <a:schemeClr val="bg1"/>
            </a:solidFill>
          </p:spPr>
          <p:txBody>
            <a:bodyPr wrap="square">
              <a:spAutoFit/>
            </a:bodyPr>
            <a:lstStyle/>
            <a:p>
              <a:pPr algn="l" defTabSz="1828800" hangingPunct="1"/>
              <a:r>
                <a:rPr lang="el-GR" sz="1400" b="1" kern="1200" dirty="0">
                  <a:solidFill>
                    <a:srgbClr val="0F4E8C"/>
                  </a:solidFill>
                  <a:latin typeface="Trebuchet MS" panose="020B0603020202020204" pitchFamily="34" charset="0"/>
                </a:rPr>
                <a:t>Προσθήκη κεφαλαίου </a:t>
              </a:r>
              <a:r>
                <a:rPr lang="en-US" sz="1400" b="1" kern="1200" dirty="0" err="1">
                  <a:solidFill>
                    <a:srgbClr val="0F4E8C"/>
                  </a:solidFill>
                  <a:latin typeface="Trebuchet MS" panose="020B0603020202020204" pitchFamily="34" charset="0"/>
                </a:rPr>
                <a:t>REPowerEU</a:t>
              </a:r>
              <a:endParaRPr lang="en-US" sz="1400" b="1" kern="1200" dirty="0">
                <a:solidFill>
                  <a:srgbClr val="0F4E8C"/>
                </a:solidFill>
                <a:latin typeface="Trebuchet MS" panose="020B0603020202020204" pitchFamily="34" charset="0"/>
              </a:endParaRPr>
            </a:p>
          </p:txBody>
        </p:sp>
        <p:sp>
          <p:nvSpPr>
            <p:cNvPr id="29" name="Οβάλ 28"/>
            <p:cNvSpPr/>
            <p:nvPr/>
          </p:nvSpPr>
          <p:spPr>
            <a:xfrm>
              <a:off x="3993048" y="7693239"/>
              <a:ext cx="877076" cy="896110"/>
            </a:xfrm>
            <a:prstGeom prst="ellipse">
              <a:avLst/>
            </a:prstGeom>
            <a:solidFill>
              <a:srgbClr val="A0E5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hangingPunct="1"/>
              <a:endParaRPr lang="el-GR" sz="1400" kern="1200">
                <a:solidFill>
                  <a:srgbClr val="0F4E8C"/>
                </a:solidFill>
                <a:latin typeface="Trebuchet MS" panose="020B0603020202020204" pitchFamily="34" charset="0"/>
              </a:endParaRPr>
            </a:p>
          </p:txBody>
        </p:sp>
        <p:sp>
          <p:nvSpPr>
            <p:cNvPr id="30" name="TextBox 29"/>
            <p:cNvSpPr txBox="1"/>
            <p:nvPr/>
          </p:nvSpPr>
          <p:spPr>
            <a:xfrm>
              <a:off x="4049698" y="7719495"/>
              <a:ext cx="755777" cy="944050"/>
            </a:xfrm>
            <a:prstGeom prst="rect">
              <a:avLst/>
            </a:prstGeom>
            <a:noFill/>
          </p:spPr>
          <p:txBody>
            <a:bodyPr wrap="square" rtlCol="0">
              <a:spAutoFit/>
            </a:bodyPr>
            <a:lstStyle/>
            <a:p>
              <a:pPr algn="l" defTabSz="1828800" hangingPunct="1"/>
              <a:r>
                <a:rPr lang="el-GR" sz="2400" kern="1200" dirty="0">
                  <a:solidFill>
                    <a:srgbClr val="0F4E8C"/>
                  </a:solidFill>
                  <a:latin typeface="Trebuchet MS" panose="020B0603020202020204" pitchFamily="34" charset="0"/>
                  <a:sym typeface="Wingdings" panose="05000000000000000000" pitchFamily="2" charset="2"/>
                </a:rPr>
                <a:t></a:t>
              </a:r>
              <a:endParaRPr lang="el-GR" sz="2400" kern="1200" dirty="0">
                <a:solidFill>
                  <a:srgbClr val="0F4E8C"/>
                </a:solidFill>
                <a:latin typeface="Trebuchet MS" panose="020B0603020202020204" pitchFamily="34" charset="0"/>
              </a:endParaRPr>
            </a:p>
          </p:txBody>
        </p:sp>
        <p:sp>
          <p:nvSpPr>
            <p:cNvPr id="31" name="TextBox 30"/>
            <p:cNvSpPr txBox="1"/>
            <p:nvPr/>
          </p:nvSpPr>
          <p:spPr>
            <a:xfrm>
              <a:off x="4083415" y="8974228"/>
              <a:ext cx="8017416" cy="1069923"/>
            </a:xfrm>
            <a:prstGeom prst="rect">
              <a:avLst/>
            </a:prstGeom>
            <a:noFill/>
          </p:spPr>
          <p:txBody>
            <a:bodyPr wrap="square">
              <a:spAutoFit/>
            </a:bodyPr>
            <a:lstStyle/>
            <a:p>
              <a:pPr marL="168275" indent="-168275" defTabSz="1828800">
                <a:buClr>
                  <a:srgbClr val="27C5F4"/>
                </a:buClr>
                <a:buFont typeface="Arial" panose="020B0604020202020204" pitchFamily="34" charset="0"/>
                <a:buChar char="•"/>
              </a:pPr>
              <a:r>
                <a:rPr lang="el-GR" sz="1400" kern="1200" dirty="0">
                  <a:solidFill>
                    <a:srgbClr val="0F4E8C"/>
                  </a:solidFill>
                  <a:latin typeface="Trebuchet MS" panose="020B0603020202020204" pitchFamily="34" charset="0"/>
                </a:rPr>
                <a:t>Επενδύσεις – 795 εκ</a:t>
              </a:r>
              <a:r>
                <a:rPr lang="el-GR" sz="1400" kern="1200" dirty="0" smtClean="0">
                  <a:solidFill>
                    <a:srgbClr val="0F4E8C"/>
                  </a:solidFill>
                  <a:latin typeface="Trebuchet MS" panose="020B0603020202020204" pitchFamily="34" charset="0"/>
                </a:rPr>
                <a:t>.</a:t>
              </a:r>
              <a:r>
                <a:rPr lang="el-GR" sz="1400" dirty="0" smtClean="0">
                  <a:solidFill>
                    <a:srgbClr val="0F4E8C"/>
                  </a:solidFill>
                  <a:latin typeface="Trebuchet MS" panose="020B0603020202020204" pitchFamily="34" charset="0"/>
                  <a:cs typeface="Calibri" panose="020F0502020204030204" pitchFamily="34" charset="0"/>
                </a:rPr>
                <a:t>€</a:t>
              </a:r>
              <a:endParaRPr lang="el-GR" sz="1400" kern="1200" dirty="0">
                <a:solidFill>
                  <a:srgbClr val="0F4E8C"/>
                </a:solidFill>
                <a:latin typeface="Trebuchet MS" panose="020B0603020202020204" pitchFamily="34" charset="0"/>
              </a:endParaRPr>
            </a:p>
            <a:p>
              <a:pPr marL="168275" indent="-168275" algn="l" defTabSz="1828800" hangingPunct="1">
                <a:buClr>
                  <a:srgbClr val="27C5F4"/>
                </a:buClr>
                <a:buFont typeface="Arial" panose="020B0604020202020204" pitchFamily="34" charset="0"/>
                <a:buChar char="•"/>
              </a:pPr>
              <a:r>
                <a:rPr lang="el-GR" sz="1400" kern="1200" dirty="0">
                  <a:solidFill>
                    <a:srgbClr val="0F4E8C"/>
                  </a:solidFill>
                  <a:latin typeface="Trebuchet MS" panose="020B0603020202020204" pitchFamily="34" charset="0"/>
                </a:rPr>
                <a:t>Μεταρρυθμίσεις</a:t>
              </a:r>
              <a:endParaRPr lang="el-GR" sz="1400" kern="1200" dirty="0">
                <a:solidFill>
                  <a:srgbClr val="0F4E8C"/>
                </a:solidFill>
                <a:latin typeface="Trebuchet MS" panose="020B0603020202020204" pitchFamily="34" charset="0"/>
              </a:endParaRPr>
            </a:p>
          </p:txBody>
        </p:sp>
        <p:sp>
          <p:nvSpPr>
            <p:cNvPr id="32" name="TextBox 31"/>
            <p:cNvSpPr txBox="1"/>
            <p:nvPr/>
          </p:nvSpPr>
          <p:spPr>
            <a:xfrm>
              <a:off x="14833598" y="2565047"/>
              <a:ext cx="6326157" cy="1069923"/>
            </a:xfrm>
            <a:prstGeom prst="rect">
              <a:avLst/>
            </a:prstGeom>
            <a:solidFill>
              <a:schemeClr val="bg1"/>
            </a:solidFill>
          </p:spPr>
          <p:txBody>
            <a:bodyPr wrap="square">
              <a:spAutoFit/>
            </a:bodyPr>
            <a:lstStyle/>
            <a:p>
              <a:pPr algn="l" defTabSz="1828800" hangingPunct="1"/>
              <a:r>
                <a:rPr lang="el-GR" sz="1400" b="1" kern="1200" dirty="0">
                  <a:solidFill>
                    <a:srgbClr val="0F4E8C"/>
                  </a:solidFill>
                  <a:latin typeface="Trebuchet MS" panose="020B0603020202020204" pitchFamily="34" charset="0"/>
                </a:rPr>
                <a:t>Τροποποιήσεις υφιστάμενων δράσεων</a:t>
              </a:r>
              <a:endParaRPr lang="el-GR" sz="1400" b="1" kern="1200" dirty="0">
                <a:solidFill>
                  <a:srgbClr val="0F4E8C"/>
                </a:solidFill>
                <a:latin typeface="Trebuchet MS" panose="020B0603020202020204" pitchFamily="34" charset="0"/>
              </a:endParaRPr>
            </a:p>
          </p:txBody>
        </p:sp>
        <p:sp>
          <p:nvSpPr>
            <p:cNvPr id="33" name="Οβάλ 32"/>
            <p:cNvSpPr/>
            <p:nvPr/>
          </p:nvSpPr>
          <p:spPr>
            <a:xfrm>
              <a:off x="13956520" y="2757385"/>
              <a:ext cx="877076" cy="896110"/>
            </a:xfrm>
            <a:prstGeom prst="ellipse">
              <a:avLst/>
            </a:prstGeom>
            <a:solidFill>
              <a:srgbClr val="A0E5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hangingPunct="1"/>
              <a:endParaRPr lang="el-GR" sz="1400" kern="1200">
                <a:solidFill>
                  <a:srgbClr val="0F4E8C"/>
                </a:solidFill>
                <a:latin typeface="Trebuchet MS" panose="020B0603020202020204" pitchFamily="34" charset="0"/>
              </a:endParaRPr>
            </a:p>
          </p:txBody>
        </p:sp>
        <p:sp>
          <p:nvSpPr>
            <p:cNvPr id="34" name="TextBox 33"/>
            <p:cNvSpPr txBox="1"/>
            <p:nvPr/>
          </p:nvSpPr>
          <p:spPr>
            <a:xfrm>
              <a:off x="13993911" y="2813312"/>
              <a:ext cx="755777" cy="944050"/>
            </a:xfrm>
            <a:prstGeom prst="rect">
              <a:avLst/>
            </a:prstGeom>
            <a:noFill/>
          </p:spPr>
          <p:txBody>
            <a:bodyPr wrap="square" rtlCol="0">
              <a:spAutoFit/>
            </a:bodyPr>
            <a:lstStyle/>
            <a:p>
              <a:pPr algn="l" defTabSz="1828800" hangingPunct="1"/>
              <a:r>
                <a:rPr lang="el-GR" sz="2400" kern="1200" dirty="0">
                  <a:solidFill>
                    <a:srgbClr val="0F4E8C"/>
                  </a:solidFill>
                  <a:latin typeface="Trebuchet MS" panose="020B0603020202020204" pitchFamily="34" charset="0"/>
                  <a:sym typeface="Wingdings" panose="05000000000000000000" pitchFamily="2" charset="2"/>
                </a:rPr>
                <a:t></a:t>
              </a:r>
              <a:endParaRPr lang="el-GR" sz="2400" kern="1200" dirty="0">
                <a:solidFill>
                  <a:srgbClr val="0F4E8C"/>
                </a:solidFill>
                <a:latin typeface="Trebuchet MS" panose="020B0603020202020204" pitchFamily="34" charset="0"/>
              </a:endParaRPr>
            </a:p>
          </p:txBody>
        </p:sp>
        <p:sp>
          <p:nvSpPr>
            <p:cNvPr id="35" name="TextBox 34"/>
            <p:cNvSpPr txBox="1"/>
            <p:nvPr/>
          </p:nvSpPr>
          <p:spPr>
            <a:xfrm>
              <a:off x="14209928" y="3904608"/>
              <a:ext cx="7203233" cy="2391592"/>
            </a:xfrm>
            <a:prstGeom prst="rect">
              <a:avLst/>
            </a:prstGeom>
            <a:noFill/>
          </p:spPr>
          <p:txBody>
            <a:bodyPr wrap="square">
              <a:spAutoFit/>
            </a:bodyPr>
            <a:lstStyle/>
            <a:p>
              <a:pPr marL="168275" indent="-168275" defTabSz="1828800">
                <a:buClr>
                  <a:srgbClr val="27C5F4"/>
                </a:buClr>
                <a:buFont typeface="Arial" panose="020B0604020202020204" pitchFamily="34" charset="0"/>
                <a:buChar char="•"/>
              </a:pPr>
              <a:r>
                <a:rPr lang="el-GR" sz="1400" dirty="0">
                  <a:solidFill>
                    <a:srgbClr val="0F4E8C"/>
                  </a:solidFill>
                  <a:latin typeface="Trebuchet MS" panose="020B0603020202020204" pitchFamily="34" charset="0"/>
                </a:rPr>
                <a:t>Αφαιρέσεις λόγω χρονοδιαγράμματος (χρηματοδότηση από άλλα εργαλεία)</a:t>
              </a:r>
              <a:endParaRPr lang="el-GR" sz="1400" dirty="0">
                <a:solidFill>
                  <a:srgbClr val="0F4E8C"/>
                </a:solidFill>
                <a:latin typeface="Trebuchet MS" panose="020B0603020202020204" pitchFamily="34" charset="0"/>
              </a:endParaRPr>
            </a:p>
            <a:p>
              <a:pPr marL="168275" indent="-168275" defTabSz="1828800">
                <a:buClr>
                  <a:srgbClr val="27C5F4"/>
                </a:buClr>
                <a:buFont typeface="Arial" panose="020B0604020202020204" pitchFamily="34" charset="0"/>
                <a:buChar char="•"/>
              </a:pPr>
              <a:r>
                <a:rPr lang="el-GR" sz="1400" dirty="0">
                  <a:solidFill>
                    <a:srgbClr val="0F4E8C"/>
                  </a:solidFill>
                  <a:latin typeface="Trebuchet MS" panose="020B0603020202020204" pitchFamily="34" charset="0"/>
                </a:rPr>
                <a:t>Νέα υπο-έργα</a:t>
              </a:r>
              <a:endParaRPr lang="el-GR" sz="1400" dirty="0">
                <a:solidFill>
                  <a:srgbClr val="0F4E8C"/>
                </a:solidFill>
                <a:latin typeface="Trebuchet MS" panose="020B0603020202020204" pitchFamily="34" charset="0"/>
              </a:endParaRPr>
            </a:p>
            <a:p>
              <a:pPr marL="168275" indent="-168275" defTabSz="1828800">
                <a:buClr>
                  <a:srgbClr val="27C5F4"/>
                </a:buClr>
                <a:buFont typeface="Arial" panose="020B0604020202020204" pitchFamily="34" charset="0"/>
                <a:buChar char="•"/>
              </a:pPr>
              <a:r>
                <a:rPr lang="el-GR" sz="1400" dirty="0">
                  <a:solidFill>
                    <a:srgbClr val="0F4E8C"/>
                  </a:solidFill>
                  <a:latin typeface="Trebuchet MS" panose="020B0603020202020204" pitchFamily="34" charset="0"/>
                </a:rPr>
                <a:t>Αλλαγή φυσικού αντικειμένου</a:t>
              </a:r>
              <a:endParaRPr lang="el-GR" sz="1400" dirty="0">
                <a:solidFill>
                  <a:srgbClr val="0F4E8C"/>
                </a:solidFill>
                <a:latin typeface="Trebuchet MS" panose="020B0603020202020204" pitchFamily="34" charset="0"/>
              </a:endParaRPr>
            </a:p>
            <a:p>
              <a:pPr marL="168275" indent="-168275" defTabSz="1828800">
                <a:buClr>
                  <a:srgbClr val="27C5F4"/>
                </a:buClr>
                <a:buFont typeface="Arial" panose="020B0604020202020204" pitchFamily="34" charset="0"/>
                <a:buChar char="•"/>
              </a:pPr>
              <a:r>
                <a:rPr lang="el-GR" sz="1400" dirty="0">
                  <a:solidFill>
                    <a:srgbClr val="0F4E8C"/>
                  </a:solidFill>
                  <a:latin typeface="Trebuchet MS" panose="020B0603020202020204" pitchFamily="34" charset="0"/>
                </a:rPr>
                <a:t>Χρονική μετάθεση οροσήμων</a:t>
              </a:r>
              <a:endParaRPr lang="el-GR" sz="1400" dirty="0">
                <a:solidFill>
                  <a:srgbClr val="0F4E8C"/>
                </a:solidFill>
                <a:latin typeface="Trebuchet MS" panose="020B0603020202020204" pitchFamily="34" charset="0"/>
              </a:endParaRPr>
            </a:p>
          </p:txBody>
        </p:sp>
        <p:sp>
          <p:nvSpPr>
            <p:cNvPr id="36" name="TextBox 35"/>
            <p:cNvSpPr txBox="1"/>
            <p:nvPr/>
          </p:nvSpPr>
          <p:spPr>
            <a:xfrm>
              <a:off x="14362926" y="9080960"/>
              <a:ext cx="6574714" cy="1069923"/>
            </a:xfrm>
            <a:prstGeom prst="rect">
              <a:avLst/>
            </a:prstGeom>
            <a:noFill/>
          </p:spPr>
          <p:txBody>
            <a:bodyPr wrap="square">
              <a:spAutoFit/>
            </a:bodyPr>
            <a:lstStyle/>
            <a:p>
              <a:pPr marL="168275" indent="-168275" defTabSz="1828800">
                <a:buClr>
                  <a:srgbClr val="27C5F4"/>
                </a:buClr>
                <a:buFont typeface="Arial" panose="020B0604020202020204" pitchFamily="34" charset="0"/>
                <a:buChar char="•"/>
              </a:pPr>
              <a:r>
                <a:rPr lang="el-GR" sz="1400" kern="1200" dirty="0">
                  <a:solidFill>
                    <a:srgbClr val="0F4E8C"/>
                  </a:solidFill>
                  <a:latin typeface="Trebuchet MS" panose="020B0603020202020204" pitchFamily="34" charset="0"/>
                </a:rPr>
                <a:t>Μείωση χρηματοδοτικής συνεισφοράς </a:t>
              </a:r>
              <a:r>
                <a:rPr lang="en-US" sz="1400" kern="1200" dirty="0">
                  <a:solidFill>
                    <a:srgbClr val="0F4E8C"/>
                  </a:solidFill>
                  <a:latin typeface="Trebuchet MS" panose="020B0603020202020204" pitchFamily="34" charset="0"/>
                </a:rPr>
                <a:t>RRF </a:t>
              </a:r>
              <a:r>
                <a:rPr lang="el-GR" sz="1400" kern="1200" dirty="0">
                  <a:solidFill>
                    <a:srgbClr val="0F4E8C"/>
                  </a:solidFill>
                  <a:latin typeface="Trebuchet MS" panose="020B0603020202020204" pitchFamily="34" charset="0"/>
                </a:rPr>
                <a:t>κατά </a:t>
              </a:r>
              <a:r>
                <a:rPr lang="el-GR" sz="1400" dirty="0">
                  <a:solidFill>
                    <a:srgbClr val="0F4E8C"/>
                  </a:solidFill>
                  <a:latin typeface="Trebuchet MS" panose="020B0603020202020204" pitchFamily="34" charset="0"/>
                </a:rPr>
                <a:t>339</a:t>
              </a:r>
              <a:r>
                <a:rPr lang="el-GR" sz="1400" kern="1200" dirty="0">
                  <a:solidFill>
                    <a:srgbClr val="0F4E8C"/>
                  </a:solidFill>
                  <a:latin typeface="Trebuchet MS" panose="020B0603020202020204" pitchFamily="34" charset="0"/>
                </a:rPr>
                <a:t> εκ</a:t>
              </a:r>
              <a:r>
                <a:rPr lang="el-GR" sz="1400" kern="1200" dirty="0" smtClean="0">
                  <a:solidFill>
                    <a:srgbClr val="0F4E8C"/>
                  </a:solidFill>
                  <a:latin typeface="Trebuchet MS" panose="020B0603020202020204" pitchFamily="34" charset="0"/>
                </a:rPr>
                <a:t>.</a:t>
              </a:r>
              <a:r>
                <a:rPr lang="el-GR" sz="1400" dirty="0" smtClean="0">
                  <a:solidFill>
                    <a:srgbClr val="0F4E8C"/>
                  </a:solidFill>
                  <a:latin typeface="Trebuchet MS" panose="020B0603020202020204" pitchFamily="34" charset="0"/>
                  <a:cs typeface="Calibri" panose="020F0502020204030204" pitchFamily="34" charset="0"/>
                </a:rPr>
                <a:t>€</a:t>
              </a:r>
              <a:r>
                <a:rPr lang="el-GR" sz="1400" kern="1200" dirty="0" smtClean="0">
                  <a:solidFill>
                    <a:srgbClr val="0F4E8C"/>
                  </a:solidFill>
                  <a:latin typeface="Trebuchet MS" panose="020B0603020202020204" pitchFamily="34" charset="0"/>
                </a:rPr>
                <a:t>, </a:t>
              </a:r>
              <a:r>
                <a:rPr lang="el-GR" sz="1400" kern="1200" dirty="0">
                  <a:solidFill>
                    <a:srgbClr val="0F4E8C"/>
                  </a:solidFill>
                  <a:latin typeface="Trebuchet MS" panose="020B0603020202020204" pitchFamily="34" charset="0"/>
                </a:rPr>
                <a:t>λόγω αύξησης ΑΕΠ</a:t>
              </a:r>
              <a:r>
                <a:rPr lang="en-US" sz="1400" kern="1200" dirty="0">
                  <a:solidFill>
                    <a:srgbClr val="0F4E8C"/>
                  </a:solidFill>
                  <a:latin typeface="Trebuchet MS" panose="020B0603020202020204" pitchFamily="34" charset="0"/>
                </a:rPr>
                <a:t>              </a:t>
              </a:r>
              <a:endParaRPr lang="el-GR" sz="1400" kern="1200" dirty="0">
                <a:solidFill>
                  <a:srgbClr val="0F4E8C"/>
                </a:solidFill>
                <a:latin typeface="Trebuchet MS" panose="020B0603020202020204" pitchFamily="34" charset="0"/>
              </a:endParaRPr>
            </a:p>
          </p:txBody>
        </p:sp>
        <p:sp>
          <p:nvSpPr>
            <p:cNvPr id="37" name="TextBox 36"/>
            <p:cNvSpPr txBox="1"/>
            <p:nvPr/>
          </p:nvSpPr>
          <p:spPr>
            <a:xfrm>
              <a:off x="14766373" y="7641442"/>
              <a:ext cx="6768682" cy="1069923"/>
            </a:xfrm>
            <a:prstGeom prst="rect">
              <a:avLst/>
            </a:prstGeom>
            <a:solidFill>
              <a:schemeClr val="bg1"/>
            </a:solidFill>
          </p:spPr>
          <p:txBody>
            <a:bodyPr wrap="square">
              <a:spAutoFit/>
            </a:bodyPr>
            <a:lstStyle/>
            <a:p>
              <a:pPr algn="l" defTabSz="1828800" hangingPunct="1"/>
              <a:r>
                <a:rPr lang="el-GR" sz="1400" b="1" kern="1200" dirty="0">
                  <a:solidFill>
                    <a:srgbClr val="0F4E8C"/>
                  </a:solidFill>
                  <a:latin typeface="Trebuchet MS" panose="020B0603020202020204" pitchFamily="34" charset="0"/>
                </a:rPr>
                <a:t>Προσαρμογή  λόγω μείωσης μέγιστης χρηματοδοτικής συνεισφοράς </a:t>
              </a:r>
              <a:endParaRPr lang="el-GR" sz="1400" b="1" kern="1200" dirty="0">
                <a:solidFill>
                  <a:srgbClr val="0F4E8C"/>
                </a:solidFill>
                <a:latin typeface="Trebuchet MS" panose="020B0603020202020204" pitchFamily="34" charset="0"/>
              </a:endParaRPr>
            </a:p>
          </p:txBody>
        </p:sp>
        <p:sp>
          <p:nvSpPr>
            <p:cNvPr id="38" name="Οβάλ 37"/>
            <p:cNvSpPr/>
            <p:nvPr/>
          </p:nvSpPr>
          <p:spPr>
            <a:xfrm>
              <a:off x="13941983" y="7828015"/>
              <a:ext cx="841886" cy="896110"/>
            </a:xfrm>
            <a:prstGeom prst="ellipse">
              <a:avLst/>
            </a:prstGeom>
            <a:solidFill>
              <a:srgbClr val="A0E5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hangingPunct="1"/>
              <a:endParaRPr lang="el-GR" sz="1400" kern="1200">
                <a:solidFill>
                  <a:srgbClr val="0F4E8C"/>
                </a:solidFill>
                <a:latin typeface="Trebuchet MS" panose="020B0603020202020204" pitchFamily="34" charset="0"/>
              </a:endParaRPr>
            </a:p>
          </p:txBody>
        </p:sp>
        <p:sp>
          <p:nvSpPr>
            <p:cNvPr id="39" name="TextBox 38"/>
            <p:cNvSpPr txBox="1"/>
            <p:nvPr/>
          </p:nvSpPr>
          <p:spPr>
            <a:xfrm>
              <a:off x="13968566" y="7834607"/>
              <a:ext cx="725455" cy="944050"/>
            </a:xfrm>
            <a:prstGeom prst="rect">
              <a:avLst/>
            </a:prstGeom>
            <a:noFill/>
          </p:spPr>
          <p:txBody>
            <a:bodyPr wrap="square" rtlCol="0">
              <a:spAutoFit/>
            </a:bodyPr>
            <a:lstStyle/>
            <a:p>
              <a:pPr algn="l" defTabSz="1828800" hangingPunct="1"/>
              <a:r>
                <a:rPr lang="el-GR" sz="2400" kern="1200" dirty="0">
                  <a:solidFill>
                    <a:srgbClr val="0F4E8C"/>
                  </a:solidFill>
                  <a:latin typeface="Trebuchet MS" panose="020B0603020202020204" pitchFamily="34" charset="0"/>
                  <a:sym typeface="Wingdings" panose="05000000000000000000" pitchFamily="2" charset="2"/>
                </a:rPr>
                <a:t></a:t>
              </a:r>
              <a:endParaRPr lang="el-GR" sz="2400" kern="1200" dirty="0">
                <a:solidFill>
                  <a:srgbClr val="0F4E8C"/>
                </a:solidFill>
                <a:latin typeface="Trebuchet MS" panose="020B0603020202020204" pitchFamily="34" charset="0"/>
              </a:endParaRPr>
            </a:p>
          </p:txBody>
        </p:sp>
      </p:grp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Συνεισφορά </a:t>
            </a:r>
            <a:r>
              <a:rPr lang="en-US" sz="2800" dirty="0"/>
              <a:t>RRF </a:t>
            </a:r>
            <a:r>
              <a:rPr lang="el-GR" sz="2800" dirty="0"/>
              <a:t>σε δισ</a:t>
            </a:r>
            <a:r>
              <a:rPr lang="el-GR" sz="2800" dirty="0" smtClean="0"/>
              <a:t>.€</a:t>
            </a:r>
            <a:endParaRPr lang="en-US" sz="2800" dirty="0"/>
          </a:p>
        </p:txBody>
      </p: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grpSp>
        <p:nvGrpSpPr>
          <p:cNvPr id="10" name="Ομάδα 9"/>
          <p:cNvGrpSpPr/>
          <p:nvPr/>
        </p:nvGrpSpPr>
        <p:grpSpPr>
          <a:xfrm>
            <a:off x="1489391" y="1490084"/>
            <a:ext cx="9144000" cy="4411066"/>
            <a:chOff x="1489391" y="1490084"/>
            <a:chExt cx="9144000" cy="4411066"/>
          </a:xfrm>
        </p:grpSpPr>
        <p:pic>
          <p:nvPicPr>
            <p:cNvPr id="4" name="Εικόνα 3"/>
            <p:cNvPicPr>
              <a:picLocks noChangeAspect="1"/>
            </p:cNvPicPr>
            <p:nvPr/>
          </p:nvPicPr>
          <p:blipFill>
            <a:blip r:embed="rId1"/>
            <a:stretch>
              <a:fillRect/>
            </a:stretch>
          </p:blipFill>
          <p:spPr>
            <a:xfrm>
              <a:off x="1489391" y="1490084"/>
              <a:ext cx="9144000" cy="4411066"/>
            </a:xfrm>
            <a:prstGeom prst="rect">
              <a:avLst/>
            </a:prstGeom>
          </p:spPr>
        </p:pic>
        <p:sp>
          <p:nvSpPr>
            <p:cNvPr id="5" name="Οβάλ 4"/>
            <p:cNvSpPr/>
            <p:nvPr/>
          </p:nvSpPr>
          <p:spPr>
            <a:xfrm>
              <a:off x="6941386" y="2104846"/>
              <a:ext cx="1285336" cy="12249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7113914" y="2517267"/>
              <a:ext cx="1112808" cy="400110"/>
            </a:xfrm>
            <a:prstGeom prst="rect">
              <a:avLst/>
            </a:prstGeom>
            <a:noFill/>
          </p:spPr>
          <p:txBody>
            <a:bodyPr wrap="square" rtlCol="0">
              <a:spAutoFit/>
            </a:bodyPr>
            <a:lstStyle/>
            <a:p>
              <a:r>
                <a:rPr lang="el-GR" sz="2000" dirty="0" smtClean="0">
                  <a:solidFill>
                    <a:schemeClr val="bg1"/>
                  </a:solidFill>
                </a:rPr>
                <a:t>30,5 </a:t>
              </a:r>
              <a:r>
                <a:rPr lang="el-GR" sz="1400" dirty="0" smtClean="0">
                  <a:solidFill>
                    <a:schemeClr val="bg1"/>
                  </a:solidFill>
                </a:rPr>
                <a:t>δισ. €</a:t>
              </a:r>
              <a:endParaRPr lang="el-GR" sz="1400" dirty="0">
                <a:solidFill>
                  <a:schemeClr val="bg1"/>
                </a:solidFill>
              </a:endParaRPr>
            </a:p>
          </p:txBody>
        </p:sp>
        <p:sp>
          <p:nvSpPr>
            <p:cNvPr id="7" name="Οβάλ 6"/>
            <p:cNvSpPr/>
            <p:nvPr/>
          </p:nvSpPr>
          <p:spPr>
            <a:xfrm>
              <a:off x="8557404" y="4287328"/>
              <a:ext cx="1406105" cy="13802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850701" y="4746608"/>
              <a:ext cx="1112808" cy="461665"/>
            </a:xfrm>
            <a:prstGeom prst="rect">
              <a:avLst/>
            </a:prstGeom>
            <a:noFill/>
          </p:spPr>
          <p:txBody>
            <a:bodyPr wrap="square" rtlCol="0">
              <a:spAutoFit/>
            </a:bodyPr>
            <a:lstStyle/>
            <a:p>
              <a:r>
                <a:rPr lang="el-GR" sz="2400" dirty="0" smtClean="0">
                  <a:solidFill>
                    <a:schemeClr val="bg1"/>
                  </a:solidFill>
                </a:rPr>
                <a:t>36</a:t>
              </a:r>
              <a:r>
                <a:rPr lang="el-GR" sz="2000" dirty="0" smtClean="0">
                  <a:solidFill>
                    <a:schemeClr val="bg1"/>
                  </a:solidFill>
                </a:rPr>
                <a:t> </a:t>
              </a:r>
              <a:r>
                <a:rPr lang="el-GR" sz="1400" dirty="0" smtClean="0">
                  <a:solidFill>
                    <a:schemeClr val="bg1"/>
                  </a:solidFill>
                </a:rPr>
                <a:t>δισ. €</a:t>
              </a:r>
              <a:endParaRPr lang="el-GR" sz="1400" dirty="0">
                <a:solidFill>
                  <a:schemeClr val="bg1"/>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Συμπλήρωση της Αναθεώρησης Εθνικού Σχεδίου Ανάκαμψης και Ανθεκτικότητας</a:t>
            </a:r>
            <a:endParaRPr lang="en-US" sz="2800" dirty="0"/>
          </a:p>
        </p:txBody>
      </p:sp>
      <p:grpSp>
        <p:nvGrpSpPr>
          <p:cNvPr id="4" name="Ομάδα 3"/>
          <p:cNvGrpSpPr/>
          <p:nvPr/>
        </p:nvGrpSpPr>
        <p:grpSpPr>
          <a:xfrm>
            <a:off x="725558" y="1217711"/>
            <a:ext cx="9902186" cy="4777647"/>
            <a:chOff x="1313569" y="800102"/>
            <a:chExt cx="10131962" cy="5355627"/>
          </a:xfrm>
        </p:grpSpPr>
        <p:sp>
          <p:nvSpPr>
            <p:cNvPr id="5" name="Ελεύθερη σχεδίαση: Σχήμα 4"/>
            <p:cNvSpPr/>
            <p:nvPr/>
          </p:nvSpPr>
          <p:spPr>
            <a:xfrm>
              <a:off x="1313569" y="800102"/>
              <a:ext cx="10131962" cy="976312"/>
            </a:xfrm>
            <a:custGeom>
              <a:avLst/>
              <a:gdLst>
                <a:gd name="connsiteX0" fmla="*/ 0 w 9743205"/>
                <a:gd name="connsiteY0" fmla="*/ 97631 h 976312"/>
                <a:gd name="connsiteX1" fmla="*/ 97631 w 9743205"/>
                <a:gd name="connsiteY1" fmla="*/ 0 h 976312"/>
                <a:gd name="connsiteX2" fmla="*/ 9645574 w 9743205"/>
                <a:gd name="connsiteY2" fmla="*/ 0 h 976312"/>
                <a:gd name="connsiteX3" fmla="*/ 9743205 w 9743205"/>
                <a:gd name="connsiteY3" fmla="*/ 97631 h 976312"/>
                <a:gd name="connsiteX4" fmla="*/ 9743205 w 9743205"/>
                <a:gd name="connsiteY4" fmla="*/ 878681 h 976312"/>
                <a:gd name="connsiteX5" fmla="*/ 9645574 w 9743205"/>
                <a:gd name="connsiteY5" fmla="*/ 976312 h 976312"/>
                <a:gd name="connsiteX6" fmla="*/ 97631 w 9743205"/>
                <a:gd name="connsiteY6" fmla="*/ 976312 h 976312"/>
                <a:gd name="connsiteX7" fmla="*/ 0 w 9743205"/>
                <a:gd name="connsiteY7" fmla="*/ 878681 h 976312"/>
                <a:gd name="connsiteX8" fmla="*/ 0 w 9743205"/>
                <a:gd name="connsiteY8" fmla="*/ 97631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3205" h="976312">
                  <a:moveTo>
                    <a:pt x="0" y="97631"/>
                  </a:moveTo>
                  <a:cubicBezTo>
                    <a:pt x="0" y="43711"/>
                    <a:pt x="43711" y="0"/>
                    <a:pt x="97631" y="0"/>
                  </a:cubicBezTo>
                  <a:lnTo>
                    <a:pt x="9645574" y="0"/>
                  </a:lnTo>
                  <a:cubicBezTo>
                    <a:pt x="9699494" y="0"/>
                    <a:pt x="9743205" y="43711"/>
                    <a:pt x="9743205" y="97631"/>
                  </a:cubicBezTo>
                  <a:lnTo>
                    <a:pt x="9743205" y="878681"/>
                  </a:lnTo>
                  <a:cubicBezTo>
                    <a:pt x="9743205" y="932601"/>
                    <a:pt x="9699494" y="976312"/>
                    <a:pt x="9645574" y="976312"/>
                  </a:cubicBezTo>
                  <a:lnTo>
                    <a:pt x="97631" y="976312"/>
                  </a:lnTo>
                  <a:cubicBezTo>
                    <a:pt x="43711" y="976312"/>
                    <a:pt x="0" y="932601"/>
                    <a:pt x="0" y="878681"/>
                  </a:cubicBezTo>
                  <a:lnTo>
                    <a:pt x="0" y="97631"/>
                  </a:lnTo>
                  <a:close/>
                </a:path>
              </a:pathLst>
            </a:custGeom>
            <a:solidFill>
              <a:srgbClr val="27C5F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90" tIns="107990" rIns="133390" bIns="107990" numCol="1" spcCol="1270" anchor="ctr" anchorCtr="0">
              <a:noAutofit/>
            </a:bodyPr>
            <a:lstStyle/>
            <a:p>
              <a:pPr algn="ctr" defTabSz="1778000" hangingPunct="1">
                <a:lnSpc>
                  <a:spcPct val="90000"/>
                </a:lnSpc>
                <a:spcBef>
                  <a:spcPct val="0"/>
                </a:spcBef>
                <a:spcAft>
                  <a:spcPct val="35000"/>
                </a:spcAft>
              </a:pPr>
              <a:r>
                <a:rPr lang="el-GR" sz="1700" b="1" kern="1200" dirty="0">
                  <a:solidFill>
                    <a:prstClr val="white"/>
                  </a:solidFill>
                  <a:latin typeface="Trebuchet MS" panose="020B0603020202020204" pitchFamily="34" charset="0"/>
                </a:rPr>
                <a:t>Έργα για την ανασυγκρότηση των πληγεισών περιοχών από τις πυρκαγιές και τις πλημμύρες  </a:t>
              </a:r>
              <a:endParaRPr lang="el-GR" sz="1700" b="1" kern="1200" dirty="0">
                <a:solidFill>
                  <a:prstClr val="white"/>
                </a:solidFill>
                <a:latin typeface="Trebuchet MS" panose="020B0603020202020204" pitchFamily="34" charset="0"/>
              </a:endParaRPr>
            </a:p>
            <a:p>
              <a:pPr algn="ctr" defTabSz="1778000" hangingPunct="1">
                <a:lnSpc>
                  <a:spcPct val="90000"/>
                </a:lnSpc>
                <a:spcBef>
                  <a:spcPct val="0"/>
                </a:spcBef>
                <a:spcAft>
                  <a:spcPct val="35000"/>
                </a:spcAft>
              </a:pPr>
              <a:r>
                <a:rPr lang="el-GR" sz="1700" b="1" kern="1200" dirty="0">
                  <a:solidFill>
                    <a:prstClr val="white"/>
                  </a:solidFill>
                  <a:latin typeface="Trebuchet MS" panose="020B0603020202020204" pitchFamily="34" charset="0"/>
                </a:rPr>
                <a:t>(Έβρος και </a:t>
              </a:r>
              <a:r>
                <a:rPr lang="el-GR" sz="1700" b="1" kern="1200" dirty="0" smtClean="0">
                  <a:solidFill>
                    <a:prstClr val="white"/>
                  </a:solidFill>
                  <a:latin typeface="Trebuchet MS" panose="020B0603020202020204" pitchFamily="34" charset="0"/>
                </a:rPr>
                <a:t>Θεσσαλία)    </a:t>
              </a:r>
              <a:endParaRPr lang="el-GR" sz="1700" b="1" kern="1200" dirty="0">
                <a:solidFill>
                  <a:prstClr val="white"/>
                </a:solidFill>
                <a:latin typeface="Trebuchet MS" panose="020B0603020202020204" pitchFamily="34" charset="0"/>
              </a:endParaRPr>
            </a:p>
          </p:txBody>
        </p:sp>
        <p:sp>
          <p:nvSpPr>
            <p:cNvPr id="6" name="Βέλος: Κάτω 5"/>
            <p:cNvSpPr/>
            <p:nvPr/>
          </p:nvSpPr>
          <p:spPr>
            <a:xfrm>
              <a:off x="2674169" y="1876662"/>
              <a:ext cx="976312" cy="976312"/>
            </a:xfrm>
            <a:prstGeom prst="downArrow">
              <a:avLst/>
            </a:prstGeom>
            <a:solidFill>
              <a:srgbClr val="27C5F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a:latin typeface="Trebuchet MS" panose="020B0603020202020204" pitchFamily="34" charset="0"/>
              </a:endParaRPr>
            </a:p>
          </p:txBody>
        </p:sp>
        <p:sp>
          <p:nvSpPr>
            <p:cNvPr id="7" name="Ελεύθερη σχεδίαση: Σχήμα 6"/>
            <p:cNvSpPr/>
            <p:nvPr/>
          </p:nvSpPr>
          <p:spPr>
            <a:xfrm>
              <a:off x="3709060" y="1876662"/>
              <a:ext cx="6458670" cy="976312"/>
            </a:xfrm>
            <a:custGeom>
              <a:avLst/>
              <a:gdLst>
                <a:gd name="connsiteX0" fmla="*/ 0 w 5987087"/>
                <a:gd name="connsiteY0" fmla="*/ 162751 h 976312"/>
                <a:gd name="connsiteX1" fmla="*/ 162751 w 5987087"/>
                <a:gd name="connsiteY1" fmla="*/ 0 h 976312"/>
                <a:gd name="connsiteX2" fmla="*/ 5824336 w 5987087"/>
                <a:gd name="connsiteY2" fmla="*/ 0 h 976312"/>
                <a:gd name="connsiteX3" fmla="*/ 5987087 w 5987087"/>
                <a:gd name="connsiteY3" fmla="*/ 162751 h 976312"/>
                <a:gd name="connsiteX4" fmla="*/ 5987087 w 5987087"/>
                <a:gd name="connsiteY4" fmla="*/ 813561 h 976312"/>
                <a:gd name="connsiteX5" fmla="*/ 5824336 w 5987087"/>
                <a:gd name="connsiteY5" fmla="*/ 976312 h 976312"/>
                <a:gd name="connsiteX6" fmla="*/ 162751 w 5987087"/>
                <a:gd name="connsiteY6" fmla="*/ 976312 h 976312"/>
                <a:gd name="connsiteX7" fmla="*/ 0 w 5987087"/>
                <a:gd name="connsiteY7" fmla="*/ 813561 h 976312"/>
                <a:gd name="connsiteX8" fmla="*/ 0 w 5987087"/>
                <a:gd name="connsiteY8" fmla="*/ 162751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087" h="976312">
                  <a:moveTo>
                    <a:pt x="0" y="162751"/>
                  </a:moveTo>
                  <a:cubicBezTo>
                    <a:pt x="0" y="72866"/>
                    <a:pt x="72866" y="0"/>
                    <a:pt x="162751" y="0"/>
                  </a:cubicBezTo>
                  <a:lnTo>
                    <a:pt x="5824336" y="0"/>
                  </a:lnTo>
                  <a:cubicBezTo>
                    <a:pt x="5914221" y="0"/>
                    <a:pt x="5987087" y="72866"/>
                    <a:pt x="5987087" y="162751"/>
                  </a:cubicBezTo>
                  <a:lnTo>
                    <a:pt x="5987087" y="813561"/>
                  </a:lnTo>
                  <a:cubicBezTo>
                    <a:pt x="5987087" y="903446"/>
                    <a:pt x="5914221" y="976312"/>
                    <a:pt x="5824336" y="976312"/>
                  </a:cubicBezTo>
                  <a:lnTo>
                    <a:pt x="162751" y="976312"/>
                  </a:lnTo>
                  <a:cubicBezTo>
                    <a:pt x="72866" y="976312"/>
                    <a:pt x="0" y="903446"/>
                    <a:pt x="0" y="813561"/>
                  </a:cubicBezTo>
                  <a:lnTo>
                    <a:pt x="0" y="162751"/>
                  </a:lnTo>
                  <a:close/>
                </a:path>
              </a:pathLst>
            </a:custGeom>
            <a:solidFill>
              <a:srgbClr val="0F4E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472" tIns="294472" rIns="294472" bIns="294472" numCol="1" spcCol="1270" anchor="ctr" anchorCtr="0">
              <a:noAutofit/>
            </a:bodyPr>
            <a:lstStyle/>
            <a:p>
              <a:pPr defTabSz="1828800">
                <a:spcBef>
                  <a:spcPct val="0"/>
                </a:spcBef>
                <a:defRPr/>
              </a:pPr>
              <a:r>
                <a:rPr lang="el-GR" sz="1200" kern="1200" dirty="0">
                  <a:solidFill>
                    <a:prstClr val="white"/>
                  </a:solidFill>
                  <a:latin typeface="Trebuchet MS" panose="020B0603020202020204" pitchFamily="34" charset="0"/>
                </a:rPr>
                <a:t>Αποκατάσταση και επισκευή του οδικού δικτύου που έχει υποστεί ζημίες &amp; γεφυρών που έχουν υποστεί σοβαρές ζημίες και έχουν καταστραφεί στη Θεσσαλία</a:t>
              </a:r>
              <a:r>
                <a:rPr lang="en-US" sz="1200" kern="1200" dirty="0">
                  <a:solidFill>
                    <a:prstClr val="white"/>
                  </a:solidFill>
                  <a:latin typeface="Trebuchet MS" panose="020B0603020202020204" pitchFamily="34" charset="0"/>
                </a:rPr>
                <a:t> </a:t>
              </a:r>
              <a:r>
                <a:rPr lang="el-GR" sz="1200" kern="1200" dirty="0">
                  <a:solidFill>
                    <a:prstClr val="white"/>
                  </a:solidFill>
                  <a:latin typeface="Trebuchet MS" panose="020B0603020202020204" pitchFamily="34" charset="0"/>
                </a:rPr>
                <a:t>και τη Στερεά Ελλάδα (420 </a:t>
              </a:r>
              <a:r>
                <a:rPr lang="el-GR" sz="1200" kern="1200" dirty="0" smtClean="0">
                  <a:solidFill>
                    <a:prstClr val="white"/>
                  </a:solidFill>
                  <a:latin typeface="Trebuchet MS" panose="020B0603020202020204" pitchFamily="34" charset="0"/>
                </a:rPr>
                <a:t>εκ</a:t>
              </a:r>
              <a:r>
                <a:rPr lang="el-GR" sz="1200" kern="1200" dirty="0" smtClean="0">
                  <a:solidFill>
                    <a:schemeClr val="bg1"/>
                  </a:solidFill>
                  <a:latin typeface="Trebuchet MS" panose="020B0603020202020204" pitchFamily="34" charset="0"/>
                </a:rPr>
                <a:t>.</a:t>
              </a:r>
              <a:r>
                <a:rPr lang="el-GR" sz="1200" dirty="0" smtClean="0">
                  <a:solidFill>
                    <a:schemeClr val="bg1"/>
                  </a:solidFill>
                  <a:latin typeface="Trebuchet MS" panose="020B0603020202020204" pitchFamily="34" charset="0"/>
                  <a:cs typeface="Calibri" panose="020F0502020204030204" pitchFamily="34" charset="0"/>
                </a:rPr>
                <a:t>€</a:t>
              </a:r>
              <a:r>
                <a:rPr lang="el-GR" sz="1200" kern="1200" dirty="0" smtClean="0">
                  <a:solidFill>
                    <a:prstClr val="white"/>
                  </a:solidFill>
                  <a:latin typeface="Trebuchet MS" panose="020B0603020202020204" pitchFamily="34" charset="0"/>
                </a:rPr>
                <a:t>)</a:t>
              </a:r>
              <a:endParaRPr lang="el-GR" sz="1200" kern="1200" dirty="0">
                <a:solidFill>
                  <a:prstClr val="white"/>
                </a:solidFill>
                <a:latin typeface="Trebuchet MS" panose="020B0603020202020204" pitchFamily="34" charset="0"/>
              </a:endParaRPr>
            </a:p>
            <a:p>
              <a:pPr defTabSz="1422400" hangingPunct="1">
                <a:lnSpc>
                  <a:spcPct val="90000"/>
                </a:lnSpc>
                <a:spcBef>
                  <a:spcPct val="0"/>
                </a:spcBef>
                <a:spcAft>
                  <a:spcPct val="35000"/>
                </a:spcAft>
              </a:pPr>
              <a:endParaRPr lang="el-GR" sz="1200" kern="1200" dirty="0">
                <a:solidFill>
                  <a:prstClr val="white"/>
                </a:solidFill>
                <a:latin typeface="Trebuchet MS" panose="020B0603020202020204" pitchFamily="34" charset="0"/>
              </a:endParaRPr>
            </a:p>
          </p:txBody>
        </p:sp>
        <p:sp>
          <p:nvSpPr>
            <p:cNvPr id="8" name="Σύμβολο πρόσθεσης 7"/>
            <p:cNvSpPr/>
            <p:nvPr/>
          </p:nvSpPr>
          <p:spPr>
            <a:xfrm>
              <a:off x="2674169" y="2970132"/>
              <a:ext cx="976312" cy="976312"/>
            </a:xfrm>
            <a:prstGeom prst="mathPlus">
              <a:avLst/>
            </a:prstGeom>
            <a:solidFill>
              <a:srgbClr val="27C5F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a:latin typeface="Trebuchet MS" panose="020B0603020202020204" pitchFamily="34" charset="0"/>
              </a:endParaRPr>
            </a:p>
          </p:txBody>
        </p:sp>
        <p:sp>
          <p:nvSpPr>
            <p:cNvPr id="9" name="Ελεύθερη σχεδίαση: Σχήμα 8"/>
            <p:cNvSpPr/>
            <p:nvPr/>
          </p:nvSpPr>
          <p:spPr>
            <a:xfrm>
              <a:off x="3709060" y="2970132"/>
              <a:ext cx="6458670" cy="976312"/>
            </a:xfrm>
            <a:custGeom>
              <a:avLst/>
              <a:gdLst>
                <a:gd name="connsiteX0" fmla="*/ 0 w 5987087"/>
                <a:gd name="connsiteY0" fmla="*/ 162751 h 976312"/>
                <a:gd name="connsiteX1" fmla="*/ 162751 w 5987087"/>
                <a:gd name="connsiteY1" fmla="*/ 0 h 976312"/>
                <a:gd name="connsiteX2" fmla="*/ 5824336 w 5987087"/>
                <a:gd name="connsiteY2" fmla="*/ 0 h 976312"/>
                <a:gd name="connsiteX3" fmla="*/ 5987087 w 5987087"/>
                <a:gd name="connsiteY3" fmla="*/ 162751 h 976312"/>
                <a:gd name="connsiteX4" fmla="*/ 5987087 w 5987087"/>
                <a:gd name="connsiteY4" fmla="*/ 813561 h 976312"/>
                <a:gd name="connsiteX5" fmla="*/ 5824336 w 5987087"/>
                <a:gd name="connsiteY5" fmla="*/ 976312 h 976312"/>
                <a:gd name="connsiteX6" fmla="*/ 162751 w 5987087"/>
                <a:gd name="connsiteY6" fmla="*/ 976312 h 976312"/>
                <a:gd name="connsiteX7" fmla="*/ 0 w 5987087"/>
                <a:gd name="connsiteY7" fmla="*/ 813561 h 976312"/>
                <a:gd name="connsiteX8" fmla="*/ 0 w 5987087"/>
                <a:gd name="connsiteY8" fmla="*/ 162751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087" h="976312">
                  <a:moveTo>
                    <a:pt x="0" y="162751"/>
                  </a:moveTo>
                  <a:cubicBezTo>
                    <a:pt x="0" y="72866"/>
                    <a:pt x="72866" y="0"/>
                    <a:pt x="162751" y="0"/>
                  </a:cubicBezTo>
                  <a:lnTo>
                    <a:pt x="5824336" y="0"/>
                  </a:lnTo>
                  <a:cubicBezTo>
                    <a:pt x="5914221" y="0"/>
                    <a:pt x="5987087" y="72866"/>
                    <a:pt x="5987087" y="162751"/>
                  </a:cubicBezTo>
                  <a:lnTo>
                    <a:pt x="5987087" y="813561"/>
                  </a:lnTo>
                  <a:cubicBezTo>
                    <a:pt x="5987087" y="903446"/>
                    <a:pt x="5914221" y="976312"/>
                    <a:pt x="5824336" y="976312"/>
                  </a:cubicBezTo>
                  <a:lnTo>
                    <a:pt x="162751" y="976312"/>
                  </a:lnTo>
                  <a:cubicBezTo>
                    <a:pt x="72866" y="976312"/>
                    <a:pt x="0" y="903446"/>
                    <a:pt x="0" y="813561"/>
                  </a:cubicBezTo>
                  <a:lnTo>
                    <a:pt x="0" y="162751"/>
                  </a:lnTo>
                  <a:close/>
                </a:path>
              </a:pathLst>
            </a:custGeom>
            <a:solidFill>
              <a:srgbClr val="0F4E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024" tIns="266024" rIns="266024" bIns="266024" numCol="1" spcCol="1270" anchor="ctr" anchorCtr="0">
              <a:noAutofit/>
            </a:bodyPr>
            <a:lstStyle/>
            <a:p>
              <a:pPr defTabSz="1828800">
                <a:spcBef>
                  <a:spcPct val="0"/>
                </a:spcBef>
                <a:defRPr/>
              </a:pPr>
              <a:r>
                <a:rPr lang="el-GR" sz="1200" kern="1200" dirty="0">
                  <a:solidFill>
                    <a:prstClr val="white"/>
                  </a:solidFill>
                  <a:latin typeface="Trebuchet MS" panose="020B0603020202020204" pitchFamily="34" charset="0"/>
                </a:rPr>
                <a:t>Εργασίες ανακατασκευής του σιδηροδρομικού δικτύου, για την αποκατάσταση των εκτεταμένων ζημιών που έχουν σημειωθεί </a:t>
              </a:r>
              <a:r>
                <a:rPr lang="el-GR" sz="1200" kern="1200" dirty="0" smtClean="0">
                  <a:solidFill>
                    <a:prstClr val="white"/>
                  </a:solidFill>
                  <a:latin typeface="Trebuchet MS" panose="020B0603020202020204" pitchFamily="34" charset="0"/>
                </a:rPr>
                <a:t>στην </a:t>
              </a:r>
              <a:r>
                <a:rPr lang="el-GR" sz="1200" kern="1200" dirty="0">
                  <a:solidFill>
                    <a:prstClr val="white"/>
                  </a:solidFill>
                  <a:latin typeface="Trebuchet MS" panose="020B0603020202020204" pitchFamily="34" charset="0"/>
                </a:rPr>
                <a:t>Περιφέρεια Θεσσαλίας. (180 </a:t>
              </a:r>
              <a:r>
                <a:rPr lang="el-GR" sz="1200" kern="1200" dirty="0" smtClean="0">
                  <a:solidFill>
                    <a:prstClr val="white"/>
                  </a:solidFill>
                  <a:latin typeface="Trebuchet MS" panose="020B0603020202020204" pitchFamily="34" charset="0"/>
                </a:rPr>
                <a:t>εκ</a:t>
              </a:r>
              <a:r>
                <a:rPr lang="el-GR" sz="1200" kern="1200" dirty="0" smtClean="0">
                  <a:solidFill>
                    <a:schemeClr val="bg1"/>
                  </a:solidFill>
                  <a:latin typeface="Trebuchet MS" panose="020B0603020202020204" pitchFamily="34" charset="0"/>
                </a:rPr>
                <a:t>.</a:t>
              </a:r>
              <a:r>
                <a:rPr lang="el-GR" sz="1200" dirty="0" smtClean="0">
                  <a:solidFill>
                    <a:schemeClr val="bg1"/>
                  </a:solidFill>
                  <a:latin typeface="Trebuchet MS" panose="020B0603020202020204" pitchFamily="34" charset="0"/>
                  <a:cs typeface="Calibri" panose="020F0502020204030204" pitchFamily="34" charset="0"/>
                </a:rPr>
                <a:t>€</a:t>
              </a:r>
              <a:r>
                <a:rPr lang="el-GR" sz="1200" kern="1200" dirty="0" smtClean="0">
                  <a:solidFill>
                    <a:prstClr val="white"/>
                  </a:solidFill>
                  <a:latin typeface="Trebuchet MS" panose="020B0603020202020204" pitchFamily="34" charset="0"/>
                </a:rPr>
                <a:t>)</a:t>
              </a:r>
              <a:endParaRPr lang="el-GR" sz="1200" kern="1200" dirty="0">
                <a:solidFill>
                  <a:prstClr val="white"/>
                </a:solidFill>
                <a:latin typeface="Trebuchet MS" panose="020B0603020202020204" pitchFamily="34" charset="0"/>
              </a:endParaRPr>
            </a:p>
            <a:p>
              <a:pPr defTabSz="889000" hangingPunct="1">
                <a:lnSpc>
                  <a:spcPct val="90000"/>
                </a:lnSpc>
                <a:spcBef>
                  <a:spcPct val="0"/>
                </a:spcBef>
                <a:spcAft>
                  <a:spcPct val="35000"/>
                </a:spcAft>
              </a:pPr>
              <a:endParaRPr lang="el-GR" sz="1200" kern="1200" dirty="0">
                <a:solidFill>
                  <a:prstClr val="white"/>
                </a:solidFill>
                <a:latin typeface="Trebuchet MS" panose="020B0603020202020204" pitchFamily="34" charset="0"/>
              </a:endParaRPr>
            </a:p>
          </p:txBody>
        </p:sp>
        <p:sp>
          <p:nvSpPr>
            <p:cNvPr id="10" name="Σύμβολο πρόσθεσης 9"/>
            <p:cNvSpPr/>
            <p:nvPr/>
          </p:nvSpPr>
          <p:spPr>
            <a:xfrm>
              <a:off x="2674169" y="4063602"/>
              <a:ext cx="976312" cy="976312"/>
            </a:xfrm>
            <a:prstGeom prst="mathPlus">
              <a:avLst/>
            </a:prstGeom>
            <a:solidFill>
              <a:srgbClr val="27C5F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a:latin typeface="Trebuchet MS" panose="020B0603020202020204" pitchFamily="34" charset="0"/>
              </a:endParaRPr>
            </a:p>
          </p:txBody>
        </p:sp>
        <p:sp>
          <p:nvSpPr>
            <p:cNvPr id="11" name="Ελεύθερη σχεδίαση: Σχήμα 10"/>
            <p:cNvSpPr/>
            <p:nvPr/>
          </p:nvSpPr>
          <p:spPr>
            <a:xfrm>
              <a:off x="3709060" y="4063602"/>
              <a:ext cx="6458670" cy="976312"/>
            </a:xfrm>
            <a:custGeom>
              <a:avLst/>
              <a:gdLst>
                <a:gd name="connsiteX0" fmla="*/ 0 w 5987087"/>
                <a:gd name="connsiteY0" fmla="*/ 162751 h 976312"/>
                <a:gd name="connsiteX1" fmla="*/ 162751 w 5987087"/>
                <a:gd name="connsiteY1" fmla="*/ 0 h 976312"/>
                <a:gd name="connsiteX2" fmla="*/ 5824336 w 5987087"/>
                <a:gd name="connsiteY2" fmla="*/ 0 h 976312"/>
                <a:gd name="connsiteX3" fmla="*/ 5987087 w 5987087"/>
                <a:gd name="connsiteY3" fmla="*/ 162751 h 976312"/>
                <a:gd name="connsiteX4" fmla="*/ 5987087 w 5987087"/>
                <a:gd name="connsiteY4" fmla="*/ 813561 h 976312"/>
                <a:gd name="connsiteX5" fmla="*/ 5824336 w 5987087"/>
                <a:gd name="connsiteY5" fmla="*/ 976312 h 976312"/>
                <a:gd name="connsiteX6" fmla="*/ 162751 w 5987087"/>
                <a:gd name="connsiteY6" fmla="*/ 976312 h 976312"/>
                <a:gd name="connsiteX7" fmla="*/ 0 w 5987087"/>
                <a:gd name="connsiteY7" fmla="*/ 813561 h 976312"/>
                <a:gd name="connsiteX8" fmla="*/ 0 w 5987087"/>
                <a:gd name="connsiteY8" fmla="*/ 162751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087" h="976312">
                  <a:moveTo>
                    <a:pt x="0" y="162751"/>
                  </a:moveTo>
                  <a:cubicBezTo>
                    <a:pt x="0" y="72866"/>
                    <a:pt x="72866" y="0"/>
                    <a:pt x="162751" y="0"/>
                  </a:cubicBezTo>
                  <a:lnTo>
                    <a:pt x="5824336" y="0"/>
                  </a:lnTo>
                  <a:cubicBezTo>
                    <a:pt x="5914221" y="0"/>
                    <a:pt x="5987087" y="72866"/>
                    <a:pt x="5987087" y="162751"/>
                  </a:cubicBezTo>
                  <a:lnTo>
                    <a:pt x="5987087" y="813561"/>
                  </a:lnTo>
                  <a:cubicBezTo>
                    <a:pt x="5987087" y="903446"/>
                    <a:pt x="5914221" y="976312"/>
                    <a:pt x="5824336" y="976312"/>
                  </a:cubicBezTo>
                  <a:lnTo>
                    <a:pt x="162751" y="976312"/>
                  </a:lnTo>
                  <a:cubicBezTo>
                    <a:pt x="72866" y="976312"/>
                    <a:pt x="0" y="903446"/>
                    <a:pt x="0" y="813561"/>
                  </a:cubicBezTo>
                  <a:lnTo>
                    <a:pt x="0" y="162751"/>
                  </a:lnTo>
                  <a:close/>
                </a:path>
              </a:pathLst>
            </a:custGeom>
            <a:solidFill>
              <a:srgbClr val="0F4E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024" tIns="266024" rIns="266024" bIns="266024" numCol="1" spcCol="1270" anchor="ctr" anchorCtr="0">
              <a:noAutofit/>
            </a:bodyPr>
            <a:lstStyle/>
            <a:p>
              <a:pPr defTabSz="1066800" hangingPunct="1">
                <a:lnSpc>
                  <a:spcPct val="90000"/>
                </a:lnSpc>
                <a:spcBef>
                  <a:spcPct val="0"/>
                </a:spcBef>
                <a:spcAft>
                  <a:spcPct val="35000"/>
                </a:spcAft>
              </a:pPr>
              <a:r>
                <a:rPr lang="el-GR" sz="1200" kern="1200" dirty="0">
                  <a:solidFill>
                    <a:prstClr val="white"/>
                  </a:solidFill>
                  <a:latin typeface="Trebuchet MS" panose="020B0603020202020204" pitchFamily="34" charset="0"/>
                </a:rPr>
                <a:t>Αντιδιαβρωτικά και αντιπλημμυρικά μέτρα για την αντιμετώπιση των επιπτώσεων των πρόσφατων πυρκαγιών στις περιοχές του Έβρου και της Ροδόπης. (86 εκ. €)</a:t>
              </a:r>
              <a:endParaRPr lang="el-GR" sz="1200" kern="1200" dirty="0">
                <a:solidFill>
                  <a:prstClr val="white"/>
                </a:solidFill>
                <a:latin typeface="Trebuchet MS" panose="020B0603020202020204" pitchFamily="34" charset="0"/>
              </a:endParaRPr>
            </a:p>
          </p:txBody>
        </p:sp>
        <p:sp>
          <p:nvSpPr>
            <p:cNvPr id="12" name="Ίσο 11"/>
            <p:cNvSpPr/>
            <p:nvPr/>
          </p:nvSpPr>
          <p:spPr>
            <a:xfrm>
              <a:off x="2674169" y="5157072"/>
              <a:ext cx="976312" cy="976312"/>
            </a:xfrm>
            <a:prstGeom prst="mathEqual">
              <a:avLst/>
            </a:prstGeom>
            <a:solidFill>
              <a:srgbClr val="27C5F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a:latin typeface="Trebuchet MS" panose="020B0603020202020204" pitchFamily="34" charset="0"/>
              </a:endParaRPr>
            </a:p>
          </p:txBody>
        </p:sp>
        <p:sp>
          <p:nvSpPr>
            <p:cNvPr id="13" name="Ελεύθερη σχεδίαση: Σχήμα 12"/>
            <p:cNvSpPr/>
            <p:nvPr/>
          </p:nvSpPr>
          <p:spPr>
            <a:xfrm>
              <a:off x="3709059" y="5179417"/>
              <a:ext cx="6458669" cy="976312"/>
            </a:xfrm>
            <a:custGeom>
              <a:avLst/>
              <a:gdLst>
                <a:gd name="connsiteX0" fmla="*/ 0 w 5987087"/>
                <a:gd name="connsiteY0" fmla="*/ 162751 h 976312"/>
                <a:gd name="connsiteX1" fmla="*/ 162751 w 5987087"/>
                <a:gd name="connsiteY1" fmla="*/ 0 h 976312"/>
                <a:gd name="connsiteX2" fmla="*/ 5824336 w 5987087"/>
                <a:gd name="connsiteY2" fmla="*/ 0 h 976312"/>
                <a:gd name="connsiteX3" fmla="*/ 5987087 w 5987087"/>
                <a:gd name="connsiteY3" fmla="*/ 162751 h 976312"/>
                <a:gd name="connsiteX4" fmla="*/ 5987087 w 5987087"/>
                <a:gd name="connsiteY4" fmla="*/ 813561 h 976312"/>
                <a:gd name="connsiteX5" fmla="*/ 5824336 w 5987087"/>
                <a:gd name="connsiteY5" fmla="*/ 976312 h 976312"/>
                <a:gd name="connsiteX6" fmla="*/ 162751 w 5987087"/>
                <a:gd name="connsiteY6" fmla="*/ 976312 h 976312"/>
                <a:gd name="connsiteX7" fmla="*/ 0 w 5987087"/>
                <a:gd name="connsiteY7" fmla="*/ 813561 h 976312"/>
                <a:gd name="connsiteX8" fmla="*/ 0 w 5987087"/>
                <a:gd name="connsiteY8" fmla="*/ 162751 h 9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087" h="976312">
                  <a:moveTo>
                    <a:pt x="0" y="162751"/>
                  </a:moveTo>
                  <a:cubicBezTo>
                    <a:pt x="0" y="72866"/>
                    <a:pt x="72866" y="0"/>
                    <a:pt x="162751" y="0"/>
                  </a:cubicBezTo>
                  <a:lnTo>
                    <a:pt x="5824336" y="0"/>
                  </a:lnTo>
                  <a:cubicBezTo>
                    <a:pt x="5914221" y="0"/>
                    <a:pt x="5987087" y="72866"/>
                    <a:pt x="5987087" y="162751"/>
                  </a:cubicBezTo>
                  <a:lnTo>
                    <a:pt x="5987087" y="813561"/>
                  </a:lnTo>
                  <a:cubicBezTo>
                    <a:pt x="5987087" y="903446"/>
                    <a:pt x="5914221" y="976312"/>
                    <a:pt x="5824336" y="976312"/>
                  </a:cubicBezTo>
                  <a:lnTo>
                    <a:pt x="162751" y="976312"/>
                  </a:lnTo>
                  <a:cubicBezTo>
                    <a:pt x="72866" y="976312"/>
                    <a:pt x="0" y="903446"/>
                    <a:pt x="0" y="813561"/>
                  </a:cubicBezTo>
                  <a:lnTo>
                    <a:pt x="0" y="162751"/>
                  </a:lnTo>
                  <a:close/>
                </a:path>
              </a:pathLst>
            </a:custGeom>
            <a:solidFill>
              <a:srgbClr val="0F4E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024" tIns="266024" rIns="266024" bIns="266024" numCol="1" spcCol="1270" anchor="ctr" anchorCtr="0">
              <a:noAutofit/>
            </a:bodyPr>
            <a:lstStyle/>
            <a:p>
              <a:pPr defTabSz="1066800" hangingPunct="1">
                <a:lnSpc>
                  <a:spcPct val="90000"/>
                </a:lnSpc>
                <a:spcBef>
                  <a:spcPct val="0"/>
                </a:spcBef>
                <a:spcAft>
                  <a:spcPct val="35000"/>
                </a:spcAft>
              </a:pPr>
              <a:r>
                <a:rPr lang="el-GR" sz="2000" kern="1200" dirty="0">
                  <a:solidFill>
                    <a:prstClr val="white"/>
                  </a:solidFill>
                  <a:latin typeface="Trebuchet MS" panose="020B0603020202020204" pitchFamily="34" charset="0"/>
                </a:rPr>
                <a:t>686 </a:t>
              </a:r>
              <a:r>
                <a:rPr lang="el-GR" sz="2000" kern="1200" dirty="0" smtClean="0">
                  <a:solidFill>
                    <a:prstClr val="white"/>
                  </a:solidFill>
                  <a:latin typeface="Trebuchet MS" panose="020B0603020202020204" pitchFamily="34" charset="0"/>
                </a:rPr>
                <a:t>εκ.€ </a:t>
              </a:r>
              <a:endParaRPr lang="el-GR" sz="2000" kern="1200" dirty="0">
                <a:solidFill>
                  <a:prstClr val="white"/>
                </a:solidFill>
                <a:latin typeface="Trebuchet MS" panose="020B0603020202020204" pitchFamily="34" charset="0"/>
              </a:endParaRPr>
            </a:p>
          </p:txBody>
        </p:sp>
      </p:grp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4"/>
          <p:cNvSpPr txBox="1"/>
          <p:nvPr/>
        </p:nvSpPr>
        <p:spPr>
          <a:xfrm>
            <a:off x="3778549" y="6306597"/>
            <a:ext cx="4873625" cy="3098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C5F4"/>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7C5F4"/>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C5F4"/>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C5F4"/>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Σεπτέμβριος 2023</a:t>
            </a:r>
            <a:endParaRPr lang="en-US" sz="1400" dirty="0"/>
          </a:p>
        </p:txBody>
      </p:sp>
      <p:sp>
        <p:nvSpPr>
          <p:cNvPr id="3" name="TextBox 2"/>
          <p:cNvSpPr txBox="1"/>
          <p:nvPr/>
        </p:nvSpPr>
        <p:spPr>
          <a:xfrm>
            <a:off x="2362411" y="3128777"/>
            <a:ext cx="7922029" cy="1231106"/>
          </a:xfrm>
          <a:prstGeom prst="rect">
            <a:avLst/>
          </a:prstGeom>
          <a:noFill/>
        </p:spPr>
        <p:txBody>
          <a:bodyPr wrap="square" rtlCol="0">
            <a:spAutoFit/>
          </a:bodyPr>
          <a:lstStyle/>
          <a:p>
            <a:pPr algn="ctr"/>
            <a:r>
              <a:rPr lang="el-GR" sz="2000" b="1" dirty="0" smtClean="0">
                <a:solidFill>
                  <a:srgbClr val="27C5F4"/>
                </a:solidFill>
                <a:latin typeface="Trebuchet MS" panose="020B0603020202020204" pitchFamily="34" charset="0"/>
              </a:rPr>
              <a:t>Συνέντευξη Τύπου</a:t>
            </a:r>
            <a:endParaRPr lang="el-GR" sz="2000" b="1" dirty="0" smtClean="0">
              <a:solidFill>
                <a:srgbClr val="27C5F4"/>
              </a:solidFill>
              <a:latin typeface="Trebuchet MS" panose="020B0603020202020204" pitchFamily="34" charset="0"/>
            </a:endParaRPr>
          </a:p>
          <a:p>
            <a:pPr algn="ctr"/>
            <a:endParaRPr lang="el-GR" b="1" dirty="0" smtClean="0">
              <a:solidFill>
                <a:srgbClr val="002060"/>
              </a:solidFill>
              <a:latin typeface="Trebuchet MS" panose="020B0603020202020204" pitchFamily="34" charset="0"/>
            </a:endParaRPr>
          </a:p>
          <a:p>
            <a:pPr algn="ctr"/>
            <a:r>
              <a:rPr lang="el-GR" i="1" dirty="0" smtClean="0">
                <a:solidFill>
                  <a:srgbClr val="002060"/>
                </a:solidFill>
                <a:latin typeface="Trebuchet MS" panose="020B0603020202020204" pitchFamily="34" charset="0"/>
              </a:rPr>
              <a:t>«Η σημασία της αξιοποίησης των ευρωπαϊκών πόρων για την ελληνική οικονομία και την κοινωνία»</a:t>
            </a:r>
            <a:endParaRPr lang="el-GR" i="1" dirty="0">
              <a:solidFill>
                <a:srgbClr val="002060"/>
              </a:solidFill>
              <a:latin typeface="Trebuchet MS" panose="020B0603020202020204" pitchFamily="34" charset="0"/>
            </a:endParaRPr>
          </a:p>
        </p:txBody>
      </p:sp>
      <p:pic>
        <p:nvPicPr>
          <p:cNvPr id="4" name="Εικόνα 3"/>
          <p:cNvPicPr>
            <a:picLocks noChangeAspect="1"/>
          </p:cNvPicPr>
          <p:nvPr/>
        </p:nvPicPr>
        <p:blipFill>
          <a:blip r:embed="rId1"/>
          <a:stretch>
            <a:fillRect/>
          </a:stretch>
        </p:blipFill>
        <p:spPr>
          <a:xfrm>
            <a:off x="2996736" y="5410057"/>
            <a:ext cx="7905405" cy="673625"/>
          </a:xfrm>
          <a:prstGeom prst="rect">
            <a:avLst/>
          </a:prstGeom>
        </p:spPr>
      </p:pic>
      <p:sp>
        <p:nvSpPr>
          <p:cNvPr id="5" name="Ορθογώνιο 4"/>
          <p:cNvSpPr/>
          <p:nvPr/>
        </p:nvSpPr>
        <p:spPr>
          <a:xfrm>
            <a:off x="2593570" y="4488873"/>
            <a:ext cx="8711739" cy="698269"/>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Τριπλασιασμός του ρυθμού απορρόφησης την τετραετία 2019-2023</a:t>
            </a:r>
            <a:endParaRPr lang="el-GR" sz="2800" dirty="0"/>
          </a:p>
        </p:txBody>
      </p:sp>
      <p:sp>
        <p:nvSpPr>
          <p:cNvPr id="3" name="Θέση κειμένου 2"/>
          <p:cNvSpPr>
            <a:spLocks noGrp="1"/>
          </p:cNvSpPr>
          <p:nvPr>
            <p:ph idx="1"/>
          </p:nvPr>
        </p:nvSpPr>
        <p:spPr>
          <a:xfrm>
            <a:off x="7932801" y="1556271"/>
            <a:ext cx="3754374" cy="4872007"/>
          </a:xfrm>
        </p:spPr>
        <p:txBody>
          <a:bodyPr/>
          <a:lstStyle/>
          <a:p>
            <a:pPr marL="0" indent="0">
              <a:lnSpc>
                <a:spcPct val="100000"/>
              </a:lnSpc>
              <a:spcAft>
                <a:spcPts val="0"/>
              </a:spcAft>
              <a:buClrTx/>
              <a:buNone/>
            </a:pPr>
            <a:r>
              <a:rPr lang="el-GR" sz="2000" b="1" dirty="0">
                <a:solidFill>
                  <a:srgbClr val="075091"/>
                </a:solidFill>
                <a:cs typeface="Calibri" panose="020F0502020204030204" pitchFamily="34" charset="0"/>
              </a:rPr>
              <a:t>Την τετραετία 2019 – 2023:</a:t>
            </a:r>
            <a:endParaRPr lang="el-GR" sz="2000" b="1" dirty="0">
              <a:solidFill>
                <a:srgbClr val="075091"/>
              </a:solidFill>
              <a:cs typeface="Calibri" panose="020F0502020204030204" pitchFamily="34" charset="0"/>
            </a:endParaRPr>
          </a:p>
          <a:p>
            <a:endParaRPr lang="el-GR" dirty="0"/>
          </a:p>
          <a:p>
            <a:endParaRPr lang="el-GR" dirty="0"/>
          </a:p>
          <a:p>
            <a:endParaRPr lang="el-GR" dirty="0"/>
          </a:p>
        </p:txBody>
      </p:sp>
      <p:sp>
        <p:nvSpPr>
          <p:cNvPr id="9" name="Ορθογώνιο 8"/>
          <p:cNvSpPr/>
          <p:nvPr/>
        </p:nvSpPr>
        <p:spPr>
          <a:xfrm>
            <a:off x="8037576" y="4763824"/>
            <a:ext cx="3392424" cy="636072"/>
          </a:xfrm>
          <a:prstGeom prst="rect">
            <a:avLst/>
          </a:prstGeom>
          <a:solidFill>
            <a:srgbClr val="A0E5FA"/>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l-GR" sz="1900" b="1" dirty="0">
                <a:solidFill>
                  <a:srgbClr val="075091"/>
                </a:solidFill>
                <a:latin typeface="Trebuchet MS" panose="020B0603020202020204" pitchFamily="34" charset="0"/>
                <a:cs typeface="Calibri" panose="020F0502020204030204" pitchFamily="34" charset="0"/>
              </a:rPr>
              <a:t>Τριπλασιασμός της ετήσιας απορρόφησης</a:t>
            </a:r>
            <a:endParaRPr lang="el-GR" sz="1900" b="1" dirty="0">
              <a:solidFill>
                <a:srgbClr val="075091"/>
              </a:solidFill>
              <a:latin typeface="Trebuchet MS" panose="020B0603020202020204" pitchFamily="34" charset="0"/>
              <a:cs typeface="Calibri" panose="020F0502020204030204" pitchFamily="34" charset="0"/>
            </a:endParaRPr>
          </a:p>
        </p:txBody>
      </p:sp>
      <p:sp>
        <p:nvSpPr>
          <p:cNvPr id="10" name="Ορθογώνιο 9"/>
          <p:cNvSpPr/>
          <p:nvPr/>
        </p:nvSpPr>
        <p:spPr>
          <a:xfrm>
            <a:off x="8037576" y="3674239"/>
            <a:ext cx="3392424" cy="636072"/>
          </a:xfrm>
          <a:prstGeom prst="rect">
            <a:avLst/>
          </a:prstGeom>
          <a:solidFill>
            <a:srgbClr val="A0E5FA"/>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r>
              <a:rPr lang="el-GR" sz="1900" b="1" dirty="0">
                <a:solidFill>
                  <a:srgbClr val="075091"/>
                </a:solidFill>
                <a:latin typeface="Trebuchet MS" panose="020B0603020202020204" pitchFamily="34" charset="0"/>
                <a:cs typeface="Calibri" panose="020F0502020204030204" pitchFamily="34" charset="0"/>
              </a:rPr>
              <a:t>Διπλασιασμός των ετήσιων συμβασιοποιήσεων</a:t>
            </a:r>
            <a:endParaRPr lang="el-GR" sz="1900" b="1" dirty="0">
              <a:solidFill>
                <a:srgbClr val="075091"/>
              </a:solidFill>
              <a:latin typeface="Trebuchet MS" panose="020B0603020202020204" pitchFamily="34" charset="0"/>
              <a:cs typeface="Calibri" panose="020F0502020204030204" pitchFamily="34" charset="0"/>
            </a:endParaRPr>
          </a:p>
        </p:txBody>
      </p:sp>
      <p:sp>
        <p:nvSpPr>
          <p:cNvPr id="11" name="Ορθογώνιο 10"/>
          <p:cNvSpPr/>
          <p:nvPr/>
        </p:nvSpPr>
        <p:spPr>
          <a:xfrm>
            <a:off x="8037576" y="2382656"/>
            <a:ext cx="3392424" cy="882293"/>
          </a:xfrm>
          <a:prstGeom prst="rect">
            <a:avLst/>
          </a:prstGeom>
          <a:solidFill>
            <a:srgbClr val="A0E5FA"/>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r>
              <a:rPr lang="el-GR" b="1" dirty="0">
                <a:solidFill>
                  <a:srgbClr val="075091"/>
                </a:solidFill>
                <a:latin typeface="Trebuchet MS" panose="020B0603020202020204" pitchFamily="34" charset="0"/>
                <a:cs typeface="Calibri" panose="020F0502020204030204" pitchFamily="34" charset="0"/>
              </a:rPr>
              <a:t>Αύξηση εντάξεων σε 4,7 </a:t>
            </a:r>
            <a:r>
              <a:rPr lang="el-GR" b="1" dirty="0" smtClean="0">
                <a:solidFill>
                  <a:srgbClr val="075091"/>
                </a:solidFill>
                <a:latin typeface="Trebuchet MS" panose="020B0603020202020204" pitchFamily="34" charset="0"/>
                <a:cs typeface="Calibri" panose="020F0502020204030204" pitchFamily="34" charset="0"/>
              </a:rPr>
              <a:t>δισ.€ </a:t>
            </a:r>
            <a:r>
              <a:rPr lang="el-GR" b="1" dirty="0">
                <a:solidFill>
                  <a:srgbClr val="075091"/>
                </a:solidFill>
                <a:latin typeface="Trebuchet MS" panose="020B0603020202020204" pitchFamily="34" charset="0"/>
                <a:cs typeface="Calibri" panose="020F0502020204030204" pitchFamily="34" charset="0"/>
              </a:rPr>
              <a:t>ανά έτος (από 3,7 </a:t>
            </a:r>
            <a:r>
              <a:rPr lang="el-GR" b="1" dirty="0" smtClean="0">
                <a:solidFill>
                  <a:srgbClr val="075091"/>
                </a:solidFill>
                <a:latin typeface="Trebuchet MS" panose="020B0603020202020204" pitchFamily="34" charset="0"/>
                <a:cs typeface="Calibri" panose="020F0502020204030204" pitchFamily="34" charset="0"/>
              </a:rPr>
              <a:t>δισ.€ </a:t>
            </a:r>
            <a:r>
              <a:rPr lang="el-GR" b="1" dirty="0">
                <a:solidFill>
                  <a:srgbClr val="075091"/>
                </a:solidFill>
                <a:latin typeface="Trebuchet MS" panose="020B0603020202020204" pitchFamily="34" charset="0"/>
                <a:cs typeface="Calibri" panose="020F0502020204030204" pitchFamily="34" charset="0"/>
              </a:rPr>
              <a:t>ανά έτος την τετραετία 2015-2019)</a:t>
            </a:r>
            <a:endParaRPr lang="el-GR" b="1" dirty="0">
              <a:solidFill>
                <a:srgbClr val="075091"/>
              </a:solidFill>
              <a:latin typeface="Trebuchet MS" panose="020B0603020202020204" pitchFamily="34" charset="0"/>
              <a:cs typeface="Calibri" panose="020F0502020204030204" pitchFamily="34" charset="0"/>
            </a:endParaRPr>
          </a:p>
        </p:txBody>
      </p:sp>
      <p:graphicFrame>
        <p:nvGraphicFramePr>
          <p:cNvPr id="16" name="Γράφημα 15"/>
          <p:cNvGraphicFramePr/>
          <p:nvPr/>
        </p:nvGraphicFramePr>
        <p:xfrm>
          <a:off x="174568" y="1631318"/>
          <a:ext cx="7664508" cy="4425696"/>
        </p:xfrm>
        <a:graphic>
          <a:graphicData uri="http://schemas.openxmlformats.org/drawingml/2006/chart">
            <c:chart xmlns:c="http://schemas.openxmlformats.org/drawingml/2006/chart" xmlns:r="http://schemas.openxmlformats.org/officeDocument/2006/relationships" r:id="rId1"/>
          </a:graphicData>
        </a:graphic>
      </p:graphicFrame>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Η Ελλάδα στην 3</a:t>
            </a:r>
            <a:r>
              <a:rPr lang="el-GR" sz="2800" baseline="30000" dirty="0"/>
              <a:t>η</a:t>
            </a:r>
            <a:r>
              <a:rPr lang="el-GR" sz="2800" dirty="0"/>
              <a:t> Θέση της Ευρώπης στην απορρόφηση πόρων του </a:t>
            </a:r>
            <a:r>
              <a:rPr lang="el-GR" sz="2800" dirty="0" smtClean="0"/>
              <a:t>ΕΣΠΑ 2014-2020</a:t>
            </a:r>
            <a:endParaRPr lang="el-GR" sz="2800" dirty="0"/>
          </a:p>
        </p:txBody>
      </p:sp>
      <p:sp>
        <p:nvSpPr>
          <p:cNvPr id="3" name="Θέση κειμένου 2"/>
          <p:cNvSpPr>
            <a:spLocks noGrp="1"/>
          </p:cNvSpPr>
          <p:nvPr>
            <p:ph idx="1"/>
          </p:nvPr>
        </p:nvSpPr>
        <p:spPr/>
        <p:txBody>
          <a:bodyPr/>
          <a:lstStyle/>
          <a:p>
            <a:pPr marL="0" indent="0">
              <a:lnSpc>
                <a:spcPts val="2200"/>
              </a:lnSpc>
              <a:spcAft>
                <a:spcPts val="900"/>
              </a:spcAft>
              <a:buNone/>
            </a:pPr>
            <a:endParaRPr lang="el-GR" sz="1400" dirty="0"/>
          </a:p>
          <a:p>
            <a:endParaRPr lang="el-GR" dirty="0"/>
          </a:p>
          <a:p>
            <a:endParaRPr lang="el-GR" dirty="0"/>
          </a:p>
          <a:p>
            <a:endParaRPr lang="el-GR" dirty="0"/>
          </a:p>
        </p:txBody>
      </p:sp>
      <p:sp>
        <p:nvSpPr>
          <p:cNvPr id="13" name="TextBox 12"/>
          <p:cNvSpPr txBox="1"/>
          <p:nvPr/>
        </p:nvSpPr>
        <p:spPr>
          <a:xfrm>
            <a:off x="9131693" y="5879446"/>
            <a:ext cx="2706624"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r>
              <a:rPr lang="el-GR" sz="800" dirty="0"/>
              <a:t>2014-2020: Πολιτική Συνοχής - Πληρωμές EU ανά χώρα</a:t>
            </a:r>
            <a:endParaRPr lang="el-GR" sz="800" dirty="0"/>
          </a:p>
          <a:p>
            <a:pPr defTabSz="412750"/>
            <a:r>
              <a:rPr lang="el-GR" sz="800" dirty="0">
                <a:solidFill>
                  <a:srgbClr val="000000"/>
                </a:solidFill>
                <a:sym typeface="Helvetica Light"/>
              </a:rPr>
              <a:t>Πηγή: </a:t>
            </a:r>
            <a:r>
              <a:rPr lang="en-US" sz="800" dirty="0">
                <a:solidFill>
                  <a:srgbClr val="000000"/>
                </a:solidFill>
                <a:sym typeface="Helvetica Light"/>
              </a:rPr>
              <a:t>EU Open Data </a:t>
            </a:r>
            <a:r>
              <a:rPr lang="el-GR" sz="800" dirty="0">
                <a:solidFill>
                  <a:srgbClr val="000000"/>
                </a:solidFill>
                <a:sym typeface="Helvetica Light"/>
              </a:rPr>
              <a:t>20</a:t>
            </a:r>
            <a:r>
              <a:rPr lang="en-US" sz="800" dirty="0">
                <a:solidFill>
                  <a:srgbClr val="000000"/>
                </a:solidFill>
                <a:sym typeface="Helvetica Light"/>
              </a:rPr>
              <a:t>/</a:t>
            </a:r>
            <a:r>
              <a:rPr lang="el-GR" sz="800" dirty="0">
                <a:solidFill>
                  <a:srgbClr val="000000"/>
                </a:solidFill>
                <a:sym typeface="Helvetica Light"/>
              </a:rPr>
              <a:t>9</a:t>
            </a:r>
            <a:r>
              <a:rPr lang="en-US" sz="800" dirty="0">
                <a:solidFill>
                  <a:srgbClr val="000000"/>
                </a:solidFill>
                <a:sym typeface="Helvetica Light"/>
              </a:rPr>
              <a:t>/2023</a:t>
            </a:r>
            <a:endParaRPr lang="el-GR" sz="800" dirty="0">
              <a:solidFill>
                <a:srgbClr val="000000"/>
              </a:solidFill>
              <a:sym typeface="Helvetica Light"/>
            </a:endParaRPr>
          </a:p>
        </p:txBody>
      </p:sp>
      <p:graphicFrame>
        <p:nvGraphicFramePr>
          <p:cNvPr id="8" name="Chart 7"/>
          <p:cNvGraphicFramePr/>
          <p:nvPr/>
        </p:nvGraphicFramePr>
        <p:xfrm>
          <a:off x="454602" y="1702478"/>
          <a:ext cx="11282796" cy="4176968"/>
        </p:xfrm>
        <a:graphic>
          <a:graphicData uri="http://schemas.openxmlformats.org/drawingml/2006/chart">
            <c:chart xmlns:c="http://schemas.openxmlformats.org/drawingml/2006/chart" xmlns:r="http://schemas.openxmlformats.org/officeDocument/2006/relationships" r:id="rId1"/>
          </a:graphicData>
        </a:graphic>
      </p:graphicFrame>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69" y="43129"/>
            <a:ext cx="8446071" cy="992039"/>
          </a:xfrm>
        </p:spPr>
        <p:txBody>
          <a:bodyPr>
            <a:normAutofit fontScale="90000"/>
          </a:bodyPr>
          <a:lstStyle/>
          <a:p>
            <a:r>
              <a:rPr lang="el-GR" sz="3100" dirty="0"/>
              <a:t>Υλοποίηση ΕΣΠΑ 2014-2020: Διασφαλίζουμε τη βιωσιμότητα και ανάπτυξη των επιχειρήσεων </a:t>
            </a:r>
            <a:r>
              <a:rPr lang="el-GR" sz="1800" b="0" dirty="0" smtClean="0"/>
              <a:t>(περίοδος </a:t>
            </a:r>
            <a:r>
              <a:rPr lang="el-GR" sz="1800" b="0" dirty="0"/>
              <a:t>2019-2023)</a:t>
            </a:r>
            <a:endParaRPr lang="el-GR" sz="1800" b="0" dirty="0"/>
          </a:p>
        </p:txBody>
      </p:sp>
      <p:sp>
        <p:nvSpPr>
          <p:cNvPr id="11" name="Ορθογώνιο 10"/>
          <p:cNvSpPr/>
          <p:nvPr/>
        </p:nvSpPr>
        <p:spPr>
          <a:xfrm>
            <a:off x="502686" y="1721965"/>
            <a:ext cx="5364082" cy="376000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25400" tIns="25400" rIns="25400" bIns="25400" numCol="1" spcCol="38100" rtlCol="0" anchor="ctr">
            <a:spAutoFit/>
          </a:bodyPr>
          <a:lstStyle/>
          <a:p>
            <a:pPr algn="ctr" defTabSz="412750" hangingPunct="0"/>
            <a:r>
              <a:rPr lang="el-GR" sz="2400" b="1" dirty="0">
                <a:solidFill>
                  <a:srgbClr val="27C5F4"/>
                </a:solidFill>
                <a:latin typeface="Trebuchet MS" panose="020B0603020202020204" pitchFamily="34" charset="0"/>
                <a:cs typeface="Calibri" panose="020F0502020204030204" pitchFamily="34" charset="0"/>
              </a:rPr>
              <a:t>Επιχορηγήσεις προς </a:t>
            </a:r>
            <a:r>
              <a:rPr lang="el-GR" sz="2400" b="1" dirty="0" smtClean="0">
                <a:solidFill>
                  <a:srgbClr val="27C5F4"/>
                </a:solidFill>
                <a:latin typeface="Trebuchet MS" panose="020B0603020202020204" pitchFamily="34" charset="0"/>
                <a:cs typeface="Calibri" panose="020F0502020204030204" pitchFamily="34" charset="0"/>
              </a:rPr>
              <a:t>Μ</a:t>
            </a:r>
            <a:r>
              <a:rPr lang="el-GR" sz="2400" b="1" dirty="0">
                <a:solidFill>
                  <a:srgbClr val="27C5F4"/>
                </a:solidFill>
                <a:latin typeface="Trebuchet MS" panose="020B0603020202020204" pitchFamily="34" charset="0"/>
                <a:cs typeface="Calibri" panose="020F0502020204030204" pitchFamily="34" charset="0"/>
              </a:rPr>
              <a:t>μ</a:t>
            </a:r>
            <a:r>
              <a:rPr lang="el-GR" sz="2400" b="1" dirty="0" smtClean="0">
                <a:solidFill>
                  <a:srgbClr val="27C5F4"/>
                </a:solidFill>
                <a:latin typeface="Trebuchet MS" panose="020B0603020202020204" pitchFamily="34" charset="0"/>
                <a:cs typeface="Calibri" panose="020F0502020204030204" pitchFamily="34" charset="0"/>
              </a:rPr>
              <a:t>Ε </a:t>
            </a:r>
            <a:endParaRPr lang="el-GR" sz="2400" b="1" dirty="0">
              <a:solidFill>
                <a:srgbClr val="27C5F4"/>
              </a:solidFill>
              <a:latin typeface="Trebuchet MS" panose="020B0603020202020204" pitchFamily="34" charset="0"/>
              <a:cs typeface="Calibri" panose="020F0502020204030204" pitchFamily="34" charset="0"/>
            </a:endParaRPr>
          </a:p>
          <a:p>
            <a:pPr algn="ctr" defTabSz="412750" hangingPunct="0"/>
            <a:r>
              <a:rPr lang="el-GR" dirty="0">
                <a:solidFill>
                  <a:srgbClr val="0F4E8C"/>
                </a:solidFill>
                <a:latin typeface="Trebuchet MS" panose="020B0603020202020204" pitchFamily="34" charset="0"/>
                <a:cs typeface="Calibri" panose="020F0502020204030204" pitchFamily="34" charset="0"/>
              </a:rPr>
              <a:t>(Για την υλοποίηση επενδύσεων και </a:t>
            </a:r>
            <a:br>
              <a:rPr lang="en-US" dirty="0">
                <a:solidFill>
                  <a:srgbClr val="0F4E8C"/>
                </a:solidFill>
                <a:latin typeface="Trebuchet MS" panose="020B0603020202020204" pitchFamily="34" charset="0"/>
                <a:cs typeface="Calibri" panose="020F0502020204030204" pitchFamily="34" charset="0"/>
              </a:rPr>
            </a:br>
            <a:r>
              <a:rPr lang="el-GR" dirty="0">
                <a:solidFill>
                  <a:srgbClr val="0F4E8C"/>
                </a:solidFill>
                <a:latin typeface="Trebuchet MS" panose="020B0603020202020204" pitchFamily="34" charset="0"/>
                <a:cs typeface="Calibri" panose="020F0502020204030204" pitchFamily="34" charset="0"/>
              </a:rPr>
              <a:t>για κεφάλαιο κίνησης)</a:t>
            </a:r>
            <a:endParaRPr lang="el-GR" dirty="0">
              <a:solidFill>
                <a:srgbClr val="0F4E8C"/>
              </a:solidFill>
              <a:latin typeface="Trebuchet MS" panose="020B0603020202020204" pitchFamily="34" charset="0"/>
              <a:cs typeface="Calibri" panose="020F0502020204030204" pitchFamily="34" charset="0"/>
            </a:endParaRPr>
          </a:p>
          <a:p>
            <a:pPr defTabSz="412750">
              <a:spcBef>
                <a:spcPts val="300"/>
              </a:spcBef>
              <a:spcAft>
                <a:spcPts val="300"/>
              </a:spcAft>
            </a:pPr>
            <a:endParaRPr lang="el-GR" sz="1200" dirty="0">
              <a:solidFill>
                <a:srgbClr val="075091"/>
              </a:solidFill>
              <a:latin typeface="Trebuchet MS" panose="020B0603020202020204" pitchFamily="34" charset="0"/>
              <a:cs typeface="Calibri" panose="020F0502020204030204" pitchFamily="34" charset="0"/>
            </a:endParaRPr>
          </a:p>
          <a:p>
            <a:pPr marL="228600" indent="-228600" defTabSz="412750">
              <a:spcBef>
                <a:spcPts val="300"/>
              </a:spcBef>
              <a:spcAft>
                <a:spcPts val="300"/>
              </a:spcAft>
              <a:buFont typeface="Arial" panose="020B0604020202020204" pitchFamily="34" charset="0"/>
              <a:buChar char="•"/>
            </a:pPr>
            <a:r>
              <a:rPr lang="el-GR" dirty="0">
                <a:solidFill>
                  <a:srgbClr val="0F4E8C"/>
                </a:solidFill>
                <a:latin typeface="Trebuchet MS" panose="020B0603020202020204" pitchFamily="34" charset="0"/>
                <a:cs typeface="Calibri" panose="020F0502020204030204" pitchFamily="34" charset="0"/>
              </a:rPr>
              <a:t>Ενισχύθηκαν συνολικά</a:t>
            </a:r>
            <a:r>
              <a:rPr lang="el-GR" dirty="0">
                <a:solidFill>
                  <a:srgbClr val="075091"/>
                </a:solidFill>
                <a:latin typeface="Trebuchet MS" panose="020B0603020202020204" pitchFamily="34" charset="0"/>
                <a:cs typeface="Calibri" panose="020F0502020204030204" pitchFamily="34" charset="0"/>
              </a:rPr>
              <a:t> </a:t>
            </a:r>
            <a:r>
              <a:rPr lang="el-GR" sz="2400" b="1" dirty="0">
                <a:solidFill>
                  <a:srgbClr val="A5D483"/>
                </a:solidFill>
                <a:latin typeface="Trebuchet MS" panose="020B0603020202020204" pitchFamily="34" charset="0"/>
                <a:cs typeface="Calibri" panose="020F0502020204030204" pitchFamily="34" charset="0"/>
              </a:rPr>
              <a:t>336.615</a:t>
            </a:r>
            <a:r>
              <a:rPr lang="el-GR" b="1" dirty="0">
                <a:solidFill>
                  <a:srgbClr val="075091"/>
                </a:solidFill>
                <a:latin typeface="Trebuchet MS" panose="020B0603020202020204" pitchFamily="34" charset="0"/>
                <a:cs typeface="Calibri" panose="020F0502020204030204" pitchFamily="34" charset="0"/>
              </a:rPr>
              <a:t> </a:t>
            </a:r>
            <a:r>
              <a:rPr lang="el-GR" dirty="0">
                <a:solidFill>
                  <a:srgbClr val="0F4E8C"/>
                </a:solidFill>
                <a:latin typeface="Trebuchet MS" panose="020B0603020202020204" pitchFamily="34" charset="0"/>
                <a:cs typeface="Calibri" panose="020F0502020204030204" pitchFamily="34" charset="0"/>
              </a:rPr>
              <a:t>επιχειρήσεις</a:t>
            </a:r>
            <a:endParaRPr lang="el-GR" dirty="0">
              <a:solidFill>
                <a:srgbClr val="0F4E8C"/>
              </a:solidFill>
              <a:latin typeface="Trebuchet MS" panose="020B0603020202020204" pitchFamily="34" charset="0"/>
              <a:cs typeface="Calibri" panose="020F0502020204030204" pitchFamily="34" charset="0"/>
            </a:endParaRPr>
          </a:p>
          <a:p>
            <a:pPr defTabSz="412750">
              <a:spcBef>
                <a:spcPts val="300"/>
              </a:spcBef>
              <a:spcAft>
                <a:spcPts val="300"/>
              </a:spcAft>
            </a:pPr>
            <a:endParaRPr lang="el-GR" dirty="0">
              <a:solidFill>
                <a:srgbClr val="075091"/>
              </a:solidFill>
              <a:latin typeface="Trebuchet MS" panose="020B0603020202020204" pitchFamily="34" charset="0"/>
              <a:cs typeface="Calibri" panose="020F0502020204030204" pitchFamily="34" charset="0"/>
            </a:endParaRPr>
          </a:p>
          <a:p>
            <a:pPr marL="228600" indent="-228600" defTabSz="412750" hangingPunct="0">
              <a:spcBef>
                <a:spcPts val="300"/>
              </a:spcBef>
              <a:spcAft>
                <a:spcPts val="300"/>
              </a:spcAft>
              <a:buFont typeface="Arial" panose="020B0604020202020204" pitchFamily="34" charset="0"/>
              <a:buChar char="•"/>
            </a:pPr>
            <a:r>
              <a:rPr lang="el-GR" dirty="0">
                <a:solidFill>
                  <a:srgbClr val="0F4E8C"/>
                </a:solidFill>
                <a:latin typeface="Trebuchet MS" panose="020B0603020202020204" pitchFamily="34" charset="0"/>
                <a:cs typeface="Calibri" panose="020F0502020204030204" pitchFamily="34" charset="0"/>
                <a:sym typeface="Helvetica Light"/>
              </a:rPr>
              <a:t>Δόθηκαν επιχορηγήσεις ύψους</a:t>
            </a:r>
            <a:r>
              <a:rPr lang="el-GR" dirty="0">
                <a:solidFill>
                  <a:srgbClr val="075091"/>
                </a:solidFill>
                <a:latin typeface="Trebuchet MS" panose="020B0603020202020204" pitchFamily="34" charset="0"/>
                <a:cs typeface="Calibri" panose="020F0502020204030204" pitchFamily="34" charset="0"/>
                <a:sym typeface="Helvetica Light"/>
              </a:rPr>
              <a:t>  </a:t>
            </a:r>
            <a:r>
              <a:rPr lang="el-GR" sz="2400" b="1" dirty="0">
                <a:solidFill>
                  <a:srgbClr val="A5D483"/>
                </a:solidFill>
                <a:latin typeface="Trebuchet MS" panose="020B0603020202020204" pitchFamily="34" charset="0"/>
                <a:cs typeface="Calibri" panose="020F0502020204030204" pitchFamily="34" charset="0"/>
              </a:rPr>
              <a:t>6,735 δισ</a:t>
            </a:r>
            <a:r>
              <a:rPr lang="el-GR" sz="2400" b="1" dirty="0" smtClean="0">
                <a:solidFill>
                  <a:srgbClr val="A5D483"/>
                </a:solidFill>
                <a:latin typeface="Trebuchet MS" panose="020B0603020202020204" pitchFamily="34" charset="0"/>
                <a:cs typeface="Calibri" panose="020F0502020204030204" pitchFamily="34" charset="0"/>
              </a:rPr>
              <a:t>.</a:t>
            </a:r>
            <a:r>
              <a:rPr lang="el-GR" sz="2400" b="1" dirty="0" smtClean="0">
                <a:solidFill>
                  <a:srgbClr val="A5D483"/>
                </a:solidFill>
                <a:latin typeface="Trebuchet MS" panose="020B0603020202020204" pitchFamily="34" charset="0"/>
                <a:cs typeface="Calibri" panose="020F0502020204030204" pitchFamily="34" charset="0"/>
                <a:sym typeface="Helvetica Light"/>
              </a:rPr>
              <a:t>€</a:t>
            </a:r>
            <a:endParaRPr lang="en-US" sz="2400" b="1" dirty="0">
              <a:solidFill>
                <a:srgbClr val="A5D483"/>
              </a:solidFill>
              <a:latin typeface="Trebuchet MS" panose="020B0603020202020204" pitchFamily="34" charset="0"/>
              <a:cs typeface="Calibri" panose="020F0502020204030204" pitchFamily="34" charset="0"/>
              <a:sym typeface="Helvetica Light"/>
            </a:endParaRPr>
          </a:p>
          <a:p>
            <a:pPr defTabSz="412750" hangingPunct="0">
              <a:spcBef>
                <a:spcPts val="300"/>
              </a:spcBef>
              <a:spcAft>
                <a:spcPts val="300"/>
              </a:spcAft>
            </a:pPr>
            <a:endParaRPr lang="el-GR" dirty="0">
              <a:solidFill>
                <a:srgbClr val="075091"/>
              </a:solidFill>
              <a:latin typeface="Trebuchet MS" panose="020B0603020202020204" pitchFamily="34" charset="0"/>
              <a:cs typeface="Calibri" panose="020F0502020204030204" pitchFamily="34" charset="0"/>
            </a:endParaRPr>
          </a:p>
          <a:p>
            <a:pPr marL="228600" indent="-228600" defTabSz="412750" hangingPunct="0">
              <a:spcBef>
                <a:spcPts val="300"/>
              </a:spcBef>
              <a:spcAft>
                <a:spcPts val="300"/>
              </a:spcAft>
              <a:buFont typeface="Arial" panose="020B0604020202020204" pitchFamily="34" charset="0"/>
              <a:buChar char="•"/>
            </a:pPr>
            <a:r>
              <a:rPr lang="el-GR" dirty="0">
                <a:solidFill>
                  <a:srgbClr val="0F4E8C"/>
                </a:solidFill>
                <a:latin typeface="Trebuchet MS" panose="020B0603020202020204" pitchFamily="34" charset="0"/>
                <a:cs typeface="Calibri" panose="020F0502020204030204" pitchFamily="34" charset="0"/>
                <a:sym typeface="Helvetica Light"/>
              </a:rPr>
              <a:t>Από 13 Περιφερειακά και 2 Τομεακά Προγράμματα</a:t>
            </a:r>
            <a:endParaRPr lang="el-GR" dirty="0">
              <a:solidFill>
                <a:srgbClr val="0F4E8C"/>
              </a:solidFill>
              <a:latin typeface="Trebuchet MS" panose="020B0603020202020204" pitchFamily="34" charset="0"/>
              <a:cs typeface="Calibri" panose="020F0502020204030204" pitchFamily="34" charset="0"/>
              <a:sym typeface="Helvetica Light"/>
            </a:endParaRPr>
          </a:p>
          <a:p>
            <a:pPr marL="228600" indent="-228600" defTabSz="412750" hangingPunct="0">
              <a:spcBef>
                <a:spcPts val="300"/>
              </a:spcBef>
              <a:spcAft>
                <a:spcPts val="300"/>
              </a:spcAft>
              <a:buFont typeface="Arial" panose="020B0604020202020204" pitchFamily="34" charset="0"/>
              <a:buChar char="•"/>
            </a:pPr>
            <a:endParaRPr lang="el-GR" sz="1400" dirty="0">
              <a:solidFill>
                <a:srgbClr val="075091"/>
              </a:solidFill>
              <a:latin typeface="Calibri" panose="020F0502020204030204" pitchFamily="34" charset="0"/>
              <a:cs typeface="Calibri" panose="020F0502020204030204" pitchFamily="34" charset="0"/>
            </a:endParaRPr>
          </a:p>
        </p:txBody>
      </p:sp>
      <p:sp>
        <p:nvSpPr>
          <p:cNvPr id="12" name="Ορθογώνιο 11"/>
          <p:cNvSpPr/>
          <p:nvPr/>
        </p:nvSpPr>
        <p:spPr>
          <a:xfrm>
            <a:off x="6388756" y="1721964"/>
            <a:ext cx="5364082" cy="4083169"/>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25400" tIns="25400" rIns="25400" bIns="25400" numCol="1" spcCol="38100" rtlCol="0" anchor="ctr">
            <a:spAutoFit/>
          </a:bodyPr>
          <a:lstStyle/>
          <a:p>
            <a:pPr algn="ctr" defTabSz="412750" hangingPunct="0"/>
            <a:r>
              <a:rPr lang="el-GR" sz="2400" b="1" dirty="0">
                <a:solidFill>
                  <a:srgbClr val="27C5F4"/>
                </a:solidFill>
                <a:latin typeface="Trebuchet MS" panose="020B0603020202020204" pitchFamily="34" charset="0"/>
                <a:cs typeface="Calibri" panose="020F0502020204030204" pitchFamily="34" charset="0"/>
              </a:rPr>
              <a:t>Ρευστότητα προς Επιχειρήσεις</a:t>
            </a:r>
            <a:endParaRPr lang="el-GR" sz="2400" b="1" dirty="0">
              <a:solidFill>
                <a:srgbClr val="27C5F4"/>
              </a:solidFill>
              <a:latin typeface="Trebuchet MS" panose="020B0603020202020204" pitchFamily="34" charset="0"/>
              <a:sym typeface="Helvetica Light"/>
            </a:endParaRPr>
          </a:p>
          <a:p>
            <a:pPr algn="ctr" defTabSz="412750"/>
            <a:r>
              <a:rPr lang="el-GR" dirty="0">
                <a:solidFill>
                  <a:srgbClr val="0F4E8C"/>
                </a:solidFill>
                <a:latin typeface="Trebuchet MS" panose="020B0603020202020204" pitchFamily="34" charset="0"/>
                <a:cs typeface="Calibri" panose="020F0502020204030204" pitchFamily="34" charset="0"/>
              </a:rPr>
              <a:t>(Με επενδυτικά δάνεια, δάνεια ανάπτυξης,  χρηματοδότηση κεφαλαίου κίνησης)</a:t>
            </a:r>
            <a:endParaRPr lang="el-GR" dirty="0">
              <a:solidFill>
                <a:srgbClr val="0F4E8C"/>
              </a:solidFill>
              <a:latin typeface="Trebuchet MS" panose="020B0603020202020204" pitchFamily="34" charset="0"/>
              <a:cs typeface="Calibri" panose="020F0502020204030204" pitchFamily="34" charset="0"/>
            </a:endParaRPr>
          </a:p>
          <a:p>
            <a:pPr algn="ctr" defTabSz="412750"/>
            <a:endParaRPr lang="el-GR" dirty="0">
              <a:solidFill>
                <a:srgbClr val="075091"/>
              </a:solidFill>
              <a:latin typeface="Trebuchet MS" panose="020B0603020202020204" pitchFamily="34" charset="0"/>
              <a:cs typeface="Calibri" panose="020F0502020204030204" pitchFamily="34" charset="0"/>
            </a:endParaRPr>
          </a:p>
          <a:p>
            <a:pPr marL="228600" indent="-228600" defTabSz="412750">
              <a:buFont typeface="Arial" panose="020B0604020202020204" pitchFamily="34" charset="0"/>
              <a:buChar char="•"/>
            </a:pPr>
            <a:r>
              <a:rPr lang="el-GR" dirty="0">
                <a:solidFill>
                  <a:srgbClr val="075091"/>
                </a:solidFill>
                <a:latin typeface="Trebuchet MS" panose="020B0603020202020204" pitchFamily="34" charset="0"/>
                <a:cs typeface="Calibri" panose="020F0502020204030204" pitchFamily="34" charset="0"/>
              </a:rPr>
              <a:t>Συνολικά</a:t>
            </a:r>
            <a:r>
              <a:rPr lang="el-GR" b="1" dirty="0">
                <a:solidFill>
                  <a:schemeClr val="accent2"/>
                </a:solidFill>
                <a:latin typeface="Trebuchet MS" panose="020B0603020202020204" pitchFamily="34" charset="0"/>
                <a:cs typeface="Calibri" panose="020F0502020204030204" pitchFamily="34" charset="0"/>
              </a:rPr>
              <a:t> </a:t>
            </a:r>
            <a:r>
              <a:rPr lang="el-GR" sz="2400" b="1" dirty="0">
                <a:solidFill>
                  <a:srgbClr val="A5D483"/>
                </a:solidFill>
                <a:latin typeface="Trebuchet MS" panose="020B0603020202020204" pitchFamily="34" charset="0"/>
                <a:cs typeface="Calibri" panose="020F0502020204030204" pitchFamily="34" charset="0"/>
              </a:rPr>
              <a:t>33.753 </a:t>
            </a:r>
            <a:r>
              <a:rPr lang="el-GR" dirty="0">
                <a:solidFill>
                  <a:srgbClr val="075091"/>
                </a:solidFill>
                <a:latin typeface="Trebuchet MS" panose="020B0603020202020204" pitchFamily="34" charset="0"/>
                <a:cs typeface="Calibri" panose="020F0502020204030204" pitchFamily="34" charset="0"/>
              </a:rPr>
              <a:t>επιχειρήσεις έλαβαν ενίσχυση μέσω χρηματοδοτικού εργαλείου</a:t>
            </a:r>
            <a:endParaRPr lang="el-GR" dirty="0">
              <a:solidFill>
                <a:srgbClr val="075091"/>
              </a:solidFill>
              <a:latin typeface="Trebuchet MS" panose="020B0603020202020204" pitchFamily="34" charset="0"/>
              <a:cs typeface="Calibri" panose="020F0502020204030204" pitchFamily="34" charset="0"/>
            </a:endParaRPr>
          </a:p>
          <a:p>
            <a:pPr algn="ctr" defTabSz="412750" hangingPunct="0"/>
            <a:endParaRPr lang="el-GR" dirty="0">
              <a:solidFill>
                <a:srgbClr val="075091"/>
              </a:solidFill>
              <a:latin typeface="Trebuchet MS" panose="020B0603020202020204" pitchFamily="34" charset="0"/>
              <a:sym typeface="Helvetica Light"/>
            </a:endParaRPr>
          </a:p>
          <a:p>
            <a:pPr marL="228600" indent="-228600" defTabSz="412750" hangingPunct="0">
              <a:buFont typeface="Arial" panose="020B0604020202020204" pitchFamily="34" charset="0"/>
              <a:buChar char="•"/>
            </a:pPr>
            <a:r>
              <a:rPr lang="el-GR" dirty="0">
                <a:solidFill>
                  <a:srgbClr val="075091"/>
                </a:solidFill>
                <a:latin typeface="Trebuchet MS" panose="020B0603020202020204" pitchFamily="34" charset="0"/>
                <a:cs typeface="Calibri" panose="020F0502020204030204" pitchFamily="34" charset="0"/>
              </a:rPr>
              <a:t>Δόθηκαν </a:t>
            </a:r>
            <a:r>
              <a:rPr lang="el-GR" sz="2400" b="1" dirty="0">
                <a:solidFill>
                  <a:srgbClr val="A5D483"/>
                </a:solidFill>
                <a:latin typeface="Trebuchet MS" panose="020B0603020202020204" pitchFamily="34" charset="0"/>
                <a:cs typeface="Calibri" panose="020F0502020204030204" pitchFamily="34" charset="0"/>
              </a:rPr>
              <a:t>8,452 δισ</a:t>
            </a:r>
            <a:r>
              <a:rPr lang="el-GR" sz="2400" b="1" dirty="0" smtClean="0">
                <a:solidFill>
                  <a:srgbClr val="A5D483"/>
                </a:solidFill>
                <a:latin typeface="Trebuchet MS" panose="020B0603020202020204" pitchFamily="34" charset="0"/>
                <a:cs typeface="Calibri" panose="020F0502020204030204" pitchFamily="34" charset="0"/>
              </a:rPr>
              <a:t>.</a:t>
            </a:r>
            <a:r>
              <a:rPr lang="el-GR" sz="2400" b="1" dirty="0" smtClean="0">
                <a:solidFill>
                  <a:srgbClr val="A5D483"/>
                </a:solidFill>
                <a:latin typeface="Trebuchet MS" panose="020B0603020202020204" pitchFamily="34" charset="0"/>
                <a:cs typeface="Calibri" panose="020F0502020204030204" pitchFamily="34" charset="0"/>
                <a:sym typeface="Helvetica Light"/>
              </a:rPr>
              <a:t>€</a:t>
            </a:r>
            <a:endParaRPr lang="el-GR" sz="2400" b="1" dirty="0">
              <a:solidFill>
                <a:srgbClr val="A5D483"/>
              </a:solidFill>
              <a:latin typeface="Trebuchet MS" panose="020B0603020202020204" pitchFamily="34" charset="0"/>
              <a:cs typeface="Calibri" panose="020F0502020204030204" pitchFamily="34" charset="0"/>
            </a:endParaRPr>
          </a:p>
          <a:p>
            <a:pPr defTabSz="412750" hangingPunct="0"/>
            <a:endParaRPr lang="el-GR" dirty="0">
              <a:solidFill>
                <a:srgbClr val="075091"/>
              </a:solidFill>
              <a:latin typeface="Trebuchet MS" panose="020B0603020202020204" pitchFamily="34" charset="0"/>
              <a:cs typeface="Calibri" panose="020F0502020204030204" pitchFamily="34" charset="0"/>
            </a:endParaRPr>
          </a:p>
          <a:p>
            <a:pPr marL="228600" indent="-228600" defTabSz="412750" hangingPunct="0">
              <a:buFont typeface="Arial" panose="020B0604020202020204" pitchFamily="34" charset="0"/>
              <a:buChar char="•"/>
            </a:pPr>
            <a:r>
              <a:rPr lang="el-GR" dirty="0">
                <a:solidFill>
                  <a:srgbClr val="075091"/>
                </a:solidFill>
                <a:latin typeface="Trebuchet MS" panose="020B0603020202020204" pitchFamily="34" charset="0"/>
                <a:cs typeface="Calibri" panose="020F0502020204030204" pitchFamily="34" charset="0"/>
                <a:sym typeface="Helvetica Light"/>
              </a:rPr>
              <a:t>Με τη μορ</a:t>
            </a:r>
            <a:r>
              <a:rPr lang="el-GR" dirty="0">
                <a:solidFill>
                  <a:srgbClr val="075091"/>
                </a:solidFill>
                <a:latin typeface="Trebuchet MS" panose="020B0603020202020204" pitchFamily="34" charset="0"/>
                <a:cs typeface="Calibri" panose="020F0502020204030204" pitchFamily="34" charset="0"/>
              </a:rPr>
              <a:t>φή εγγυήσεων, επιδοτήσεων επιτοκίων, συμμετοχών, υποστηριζόμενων δανείων και δανείων επιμερισμένου ρίσκου  </a:t>
            </a:r>
            <a:endParaRPr lang="el-GR" dirty="0">
              <a:solidFill>
                <a:srgbClr val="075091"/>
              </a:solidFill>
              <a:latin typeface="Trebuchet MS" panose="020B0603020202020204" pitchFamily="34" charset="0"/>
              <a:cs typeface="Calibri" panose="020F0502020204030204" pitchFamily="34" charset="0"/>
              <a:sym typeface="Helvetica Light"/>
            </a:endParaRPr>
          </a:p>
          <a:p>
            <a:pPr marL="228600" indent="-228600" defTabSz="412750" hangingPunct="0">
              <a:buFont typeface="Arial" panose="020B0604020202020204" pitchFamily="34" charset="0"/>
              <a:buChar char="•"/>
            </a:pPr>
            <a:endParaRPr lang="el-GR" sz="1400" dirty="0">
              <a:solidFill>
                <a:srgbClr val="075091"/>
              </a:solidFill>
              <a:latin typeface="Calibri" panose="020F0502020204030204" pitchFamily="34" charset="0"/>
              <a:cs typeface="Calibri" panose="020F0502020204030204" pitchFamily="34" charset="0"/>
            </a:endParaRPr>
          </a:p>
          <a:p>
            <a:pPr defTabSz="412750" hangingPunct="0"/>
            <a:endParaRPr lang="el-GR" sz="1400" dirty="0">
              <a:solidFill>
                <a:srgbClr val="07509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fld id="{3705D503-D1B6-4A67-8FF5-CE1B15326FC5}" type="slidenum">
              <a:rPr lang="en-US" smtClean="0"/>
            </a:fld>
            <a:endParaRPr lang="en-US"/>
          </a:p>
        </p:txBody>
      </p:sp>
      <p:cxnSp>
        <p:nvCxnSpPr>
          <p:cNvPr id="6" name="Ευθεία γραμμή σύνδεσης 5"/>
          <p:cNvCxnSpPr/>
          <p:nvPr/>
        </p:nvCxnSpPr>
        <p:spPr>
          <a:xfrm>
            <a:off x="1713872" y="2798213"/>
            <a:ext cx="2700186" cy="0"/>
          </a:xfrm>
          <a:prstGeom prst="line">
            <a:avLst/>
          </a:prstGeom>
          <a:noFill/>
          <a:ln w="12700" cap="flat">
            <a:solidFill>
              <a:srgbClr val="A0E5FA"/>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 name="Ευθεία γραμμή σύνδεσης 7"/>
          <p:cNvCxnSpPr/>
          <p:nvPr/>
        </p:nvCxnSpPr>
        <p:spPr>
          <a:xfrm>
            <a:off x="7703589" y="2798213"/>
            <a:ext cx="2700186" cy="0"/>
          </a:xfrm>
          <a:prstGeom prst="line">
            <a:avLst/>
          </a:prstGeom>
          <a:noFill/>
          <a:ln w="12700" cap="flat">
            <a:solidFill>
              <a:srgbClr val="A0E5FA"/>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Υλοποίηση ΕΣΠΑ 2014-2020: Ενίσχυση Επιχειρήσεων</a:t>
            </a:r>
            <a:endParaRPr lang="el-GR" sz="2800" dirty="0"/>
          </a:p>
        </p:txBody>
      </p:sp>
      <p:sp>
        <p:nvSpPr>
          <p:cNvPr id="3" name="Θέση κειμένου 2"/>
          <p:cNvSpPr>
            <a:spLocks noGrp="1"/>
          </p:cNvSpPr>
          <p:nvPr>
            <p:ph idx="1"/>
          </p:nvPr>
        </p:nvSpPr>
        <p:spPr/>
        <p:txBody>
          <a:bodyPr/>
          <a:lstStyle/>
          <a:p>
            <a:pPr marL="0" indent="0">
              <a:lnSpc>
                <a:spcPts val="2200"/>
              </a:lnSpc>
              <a:spcAft>
                <a:spcPts val="900"/>
              </a:spcAft>
              <a:buNone/>
            </a:pPr>
            <a:endParaRPr lang="el-GR" sz="1400" dirty="0"/>
          </a:p>
          <a:p>
            <a:endParaRPr lang="el-GR" dirty="0"/>
          </a:p>
          <a:p>
            <a:endParaRPr lang="el-GR" dirty="0"/>
          </a:p>
          <a:p>
            <a:endParaRPr lang="el-GR" dirty="0"/>
          </a:p>
        </p:txBody>
      </p:sp>
      <p:graphicFrame>
        <p:nvGraphicFramePr>
          <p:cNvPr id="12" name="Chart 1"/>
          <p:cNvGraphicFramePr/>
          <p:nvPr/>
        </p:nvGraphicFramePr>
        <p:xfrm>
          <a:off x="1444752" y="1274885"/>
          <a:ext cx="8961120" cy="384755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Γράφημα 6"/>
          <p:cNvGraphicFramePr/>
          <p:nvPr/>
        </p:nvGraphicFramePr>
        <p:xfrm>
          <a:off x="518983" y="1274884"/>
          <a:ext cx="10368091" cy="4872007"/>
        </p:xfrm>
        <a:graphic>
          <a:graphicData uri="http://schemas.openxmlformats.org/drawingml/2006/chart">
            <c:chart xmlns:c="http://schemas.openxmlformats.org/drawingml/2006/chart" xmlns:r="http://schemas.openxmlformats.org/officeDocument/2006/relationships" r:id="rId2"/>
          </a:graphicData>
        </a:graphic>
      </p:graphicFrame>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988725" cy="1086930"/>
          </a:xfrm>
        </p:spPr>
        <p:txBody>
          <a:bodyPr>
            <a:noAutofit/>
          </a:bodyPr>
          <a:lstStyle/>
          <a:p>
            <a:r>
              <a:rPr lang="el-GR" sz="2600" dirty="0"/>
              <a:t>Η Ελλάδα στην </a:t>
            </a:r>
            <a:r>
              <a:rPr lang="en-US" sz="2600" dirty="0" smtClean="0"/>
              <a:t>1</a:t>
            </a:r>
            <a:r>
              <a:rPr lang="el-GR" sz="2600" baseline="30000" dirty="0" smtClean="0"/>
              <a:t>η</a:t>
            </a:r>
            <a:r>
              <a:rPr lang="el-GR" sz="2600" dirty="0" smtClean="0"/>
              <a:t> </a:t>
            </a:r>
            <a:r>
              <a:rPr lang="el-GR" sz="2600" dirty="0"/>
              <a:t>Θέση της Ευρώπης στην κατά κεφαλήν ενίσχυση από κοινοτικούς πόρους (ΕΣΠΑ 2021-2027 και Ταμείο Ανάκαμψης)</a:t>
            </a:r>
            <a:endParaRPr lang="el-GR" sz="2600" dirty="0"/>
          </a:p>
        </p:txBody>
      </p:sp>
      <p:sp>
        <p:nvSpPr>
          <p:cNvPr id="3" name="Θέση κειμένου 2"/>
          <p:cNvSpPr>
            <a:spLocks noGrp="1"/>
          </p:cNvSpPr>
          <p:nvPr>
            <p:ph idx="1"/>
          </p:nvPr>
        </p:nvSpPr>
        <p:spPr/>
        <p:txBody>
          <a:bodyPr/>
          <a:lstStyle/>
          <a:p>
            <a:pPr marL="0" indent="0">
              <a:lnSpc>
                <a:spcPts val="2200"/>
              </a:lnSpc>
              <a:spcAft>
                <a:spcPts val="900"/>
              </a:spcAft>
              <a:buNone/>
            </a:pPr>
            <a:endParaRPr lang="el-GR" sz="1400" dirty="0"/>
          </a:p>
          <a:p>
            <a:endParaRPr lang="el-GR" dirty="0"/>
          </a:p>
          <a:p>
            <a:endParaRPr lang="el-GR" dirty="0"/>
          </a:p>
          <a:p>
            <a:endParaRPr lang="el-GR" dirty="0"/>
          </a:p>
        </p:txBody>
      </p:sp>
      <p:graphicFrame>
        <p:nvGraphicFramePr>
          <p:cNvPr id="12" name="Chart 1"/>
          <p:cNvGraphicFramePr/>
          <p:nvPr/>
        </p:nvGraphicFramePr>
        <p:xfrm>
          <a:off x="1444752" y="1274885"/>
          <a:ext cx="8961120" cy="384755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1" name="Chart 1"/>
          <p:cNvGraphicFramePr/>
          <p:nvPr/>
        </p:nvGraphicFramePr>
        <p:xfrm>
          <a:off x="287655" y="1327927"/>
          <a:ext cx="11616690" cy="4821988"/>
        </p:xfrm>
        <a:graphic>
          <a:graphicData uri="http://schemas.openxmlformats.org/drawingml/2006/chart">
            <c:chart xmlns:c="http://schemas.openxmlformats.org/drawingml/2006/chart" xmlns:r="http://schemas.openxmlformats.org/officeDocument/2006/relationships" r:id="rId2"/>
          </a:graphicData>
        </a:graphic>
      </p:graphicFrame>
      <p:sp>
        <p:nvSpPr>
          <p:cNvPr id="4" name="Θέση αριθμού διαφάνειας 3"/>
          <p:cNvSpPr>
            <a:spLocks noGrp="1"/>
          </p:cNvSpPr>
          <p:nvPr>
            <p:ph type="sldNum" sz="quarter" idx="12"/>
          </p:nvPr>
        </p:nvSpPr>
        <p:spPr/>
        <p:txBody>
          <a:bodyPr/>
          <a:lstStyle/>
          <a:p>
            <a:fld id="{933CBE49-12C8-4B89-A1AE-1C6FC85151F9}" type="slidenum">
              <a:rPr lang="en-US" smtClean="0"/>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Τα Προγράμματα του ΕΣΠΑ 2021-2027</a:t>
            </a:r>
            <a:endParaRPr lang="el-GR" sz="2800" dirty="0"/>
          </a:p>
        </p:txBody>
      </p:sp>
      <p:sp>
        <p:nvSpPr>
          <p:cNvPr id="3" name="Θέση κειμένου 2"/>
          <p:cNvSpPr>
            <a:spLocks noGrp="1"/>
          </p:cNvSpPr>
          <p:nvPr>
            <p:ph idx="1"/>
          </p:nvPr>
        </p:nvSpPr>
        <p:spPr/>
        <p:txBody>
          <a:bodyPr/>
          <a:lstStyle/>
          <a:p>
            <a:pPr marL="0" indent="0">
              <a:lnSpc>
                <a:spcPts val="2200"/>
              </a:lnSpc>
              <a:spcAft>
                <a:spcPts val="900"/>
              </a:spcAft>
              <a:buNone/>
            </a:pPr>
            <a:endParaRPr lang="el-GR" sz="1400" dirty="0"/>
          </a:p>
          <a:p>
            <a:endParaRPr lang="el-GR" dirty="0"/>
          </a:p>
          <a:p>
            <a:endParaRPr lang="el-GR" dirty="0"/>
          </a:p>
          <a:p>
            <a:endParaRPr lang="el-GR" dirty="0"/>
          </a:p>
        </p:txBody>
      </p:sp>
      <p:graphicFrame>
        <p:nvGraphicFramePr>
          <p:cNvPr id="12" name="Chart 1"/>
          <p:cNvGraphicFramePr/>
          <p:nvPr/>
        </p:nvGraphicFramePr>
        <p:xfrm>
          <a:off x="1444752" y="1655885"/>
          <a:ext cx="8961120" cy="3847558"/>
        </p:xfrm>
        <a:graphic>
          <a:graphicData uri="http://schemas.openxmlformats.org/drawingml/2006/chart">
            <c:chart xmlns:c="http://schemas.openxmlformats.org/drawingml/2006/chart" xmlns:r="http://schemas.openxmlformats.org/officeDocument/2006/relationships" r:id="rId1"/>
          </a:graphicData>
        </a:graphic>
      </p:graphicFrame>
      <p:sp>
        <p:nvSpPr>
          <p:cNvPr id="7" name="Rectangle 1"/>
          <p:cNvSpPr/>
          <p:nvPr/>
        </p:nvSpPr>
        <p:spPr>
          <a:xfrm>
            <a:off x="397934" y="1249302"/>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graphicFrame>
        <p:nvGraphicFramePr>
          <p:cNvPr id="9" name="Chart 41"/>
          <p:cNvGraphicFramePr/>
          <p:nvPr>
            <p:custDataLst>
              <p:tags r:id="rId3"/>
            </p:custDataLst>
          </p:nvPr>
        </p:nvGraphicFramePr>
        <p:xfrm>
          <a:off x="3390900" y="1553095"/>
          <a:ext cx="8481938" cy="45138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custDataLst>
              <p:tags r:id="rId4"/>
            </p:custDataLst>
          </p:nvPr>
        </p:nvSpPr>
        <p:spPr bwMode="auto">
          <a:xfrm>
            <a:off x="2168526" y="1689100"/>
            <a:ext cx="12033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8F3F3D-CE3C-4C3D-BE2E-9A687690E6F9}" type="datetime'''''''''Α''ν''τα''γω''''''ν''''''ιστ''ικό''''τητα'">
              <a:rPr lang="el-GR" altLang="en-US" sz="1200" b="1">
                <a:latin typeface="Calibri" panose="020F0502020204030204"/>
                <a:cs typeface="+mn-cs"/>
              </a:rPr>
            </a:fld>
            <a:endParaRPr lang="el-GR" sz="1200" b="1" dirty="0">
              <a:latin typeface="Calibri" panose="020F0502020204030204"/>
              <a:cs typeface="+mn-cs"/>
            </a:endParaRPr>
          </a:p>
        </p:txBody>
      </p:sp>
      <p:sp>
        <p:nvSpPr>
          <p:cNvPr id="13" name="Text Placeholder 2"/>
          <p:cNvSpPr>
            <a:spLocks noGrp="1"/>
          </p:cNvSpPr>
          <p:nvPr>
            <p:custDataLst>
              <p:tags r:id="rId5"/>
            </p:custDataLst>
          </p:nvPr>
        </p:nvSpPr>
        <p:spPr bwMode="auto">
          <a:xfrm>
            <a:off x="652463" y="2146300"/>
            <a:ext cx="27193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46B3899-5B54-4517-B111-8935D97A00CE}" type="datetime'Αν''θ''ρώπινο Δυναμικό'''' ''και Κ''οινωνι''''κή'' Συν''οχή'''">
              <a:rPr lang="el-GR" altLang="en-US" sz="1200" b="1">
                <a:latin typeface="Calibri" panose="020F0502020204030204"/>
                <a:cs typeface="+mn-cs"/>
              </a:rPr>
            </a:fld>
            <a:endParaRPr lang="el-GR" sz="1200" b="1" dirty="0">
              <a:latin typeface="Calibri" panose="020F0502020204030204"/>
              <a:cs typeface="+mn-cs"/>
            </a:endParaRPr>
          </a:p>
        </p:txBody>
      </p:sp>
      <p:sp>
        <p:nvSpPr>
          <p:cNvPr id="14" name="Text Placeholder 2"/>
          <p:cNvSpPr>
            <a:spLocks noGrp="1"/>
          </p:cNvSpPr>
          <p:nvPr>
            <p:custDataLst>
              <p:tags r:id="rId6"/>
            </p:custDataLst>
          </p:nvPr>
        </p:nvSpPr>
        <p:spPr bwMode="auto">
          <a:xfrm>
            <a:off x="592139" y="4432300"/>
            <a:ext cx="27797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A27290-C5A0-4C51-A7F6-D612D4653B35}" type="datetime'Τεχν''ική Β''οήθει''α κα''ι Υποστ''ή''ρι''''ξ''η Δικ''αιούχων'">
              <a:rPr lang="el-GR" altLang="en-US" sz="1200" b="1">
                <a:latin typeface="Calibri" panose="020F0502020204030204"/>
                <a:cs typeface="+mn-cs"/>
              </a:rPr>
            </a:fld>
            <a:endParaRPr lang="el-GR" sz="1200" b="1" dirty="0">
              <a:latin typeface="Calibri" panose="020F0502020204030204"/>
              <a:cs typeface="+mn-cs"/>
            </a:endParaRPr>
          </a:p>
        </p:txBody>
      </p:sp>
      <p:sp>
        <p:nvSpPr>
          <p:cNvPr id="15" name="Text Placeholder 2"/>
          <p:cNvSpPr>
            <a:spLocks noGrp="1"/>
          </p:cNvSpPr>
          <p:nvPr>
            <p:custDataLst>
              <p:tags r:id="rId7"/>
            </p:custDataLst>
          </p:nvPr>
        </p:nvSpPr>
        <p:spPr bwMode="auto">
          <a:xfrm>
            <a:off x="2601913" y="3517900"/>
            <a:ext cx="7699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F3E8E7-E56A-4BE4-AA19-A390D249B04B}" type="datetime' ''Μ''''''''ε''τ''α''φ''''''''ο''''''''ρ''''''έ''ς'''''''''">
              <a:rPr lang="el-GR" altLang="en-US" sz="1200" b="1">
                <a:latin typeface="Calibri" panose="020F0502020204030204"/>
                <a:cs typeface="+mn-cs"/>
              </a:rPr>
            </a:fld>
            <a:endParaRPr lang="el-GR" sz="1200" b="1" dirty="0">
              <a:latin typeface="Calibri" panose="020F0502020204030204"/>
              <a:cs typeface="+mn-cs"/>
            </a:endParaRPr>
          </a:p>
        </p:txBody>
      </p:sp>
      <p:sp>
        <p:nvSpPr>
          <p:cNvPr id="16" name="Text Placeholder 2"/>
          <p:cNvSpPr>
            <a:spLocks noGrp="1"/>
          </p:cNvSpPr>
          <p:nvPr>
            <p:custDataLst>
              <p:tags r:id="rId8"/>
            </p:custDataLst>
          </p:nvPr>
        </p:nvSpPr>
        <p:spPr bwMode="auto">
          <a:xfrm>
            <a:off x="1549399" y="26035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2805F71-E7BC-4693-8CBD-D97E2FCA264E}" type="datetime'''''''Ψ''''''ηφιακός'''' ''Μετασ''''''χηματ''ισ''μ''''''ό''ς'">
              <a:rPr lang="el-GR" altLang="en-US" sz="1200" b="1">
                <a:latin typeface="Calibri" panose="020F0502020204030204"/>
                <a:cs typeface="+mn-cs"/>
              </a:rPr>
            </a:fld>
            <a:endParaRPr lang="el-GR" sz="1200" b="1" dirty="0">
              <a:latin typeface="Calibri" panose="020F0502020204030204"/>
              <a:cs typeface="+mn-cs"/>
            </a:endParaRPr>
          </a:p>
        </p:txBody>
      </p:sp>
      <p:sp>
        <p:nvSpPr>
          <p:cNvPr id="17" name="Text Placeholder 2"/>
          <p:cNvSpPr>
            <a:spLocks noGrp="1"/>
          </p:cNvSpPr>
          <p:nvPr>
            <p:custDataLst>
              <p:tags r:id="rId9"/>
            </p:custDataLst>
          </p:nvPr>
        </p:nvSpPr>
        <p:spPr bwMode="auto">
          <a:xfrm>
            <a:off x="1252539" y="3060700"/>
            <a:ext cx="21193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1B28EC-922A-48E9-AD0E-6BD7E94D1C9A}" type="datetime'Π''ε''ριβ''ά''''λλον ''και Κλ''ιμα''''''''τι''κ''ή ''Αλλ''αγή'">
              <a:rPr lang="el-GR" altLang="en-US" sz="1200" b="1">
                <a:latin typeface="Calibri" panose="020F0502020204030204"/>
                <a:cs typeface="+mn-cs"/>
              </a:rPr>
            </a:fld>
            <a:endParaRPr lang="el-GR" sz="1200" b="1" dirty="0">
              <a:latin typeface="Calibri" panose="020F0502020204030204"/>
              <a:cs typeface="+mn-cs"/>
            </a:endParaRPr>
          </a:p>
        </p:txBody>
      </p:sp>
      <p:sp>
        <p:nvSpPr>
          <p:cNvPr id="18" name="Text Placeholder 2"/>
          <p:cNvSpPr>
            <a:spLocks noGrp="1"/>
          </p:cNvSpPr>
          <p:nvPr>
            <p:custDataLst>
              <p:tags r:id="rId10"/>
            </p:custDataLst>
          </p:nvPr>
        </p:nvSpPr>
        <p:spPr bwMode="auto">
          <a:xfrm>
            <a:off x="2109789" y="3975100"/>
            <a:ext cx="1262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9C5387-AD74-4573-B61E-3C74A333D93B}" type="datetime'''Πολ''''ι''''τικ''ή'''''''' Π''ρ''''''''οστ''''''ασία'">
              <a:rPr lang="el-GR" altLang="en-US" sz="1200" b="1">
                <a:latin typeface="Calibri" panose="020F0502020204030204"/>
                <a:cs typeface="+mn-cs"/>
              </a:rPr>
            </a:fld>
            <a:endParaRPr lang="el-GR" sz="1200" b="1" dirty="0">
              <a:latin typeface="Calibri" panose="020F0502020204030204"/>
              <a:cs typeface="+mn-cs"/>
            </a:endParaRPr>
          </a:p>
        </p:txBody>
      </p:sp>
      <p:sp>
        <p:nvSpPr>
          <p:cNvPr id="19" name="Text Placeholder 2"/>
          <p:cNvSpPr>
            <a:spLocks noGrp="1"/>
          </p:cNvSpPr>
          <p:nvPr>
            <p:custDataLst>
              <p:tags r:id="rId11"/>
            </p:custDataLst>
          </p:nvPr>
        </p:nvSpPr>
        <p:spPr bwMode="auto">
          <a:xfrm>
            <a:off x="1416049" y="4889500"/>
            <a:ext cx="1955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55D434-686C-43D5-BAE4-972AB08AE4F3}" type="datetime'''Δί''κα''ι''''η ''Αναπ''''τυ''''ξι''''''ακή Με''τ''άβ''''αση'">
              <a:rPr lang="el-GR" altLang="en-US" sz="1200" b="1">
                <a:latin typeface="Calibri" panose="020F0502020204030204"/>
                <a:cs typeface="+mn-cs"/>
              </a:rPr>
            </a:fld>
            <a:endParaRPr lang="el-GR" sz="1200" b="1" dirty="0">
              <a:latin typeface="Calibri" panose="020F0502020204030204"/>
              <a:cs typeface="+mn-cs"/>
            </a:endParaRPr>
          </a:p>
        </p:txBody>
      </p:sp>
      <p:sp>
        <p:nvSpPr>
          <p:cNvPr id="20" name="Text Placeholder 2"/>
          <p:cNvSpPr>
            <a:spLocks noGrp="1"/>
          </p:cNvSpPr>
          <p:nvPr>
            <p:custDataLst>
              <p:tags r:id="rId12"/>
            </p:custDataLst>
          </p:nvPr>
        </p:nvSpPr>
        <p:spPr bwMode="auto">
          <a:xfrm>
            <a:off x="915989" y="5346700"/>
            <a:ext cx="24558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BB59F2-200B-4BF3-9A38-CCD215DBCC4D}" type="datetime'Αλιεία, Υδατ''''οκ''''αλ''λι''έργ''εια και Θ''άλασσα'">
              <a:rPr lang="el-GR" altLang="en-US" sz="1200" b="1">
                <a:latin typeface="Calibri" panose="020F0502020204030204"/>
                <a:cs typeface="+mn-cs"/>
              </a:rPr>
            </a:fld>
            <a:endParaRPr lang="el-GR" sz="1200" b="1" dirty="0">
              <a:latin typeface="Calibri" panose="020F0502020204030204"/>
              <a:cs typeface="+mn-cs"/>
            </a:endParaRPr>
          </a:p>
        </p:txBody>
      </p:sp>
      <p:sp>
        <p:nvSpPr>
          <p:cNvPr id="21" name="Text Placeholder 2"/>
          <p:cNvSpPr>
            <a:spLocks noGrp="1"/>
          </p:cNvSpPr>
          <p:nvPr>
            <p:custDataLst>
              <p:tags r:id="rId13"/>
            </p:custDataLst>
          </p:nvPr>
        </p:nvSpPr>
        <p:spPr bwMode="auto">
          <a:xfrm>
            <a:off x="1377949" y="5803900"/>
            <a:ext cx="19939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03B7FC-D3D0-4BE2-AAC5-F04EE4119074}" type="datetime'13 Π''''ερ''ι''φ''ε''''''ρειακά ''''''''''Προ''γράμμα''τα'''">
              <a:rPr lang="el-GR" altLang="en-US" sz="1200" b="1">
                <a:latin typeface="Calibri" panose="020F0502020204030204"/>
                <a:cs typeface="+mn-cs"/>
              </a:rPr>
            </a:fld>
            <a:endParaRPr lang="el-GR" sz="1200" b="1" dirty="0">
              <a:latin typeface="Calibri" panose="020F0502020204030204"/>
              <a:cs typeface="+mn-cs"/>
            </a:endParaRPr>
          </a:p>
        </p:txBody>
      </p:sp>
      <p:sp>
        <p:nvSpPr>
          <p:cNvPr id="22" name="Text Placeholder 2"/>
          <p:cNvSpPr>
            <a:spLocks noGrp="1"/>
          </p:cNvSpPr>
          <p:nvPr>
            <p:custDataLst>
              <p:tags r:id="rId14"/>
            </p:custDataLst>
          </p:nvPr>
        </p:nvSpPr>
        <p:spPr bwMode="gray">
          <a:xfrm>
            <a:off x="4037025" y="5247977"/>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8D1CB2-C56B-4D38-B395-0686ACF10E55}" type="datetime'''''''''''4''5''''''''''''''''''''5'''''''''''''''">
              <a:rPr lang="el-GR" altLang="en-US" sz="1000" b="1">
                <a:latin typeface="Calibri" panose="020F0502020204030204"/>
                <a:cs typeface="+mn-cs"/>
              </a:rPr>
            </a:fld>
            <a:endParaRPr lang="el-GR" sz="1000" b="1" dirty="0">
              <a:latin typeface="Calibri" panose="020F0502020204030204"/>
              <a:cs typeface="+mn-cs"/>
            </a:endParaRPr>
          </a:p>
        </p:txBody>
      </p:sp>
      <p:sp>
        <p:nvSpPr>
          <p:cNvPr id="23" name="Text Placeholder 2"/>
          <p:cNvSpPr>
            <a:spLocks noGrp="1"/>
          </p:cNvSpPr>
          <p:nvPr>
            <p:custDataLst>
              <p:tags r:id="rId15"/>
            </p:custDataLst>
          </p:nvPr>
        </p:nvSpPr>
        <p:spPr bwMode="gray">
          <a:xfrm>
            <a:off x="7559676" y="1763161"/>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C499F7-9B2A-4BC0-8BD6-52E2CFB63A57}" type="datetime'''''''''''''''''''3''.''''''''8''''''''''''''''8''''5'''">
              <a:rPr lang="el-GR" altLang="en-US" sz="1000" b="1">
                <a:latin typeface="Calibri" panose="020F0502020204030204"/>
                <a:cs typeface="+mn-cs"/>
              </a:rPr>
            </a:fld>
            <a:endParaRPr lang="el-GR" sz="1000" b="1" dirty="0">
              <a:latin typeface="Calibri" panose="020F0502020204030204"/>
              <a:cs typeface="+mn-cs"/>
            </a:endParaRPr>
          </a:p>
        </p:txBody>
      </p:sp>
      <p:sp>
        <p:nvSpPr>
          <p:cNvPr id="24" name="Text Placeholder 2"/>
          <p:cNvSpPr>
            <a:spLocks noGrp="1"/>
          </p:cNvSpPr>
          <p:nvPr>
            <p:custDataLst>
              <p:tags r:id="rId16"/>
            </p:custDataLst>
          </p:nvPr>
        </p:nvSpPr>
        <p:spPr bwMode="gray">
          <a:xfrm>
            <a:off x="7770813" y="2160496"/>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p>
            <a:pPr defTabSz="457200">
              <a:lnSpc>
                <a:spcPct val="90000"/>
              </a:lnSpc>
              <a:spcBef>
                <a:spcPct val="0"/>
              </a:spcBef>
              <a:spcAft>
                <a:spcPct val="0"/>
              </a:spcAft>
              <a:buFont typeface="Arial" panose="020B0604020202020204" pitchFamily="34" charset="0"/>
            </a:pPr>
            <a:fld id="{82B5B485-1268-485C-98FC-D849042D757D}" type="datetime'''''''4''''''''.''''1''''''''''6''''''''''2'''''''''">
              <a:rPr lang="el-GR" altLang="en-US" sz="1000" b="1">
                <a:latin typeface="Calibri" panose="020F0502020204030204"/>
              </a:rPr>
            </a:fld>
            <a:endParaRPr lang="el-GR" sz="1000" b="1" dirty="0">
              <a:latin typeface="Calibri" panose="020F0502020204030204"/>
            </a:endParaRPr>
          </a:p>
        </p:txBody>
      </p:sp>
      <p:sp>
        <p:nvSpPr>
          <p:cNvPr id="25" name="Text Placeholder 2"/>
          <p:cNvSpPr>
            <a:spLocks noGrp="1"/>
          </p:cNvSpPr>
          <p:nvPr>
            <p:custDataLst>
              <p:tags r:id="rId17"/>
            </p:custDataLst>
          </p:nvPr>
        </p:nvSpPr>
        <p:spPr bwMode="gray">
          <a:xfrm>
            <a:off x="4457700" y="2603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42248-511F-4DF3-948B-F2B6018D6297}" type="datetime'''''''''''''''''''''''''9''43'''">
              <a:rPr lang="el-GR" altLang="en-US" sz="1000" b="1">
                <a:latin typeface="Calibri" panose="020F0502020204030204"/>
                <a:cs typeface="+mn-cs"/>
              </a:rPr>
            </a:fld>
            <a:endParaRPr lang="el-GR" sz="1000" b="1" dirty="0">
              <a:latin typeface="Calibri" panose="020F0502020204030204"/>
              <a:cs typeface="+mn-cs"/>
            </a:endParaRPr>
          </a:p>
        </p:txBody>
      </p:sp>
      <p:sp>
        <p:nvSpPr>
          <p:cNvPr id="26" name="Text Placeholder 2"/>
          <p:cNvSpPr>
            <a:spLocks noGrp="1"/>
          </p:cNvSpPr>
          <p:nvPr>
            <p:custDataLst>
              <p:tags r:id="rId18"/>
            </p:custDataLst>
          </p:nvPr>
        </p:nvSpPr>
        <p:spPr bwMode="gray">
          <a:xfrm>
            <a:off x="7235826" y="30607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AFA6950-6CB5-4D2E-B984-55AB54682380}" type="datetime'''''''''''''''''''3''''.''6''''''''''''''''''''''0''''''7'">
              <a:rPr lang="el-GR" altLang="en-US" sz="1000" b="1">
                <a:latin typeface="Calibri" panose="020F0502020204030204"/>
                <a:cs typeface="+mn-cs"/>
              </a:rPr>
            </a:fld>
            <a:endParaRPr lang="el-GR" sz="1000" b="1" dirty="0">
              <a:latin typeface="Calibri" panose="020F0502020204030204"/>
              <a:cs typeface="+mn-cs"/>
            </a:endParaRPr>
          </a:p>
        </p:txBody>
      </p:sp>
      <p:sp>
        <p:nvSpPr>
          <p:cNvPr id="27" name="Text Placeholder 2"/>
          <p:cNvSpPr>
            <a:spLocks noGrp="1"/>
          </p:cNvSpPr>
          <p:nvPr>
            <p:custDataLst>
              <p:tags r:id="rId19"/>
            </p:custDataLst>
          </p:nvPr>
        </p:nvSpPr>
        <p:spPr bwMode="gray">
          <a:xfrm>
            <a:off x="5889645" y="3517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C7B395-5AB2-4543-BA7B-172B0DD1D884}" type="datetime'''2''''''''.''''''''''''''2''''''2''''4'''''''''">
              <a:rPr lang="el-GR" altLang="en-US" sz="1000" b="1">
                <a:latin typeface="Calibri" panose="020F0502020204030204"/>
                <a:cs typeface="+mn-cs"/>
              </a:rPr>
            </a:fld>
            <a:endParaRPr lang="el-GR" sz="1000" b="1" dirty="0">
              <a:latin typeface="Calibri" panose="020F0502020204030204"/>
              <a:cs typeface="+mn-cs"/>
            </a:endParaRPr>
          </a:p>
        </p:txBody>
      </p:sp>
      <p:sp>
        <p:nvSpPr>
          <p:cNvPr id="28" name="Text Placeholder 2"/>
          <p:cNvSpPr>
            <a:spLocks noGrp="1"/>
          </p:cNvSpPr>
          <p:nvPr>
            <p:custDataLst>
              <p:tags r:id="rId20"/>
            </p:custDataLst>
          </p:nvPr>
        </p:nvSpPr>
        <p:spPr bwMode="gray">
          <a:xfrm>
            <a:off x="4237038" y="39751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45C789-341B-46DC-873A-6E09AE5E885F}" type="datetime'''''''''''''''''''''''''''''7''''''''''1''''''4'''''''''''">
              <a:rPr lang="el-GR" altLang="en-US" sz="1000" b="1">
                <a:latin typeface="Calibri" panose="020F0502020204030204"/>
                <a:cs typeface="+mn-cs"/>
              </a:rPr>
            </a:fld>
            <a:endParaRPr lang="el-GR" sz="1000" b="1" dirty="0">
              <a:latin typeface="Calibri" panose="020F0502020204030204"/>
              <a:cs typeface="+mn-cs"/>
            </a:endParaRPr>
          </a:p>
        </p:txBody>
      </p:sp>
      <p:sp>
        <p:nvSpPr>
          <p:cNvPr id="29" name="Text Placeholder 2"/>
          <p:cNvSpPr>
            <a:spLocks noGrp="1"/>
          </p:cNvSpPr>
          <p:nvPr>
            <p:custDataLst>
              <p:tags r:id="rId21"/>
            </p:custDataLst>
          </p:nvPr>
        </p:nvSpPr>
        <p:spPr bwMode="gray">
          <a:xfrm>
            <a:off x="4035425" y="44323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A6CDAA3-51DE-441A-ACD4-C8CCE2509FD1}" type="datetime'''''''''5''''''''''0''''''''''4'''''''''''''">
              <a:rPr lang="el-GR" altLang="en-US" sz="1000" b="1">
                <a:latin typeface="Calibri" panose="020F0502020204030204"/>
                <a:cs typeface="+mn-cs"/>
              </a:rPr>
            </a:fld>
            <a:endParaRPr lang="el-GR" sz="1000" b="1" dirty="0">
              <a:latin typeface="Calibri" panose="020F0502020204030204"/>
              <a:cs typeface="+mn-cs"/>
            </a:endParaRPr>
          </a:p>
        </p:txBody>
      </p:sp>
      <p:sp>
        <p:nvSpPr>
          <p:cNvPr id="30" name="Text Placeholder 2"/>
          <p:cNvSpPr>
            <a:spLocks noGrp="1"/>
          </p:cNvSpPr>
          <p:nvPr>
            <p:custDataLst>
              <p:tags r:id="rId22"/>
            </p:custDataLst>
          </p:nvPr>
        </p:nvSpPr>
        <p:spPr bwMode="gray">
          <a:xfrm>
            <a:off x="5236067" y="4843203"/>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6B4024-915C-46C2-AA16-1E2CBFCE26CC}" type="datetime'''''''1''''''''''''.''''''6''''''''''''2''''''''''''9'''''">
              <a:rPr lang="el-GR" altLang="en-US" sz="1000" b="1">
                <a:latin typeface="Calibri" panose="020F0502020204030204"/>
                <a:cs typeface="+mn-cs"/>
              </a:rPr>
            </a:fld>
            <a:endParaRPr lang="el-GR" sz="1000" b="1" dirty="0">
              <a:latin typeface="Calibri" panose="020F0502020204030204"/>
              <a:cs typeface="+mn-cs"/>
            </a:endParaRPr>
          </a:p>
        </p:txBody>
      </p:sp>
      <p:sp>
        <p:nvSpPr>
          <p:cNvPr id="31" name="Text Placeholder 2"/>
          <p:cNvSpPr>
            <a:spLocks noGrp="1"/>
          </p:cNvSpPr>
          <p:nvPr>
            <p:custDataLst>
              <p:tags r:id="rId23"/>
            </p:custDataLst>
          </p:nvPr>
        </p:nvSpPr>
        <p:spPr bwMode="gray">
          <a:xfrm>
            <a:off x="11198161" y="5432829"/>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41D8E76-9819-41E7-8ECD-54C97EE43F6F}" type="datetime'8''''''''''''''''.06''''''''6'''''''''''''">
              <a:rPr lang="el-GR" altLang="en-US" sz="1200" b="1">
                <a:latin typeface="Calibri" panose="020F0502020204030204"/>
                <a:cs typeface="+mn-cs"/>
              </a:rPr>
            </a:fld>
            <a:endParaRPr lang="el-GR" sz="1200" b="1" dirty="0">
              <a:latin typeface="Calibri" panose="020F0502020204030204"/>
              <a:cs typeface="+mn-cs"/>
            </a:endParaRPr>
          </a:p>
        </p:txBody>
      </p:sp>
      <p:sp>
        <p:nvSpPr>
          <p:cNvPr id="4" name="Θέση αριθμού διαφάνειας 3"/>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68" y="43129"/>
            <a:ext cx="8825633" cy="992039"/>
          </a:xfrm>
        </p:spPr>
        <p:txBody>
          <a:bodyPr>
            <a:noAutofit/>
          </a:bodyPr>
          <a:lstStyle/>
          <a:p>
            <a:r>
              <a:rPr lang="el-GR" sz="2800" dirty="0"/>
              <a:t>ΕΣΠΑ 2021-2027: Ενισχύουμε τις 13 Περιφέρειες (από 5,9 δισ</a:t>
            </a:r>
            <a:r>
              <a:rPr lang="el-GR" sz="2800" dirty="0" smtClean="0"/>
              <a:t>.€ </a:t>
            </a:r>
            <a:r>
              <a:rPr lang="el-GR" sz="2800" dirty="0"/>
              <a:t>στο ΕΣΠΑ 2014-2020 σε 8,1 δισ</a:t>
            </a:r>
            <a:r>
              <a:rPr lang="el-GR" sz="2800" dirty="0" smtClean="0"/>
              <a:t>.€</a:t>
            </a:r>
            <a:r>
              <a:rPr lang="el-GR" sz="2800" dirty="0"/>
              <a:t>) </a:t>
            </a:r>
            <a:endParaRPr lang="el-GR" sz="2800" dirty="0"/>
          </a:p>
        </p:txBody>
      </p:sp>
      <p:sp>
        <p:nvSpPr>
          <p:cNvPr id="3" name="Θέση κειμένου 2"/>
          <p:cNvSpPr>
            <a:spLocks noGrp="1"/>
          </p:cNvSpPr>
          <p:nvPr>
            <p:ph idx="1"/>
          </p:nvPr>
        </p:nvSpPr>
        <p:spPr/>
        <p:txBody>
          <a:bodyPr/>
          <a:lstStyle/>
          <a:p>
            <a:pPr marL="0" indent="0">
              <a:lnSpc>
                <a:spcPts val="2200"/>
              </a:lnSpc>
              <a:spcAft>
                <a:spcPts val="900"/>
              </a:spcAft>
              <a:buNone/>
            </a:pPr>
            <a:endParaRPr lang="el-GR" sz="1400" dirty="0"/>
          </a:p>
          <a:p>
            <a:endParaRPr lang="el-GR" dirty="0"/>
          </a:p>
          <a:p>
            <a:endParaRPr lang="el-GR" dirty="0"/>
          </a:p>
          <a:p>
            <a:endParaRPr lang="el-GR" dirty="0"/>
          </a:p>
        </p:txBody>
      </p:sp>
      <p:pic>
        <p:nvPicPr>
          <p:cNvPr id="4" name="Εικόνα 3"/>
          <p:cNvPicPr>
            <a:picLocks noChangeAspect="1"/>
          </p:cNvPicPr>
          <p:nvPr/>
        </p:nvPicPr>
        <p:blipFill rotWithShape="1">
          <a:blip r:embed="rId1"/>
          <a:srcRect t="9157" b="5127"/>
          <a:stretch>
            <a:fillRect/>
          </a:stretch>
        </p:blipFill>
        <p:spPr>
          <a:xfrm>
            <a:off x="1585535" y="1517304"/>
            <a:ext cx="9495030" cy="4447309"/>
          </a:xfrm>
          <a:prstGeom prst="rect">
            <a:avLst/>
          </a:prstGeom>
        </p:spPr>
      </p:pic>
      <p:sp>
        <p:nvSpPr>
          <p:cNvPr id="5" name="Θέση αριθμού διαφάνειας 4"/>
          <p:cNvSpPr>
            <a:spLocks noGrp="1"/>
          </p:cNvSpPr>
          <p:nvPr>
            <p:ph type="sldNum" sz="quarter" idx="12"/>
          </p:nvPr>
        </p:nvSpPr>
        <p:spPr/>
        <p:txBody>
          <a:bodyPr/>
          <a:lstStyle/>
          <a:p>
            <a:fld id="{3705D503-D1B6-4A67-8FF5-CE1B15326FC5}" type="slidenum">
              <a:rPr lang="en-US" smtClean="0"/>
            </a:fld>
            <a:endParaRPr 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HINKCELLSHAPEDONOTDELETE" val="t3H1stE1WnQ_MCloQu1g5IA"/>
</p:tagLst>
</file>

<file path=ppt/tags/tag10.xml><?xml version="1.0" encoding="utf-8"?>
<p:tagLst xmlns:p="http://schemas.openxmlformats.org/presentationml/2006/main">
  <p:tag name="THINKCELLSHAPEDONOTDELETE" val="t3CF5JNWDRzih9XWkDRxK4A"/>
</p:tagLst>
</file>

<file path=ppt/tags/tag11.xml><?xml version="1.0" encoding="utf-8"?>
<p:tagLst xmlns:p="http://schemas.openxmlformats.org/presentationml/2006/main">
  <p:tag name="THINKCELLSHAPEDONOTDELETE" val="t2RZl6puIEfLIw2KMSHhTwA"/>
</p:tagLst>
</file>

<file path=ppt/tags/tag12.xml><?xml version="1.0" encoding="utf-8"?>
<p:tagLst xmlns:p="http://schemas.openxmlformats.org/presentationml/2006/main">
  <p:tag name="THINKCELLSHAPEDONOTDELETE" val="tY46ezUvCPCecutb6Kh0AMA"/>
</p:tagLst>
</file>

<file path=ppt/tags/tag13.xml><?xml version="1.0" encoding="utf-8"?>
<p:tagLst xmlns:p="http://schemas.openxmlformats.org/presentationml/2006/main">
  <p:tag name="THINKCELLSHAPEDONOTDELETE" val="tN4rYWaAW7sTLIGEYFkjGSw"/>
</p:tagLst>
</file>

<file path=ppt/tags/tag14.xml><?xml version="1.0" encoding="utf-8"?>
<p:tagLst xmlns:p="http://schemas.openxmlformats.org/presentationml/2006/main">
  <p:tag name="THINKCELLSHAPEDONOTDELETE" val="tf.kzyr1_UGkZCuw83CXsVw"/>
</p:tagLst>
</file>

<file path=ppt/tags/tag15.xml><?xml version="1.0" encoding="utf-8"?>
<p:tagLst xmlns:p="http://schemas.openxmlformats.org/presentationml/2006/main">
  <p:tag name="THINKCELLSHAPEDONOTDELETE" val="tEjx5ey9S6uZ95DWxGlTtvw"/>
</p:tagLst>
</file>

<file path=ppt/tags/tag16.xml><?xml version="1.0" encoding="utf-8"?>
<p:tagLst xmlns:p="http://schemas.openxmlformats.org/presentationml/2006/main">
  <p:tag name="THINKCELLSHAPEDONOTDELETE" val="t.GDhSrkoAiVRdTqBB2Qx8w"/>
</p:tagLst>
</file>

<file path=ppt/tags/tag17.xml><?xml version="1.0" encoding="utf-8"?>
<p:tagLst xmlns:p="http://schemas.openxmlformats.org/presentationml/2006/main">
  <p:tag name="THINKCELLSHAPEDONOTDELETE" val="teCC5dNKq6BpIlK73MLsLkA"/>
</p:tagLst>
</file>

<file path=ppt/tags/tag18.xml><?xml version="1.0" encoding="utf-8"?>
<p:tagLst xmlns:p="http://schemas.openxmlformats.org/presentationml/2006/main">
  <p:tag name="THINKCELLSHAPEDONOTDELETE" val="tfi6WNSE7Djoa822u42NcWg"/>
</p:tagLst>
</file>

<file path=ppt/tags/tag19.xml><?xml version="1.0" encoding="utf-8"?>
<p:tagLst xmlns:p="http://schemas.openxmlformats.org/presentationml/2006/main">
  <p:tag name="THINKCELLSHAPEDONOTDELETE" val="t..434SltAXdL7otVy0pb.Q"/>
</p:tagLst>
</file>

<file path=ppt/tags/tag2.xml><?xml version="1.0" encoding="utf-8"?>
<p:tagLst xmlns:p="http://schemas.openxmlformats.org/presentationml/2006/main">
  <p:tag name="THINKCELLSHAPEDONOTDELETE" val="tLxE2C2lwJtgzAIlHDQgoKg"/>
</p:tagLst>
</file>

<file path=ppt/tags/tag20.xml><?xml version="1.0" encoding="utf-8"?>
<p:tagLst xmlns:p="http://schemas.openxmlformats.org/presentationml/2006/main">
  <p:tag name="THINKCELLSHAPEDONOTDELETE" val="tvcLNWjubmxYcTzHkE2oDeQ"/>
</p:tagLst>
</file>

<file path=ppt/tags/tag21.xml><?xml version="1.0" encoding="utf-8"?>
<p:tagLst xmlns:p="http://schemas.openxmlformats.org/presentationml/2006/main">
  <p:tag name="THINKCELLSHAPEDONOTDELETE" val="tRLlnTG2UCK30YpFQkTKH1w"/>
</p:tagLst>
</file>

<file path=ppt/tags/tag3.xml><?xml version="1.0" encoding="utf-8"?>
<p:tagLst xmlns:p="http://schemas.openxmlformats.org/presentationml/2006/main">
  <p:tag name="THINKCELLSHAPEDONOTDELETE" val="th6tBq66Ghe7fx1qpYmhOuQ"/>
</p:tagLst>
</file>

<file path=ppt/tags/tag4.xml><?xml version="1.0" encoding="utf-8"?>
<p:tagLst xmlns:p="http://schemas.openxmlformats.org/presentationml/2006/main">
  <p:tag name="THINKCELLSHAPEDONOTDELETE" val="tCJd2QT7xxw_YKlJejTfLrw"/>
</p:tagLst>
</file>

<file path=ppt/tags/tag5.xml><?xml version="1.0" encoding="utf-8"?>
<p:tagLst xmlns:p="http://schemas.openxmlformats.org/presentationml/2006/main">
  <p:tag name="THINKCELLSHAPEDONOTDELETE" val="tdvAKCue73eFFXdmURU6c7Q"/>
</p:tagLst>
</file>

<file path=ppt/tags/tag6.xml><?xml version="1.0" encoding="utf-8"?>
<p:tagLst xmlns:p="http://schemas.openxmlformats.org/presentationml/2006/main">
  <p:tag name="THINKCELLSHAPEDONOTDELETE" val="tPhPgadsgo36aH4u9Iu8GrA"/>
</p:tagLst>
</file>

<file path=ppt/tags/tag7.xml><?xml version="1.0" encoding="utf-8"?>
<p:tagLst xmlns:p="http://schemas.openxmlformats.org/presentationml/2006/main">
  <p:tag name="THINKCELLSHAPEDONOTDELETE" val="tRNTvD64.GOVP20PSB.Zr8Q"/>
</p:tagLst>
</file>

<file path=ppt/tags/tag8.xml><?xml version="1.0" encoding="utf-8"?>
<p:tagLst xmlns:p="http://schemas.openxmlformats.org/presentationml/2006/main">
  <p:tag name="THINKCELLSHAPEDONOTDELETE" val="tW79rYCL7DPWqTr2fB7zQjQ"/>
</p:tagLst>
</file>

<file path=ppt/tags/tag9.xml><?xml version="1.0" encoding="utf-8"?>
<p:tagLst xmlns:p="http://schemas.openxmlformats.org/presentationml/2006/main">
  <p:tag name="THINKCELLSHAPEDONOTDELETE" val="tHNu5abalTDaYf0Mvi3kCFg"/>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7748</Words>
  <Application>WPS Presentation</Application>
  <PresentationFormat>Ευρεία οθόνη</PresentationFormat>
  <Paragraphs>356</Paragraphs>
  <Slides>27</Slides>
  <Notes>10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27</vt:i4>
      </vt:variant>
    </vt:vector>
  </HeadingPairs>
  <TitlesOfParts>
    <vt:vector size="44" baseType="lpstr">
      <vt:lpstr>Arial</vt:lpstr>
      <vt:lpstr>SimSun</vt:lpstr>
      <vt:lpstr>Wingdings</vt:lpstr>
      <vt:lpstr>Trebuchet MS</vt:lpstr>
      <vt:lpstr>Calibri</vt:lpstr>
      <vt:lpstr>Helvetica Neue</vt:lpstr>
      <vt:lpstr>Helvetica Light</vt:lpstr>
      <vt:lpstr>Roboto</vt:lpstr>
      <vt:lpstr>Calibri</vt:lpstr>
      <vt:lpstr>Microsoft YaHei</vt:lpstr>
      <vt:lpstr>Arial Unicode MS</vt:lpstr>
      <vt:lpstr>Trebuchet MS</vt:lpstr>
      <vt:lpstr>Times New Roman</vt:lpstr>
      <vt:lpstr>Θέμα του Office</vt:lpstr>
      <vt:lpstr>1_Θέμα του Office</vt:lpstr>
      <vt:lpstr>Προσαρμοσμένη σχεδίαση</vt:lpstr>
      <vt:lpstr>1_Προσαρμοσμένη σχεδίαση</vt:lpstr>
      <vt:lpstr>PowerPoint 演示文稿</vt:lpstr>
      <vt:lpstr>PowerPoint 演示文稿</vt:lpstr>
      <vt:lpstr>Τριπλασιασμός του ρυθμού απορρόφησης την τετραετία 2019-2023</vt:lpstr>
      <vt:lpstr>Η Ελλάδα στην 3η Θέση της Ευρώπης στην απορρόφηση πόρων του ΕΣΠΑ 2014-2020</vt:lpstr>
      <vt:lpstr>Υλοποίηση ΕΣΠΑ 2014-2020: Διασφαλίζουμε τη βιωσιμότητα και ανάπτυξη των επιχειρήσεων (περίοδος 2019-2023)</vt:lpstr>
      <vt:lpstr>Υλοποίηση ΕΣΠΑ 2014-2020: Ενίσχυση Επιχειρήσεων</vt:lpstr>
      <vt:lpstr>Η Ελλάδα στην 1η Θέση της Ευρώπης στην κατά κεφαλήν ενίσχυση από κοινοτικούς πόρους (ΕΣΠΑ 2021-2027 και Ταμείο Ανάκαμψης)</vt:lpstr>
      <vt:lpstr>Τα Προγράμματα του ΕΣΠΑ 2021-2027</vt:lpstr>
      <vt:lpstr>ΕΣΠΑ 2021-2027: Ενισχύουμε τις 13 Περιφέρειες (από 5,9 δισ.€ στο ΕΣΠΑ 2014-2020 σε 8,1 δισ.€) </vt:lpstr>
      <vt:lpstr>Η Ελλάδα στην 1η Θέση της Ευρώπης στην απορρόφηση πόρων του ΕΣΠΑ 2021-2027</vt:lpstr>
      <vt:lpstr>ΕΣΠΑ 2021-2027: Ταμείο Συνοχής και Ευρωπαϊκό Ταμείο Περιφερειακής Ανάπτυξης</vt:lpstr>
      <vt:lpstr>ΕΣΠΑ 2021-2027: Ταμείο Συνοχής και Ευρωπαϊκό Ταμείο Περιφερειακής Ανάπτυξης</vt:lpstr>
      <vt:lpstr>ΕΣΠΑ 2021-2027: Ευρωπαϊκό Κοινωνικό Ταμείο</vt:lpstr>
      <vt:lpstr>ΕΣΠΑ 2021-2027: Ευρωπαϊκό Κοινωνικό Ταμείο</vt:lpstr>
      <vt:lpstr>Οι περιοχές ΔΑΜ στην Ελλάδα</vt:lpstr>
      <vt:lpstr>Προτεραιότητες Προγράμματος ΔΑΜ &amp; Κατανομή πόρων ανά Προτεραιότητα</vt:lpstr>
      <vt:lpstr>Ενεργοποίηση Προγράμματος ΔΑΜ  (από 10/2022 έως 9/2023)</vt:lpstr>
      <vt:lpstr>Προγραμματισμός νέων προσκλήσεων &amp; δράσεων</vt:lpstr>
      <vt:lpstr>PowerPoint 演示文稿</vt:lpstr>
      <vt:lpstr>Εθνικό Σχέδιο Ανάκαμψης και Ανθεκτικότητας Ελλάδα 2.0 </vt:lpstr>
      <vt:lpstr>Δάνεια Ταμείου Ανάκαμψης και Ανθεκτικότητας - Πορεία Υλοποίησης</vt:lpstr>
      <vt:lpstr>Ταμείο Ανάκαμψης και Μικρομεσαίες επιχειρήσεις</vt:lpstr>
      <vt:lpstr>Εκταμιεύσεις από  την Ευρωπαϊκή Ένωση μέσω του Ταμείου Ανάκαμψης και Ανθεκτικότητας (έως σήμερα)</vt:lpstr>
      <vt:lpstr>Αναθεώρηση Εθνικού Σχεδίου Ανάκαμψης και Ανθεκτικότητας (υπεβλήθη 31/8/2023)</vt:lpstr>
      <vt:lpstr>Συνεισφορά RRF σε δισ.€</vt:lpstr>
      <vt:lpstr>Συμπλήρωση της Αναθεώρησης Εθνικού Σχεδίου Ανάκαμψης και Ανθεκτικότητας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Giota Gourna</dc:creator>
  <cp:lastModifiedBy>gagouridis</cp:lastModifiedBy>
  <cp:revision>52</cp:revision>
  <dcterms:created xsi:type="dcterms:W3CDTF">2023-09-22T20:44:00Z</dcterms:created>
  <dcterms:modified xsi:type="dcterms:W3CDTF">2023-09-26T11:29:32Z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4442099D2955409F8AB7233D25121F73_13</vt:lpwstr>
  </property>
  <property fmtid="{D5CDD505-2E9C-101B-9397-08002B2CF9AE}" pid="3" name="KSOProductBuildVer">
    <vt:lpwstr>1033-12.2.0.13215</vt:lpwstr>
  </property>
</Properties>
</file>